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312" r:id="rId3"/>
    <p:sldId id="314" r:id="rId4"/>
    <p:sldId id="315" r:id="rId5"/>
    <p:sldId id="316" r:id="rId6"/>
    <p:sldId id="322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332" r:id="rId17"/>
    <p:sldId id="333" r:id="rId18"/>
    <p:sldId id="334" r:id="rId19"/>
    <p:sldId id="335" r:id="rId20"/>
    <p:sldId id="346" r:id="rId21"/>
    <p:sldId id="347" r:id="rId22"/>
    <p:sldId id="336" r:id="rId23"/>
    <p:sldId id="337" r:id="rId24"/>
    <p:sldId id="338" r:id="rId25"/>
    <p:sldId id="339" r:id="rId26"/>
    <p:sldId id="340" r:id="rId27"/>
    <p:sldId id="341" r:id="rId28"/>
    <p:sldId id="342" r:id="rId29"/>
    <p:sldId id="343" r:id="rId30"/>
    <p:sldId id="344" r:id="rId31"/>
    <p:sldId id="348" r:id="rId32"/>
    <p:sldId id="349" r:id="rId33"/>
    <p:sldId id="350" r:id="rId34"/>
    <p:sldId id="351" r:id="rId35"/>
    <p:sldId id="352" r:id="rId36"/>
    <p:sldId id="353" r:id="rId37"/>
    <p:sldId id="354" r:id="rId38"/>
    <p:sldId id="273" r:id="rId3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view" initials="g" lastIdx="0" clrIdx="0">
    <p:extLst>
      <p:ext uri="{19B8F6BF-5375-455C-9EA6-DF929625EA0E}">
        <p15:presenceInfo xmlns="" xmlns:p15="http://schemas.microsoft.com/office/powerpoint/2012/main" userId="Review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Açık Stil 1 - Vurgu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6" d="100"/>
          <a:sy n="96" d="100"/>
        </p:scale>
        <p:origin x="-1066" y="-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gokha\Desktop\&#246;&#287;renci%20anketleri\D&#305;&#351;%20Payda&#351;%20Anketi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D&#305;&#351;%20Payda&#351;%20Anketi_2023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D&#305;&#351;%20Payda&#351;%20Anketi_2023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D&#305;&#351;%20Payda&#351;%20Anketi_2023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D&#305;&#351;%20Payda&#351;%20Anketi_2023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D&#305;&#351;%20Payda&#351;%20Anketi_2023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D&#305;&#351;%20Payda&#351;%20Anketi_2023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D&#305;&#351;%20Payda&#351;%20Anketi_2023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D&#305;&#351;%20Payda&#351;%20Anketi_2023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D&#305;&#351;%20Payda&#351;%20Anketi_2023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D&#305;&#351;%20Payda&#351;%20Anketi_202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D&#305;&#351;%20Payda&#351;%20Anketi_2023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D&#305;&#351;%20Payda&#351;%20Anketi_2023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D&#305;&#351;%20Payda&#351;%20Anketi_2023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D&#305;&#351;%20Payda&#351;%20Anketi_2023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D&#305;&#351;%20Payda&#351;%20Anketi_2023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D&#305;&#351;%20Payda&#351;%20Anketi_2023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D&#305;&#351;%20Payda&#351;%20Anketi_2023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D&#305;&#351;%20Payda&#351;%20Anketi_2023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D&#305;&#351;%20Payda&#351;%20Anketi_2023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D&#305;&#351;%20Payda&#351;%20Anketi_202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D&#305;&#351;%20Payda&#351;%20Anketi_202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D&#305;&#351;%20Payda&#351;%20Anketi_202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D&#305;&#351;%20Payda&#351;%20Anketi_202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D&#305;&#351;%20Payda&#351;%20Anketi_2023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D&#305;&#351;%20Payda&#351;%20Anketi_2023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D&#305;&#351;%20Payda&#351;%20Anketi_2023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D&#305;&#351;%20Payda&#351;%20Anketi_20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270-423F-B312-547A3FE4DC2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8270-423F-B312-547A3FE4DC2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270-423F-B312-547A3FE4DC23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270-423F-B312-547A3FE4DC23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'Görünüm 3'!$A$82:$A$84</c:f>
              <c:strCache>
                <c:ptCount val="3"/>
                <c:pt idx="0">
                  <c:v>1. Önemli</c:v>
                </c:pt>
                <c:pt idx="1">
                  <c:v>2. Kısmen</c:v>
                </c:pt>
                <c:pt idx="2">
                  <c:v>3. Önemsiz</c:v>
                </c:pt>
              </c:strCache>
            </c:strRef>
          </c:cat>
          <c:val>
            <c:numRef>
              <c:f>'Görünüm 3'!$C$82:$C$84</c:f>
              <c:numCache>
                <c:formatCode>0.00%</c:formatCode>
                <c:ptCount val="3"/>
                <c:pt idx="0">
                  <c:v>0.75</c:v>
                </c:pt>
                <c:pt idx="1">
                  <c:v>0.18</c:v>
                </c:pt>
                <c:pt idx="2" formatCode="0%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270-423F-B312-547A3FE4DC2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A14-45F1-8540-809DEFBD68B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3A14-45F1-8540-809DEFBD68B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A14-45F1-8540-809DEFBD68BE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A14-45F1-8540-809DEFBD68BE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'Görünüm 3'!$A$89:$A$91</c:f>
              <c:strCache>
                <c:ptCount val="3"/>
                <c:pt idx="0">
                  <c:v>1. Önemli</c:v>
                </c:pt>
                <c:pt idx="1">
                  <c:v>2. Kısmen</c:v>
                </c:pt>
                <c:pt idx="2">
                  <c:v>3. Önemsiz</c:v>
                </c:pt>
              </c:strCache>
            </c:strRef>
          </c:cat>
          <c:val>
            <c:numRef>
              <c:f>'Görünüm 3'!$C$89:$C$91</c:f>
              <c:numCache>
                <c:formatCode>0.00%</c:formatCode>
                <c:ptCount val="3"/>
                <c:pt idx="0">
                  <c:v>0.65</c:v>
                </c:pt>
                <c:pt idx="1">
                  <c:v>0.26</c:v>
                </c:pt>
                <c:pt idx="2" formatCode="0%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A14-45F1-8540-809DEFBD68B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996-45FC-875E-09F948BDB64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A996-45FC-875E-09F948BDB64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996-45FC-875E-09F948BDB646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996-45FC-875E-09F948BDB646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'Görünüm 3'!$A$96:$A$98</c:f>
              <c:strCache>
                <c:ptCount val="3"/>
                <c:pt idx="0">
                  <c:v>1. Önemli</c:v>
                </c:pt>
                <c:pt idx="1">
                  <c:v>2. Kısmen</c:v>
                </c:pt>
                <c:pt idx="2">
                  <c:v>3. Önemsiz</c:v>
                </c:pt>
              </c:strCache>
            </c:strRef>
          </c:cat>
          <c:val>
            <c:numRef>
              <c:f>'Görünüm 3'!$C$96:$C$98</c:f>
              <c:numCache>
                <c:formatCode>0.00%</c:formatCode>
                <c:ptCount val="3"/>
                <c:pt idx="0">
                  <c:v>0.73</c:v>
                </c:pt>
                <c:pt idx="1">
                  <c:v>0.2</c:v>
                </c:pt>
                <c:pt idx="2" formatCode="0%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996-45FC-875E-09F948BDB64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C44-4D9A-BE0A-99C4DE5061C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1C44-4D9A-BE0A-99C4DE5061C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C44-4D9A-BE0A-99C4DE5061C2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C44-4D9A-BE0A-99C4DE5061C2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'Görünüm 3'!$A$103:$A$105</c:f>
              <c:strCache>
                <c:ptCount val="3"/>
                <c:pt idx="0">
                  <c:v>1. Önemli</c:v>
                </c:pt>
                <c:pt idx="1">
                  <c:v>2. Kısmen</c:v>
                </c:pt>
                <c:pt idx="2">
                  <c:v>3. Önemsiz</c:v>
                </c:pt>
              </c:strCache>
            </c:strRef>
          </c:cat>
          <c:val>
            <c:numRef>
              <c:f>'Görünüm 3'!$C$103:$C$105</c:f>
              <c:numCache>
                <c:formatCode>0.00%</c:formatCode>
                <c:ptCount val="3"/>
                <c:pt idx="0">
                  <c:v>0.73</c:v>
                </c:pt>
                <c:pt idx="1">
                  <c:v>0.23</c:v>
                </c:pt>
                <c:pt idx="2" formatCode="0%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C44-4D9A-BE0A-99C4DE5061C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88F-4C93-B201-2D43025CB40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888F-4C93-B201-2D43025CB40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88F-4C93-B201-2D43025CB40A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88F-4C93-B201-2D43025CB40A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'Görünüm 3'!$A$110:$A$112</c:f>
              <c:strCache>
                <c:ptCount val="3"/>
                <c:pt idx="0">
                  <c:v>1. Önemli</c:v>
                </c:pt>
                <c:pt idx="1">
                  <c:v>2. Kısmen</c:v>
                </c:pt>
                <c:pt idx="2">
                  <c:v>3. Önemsiz</c:v>
                </c:pt>
              </c:strCache>
            </c:strRef>
          </c:cat>
          <c:val>
            <c:numRef>
              <c:f>'Görünüm 3'!$C$110:$C$112</c:f>
              <c:numCache>
                <c:formatCode>0.00%</c:formatCode>
                <c:ptCount val="3"/>
                <c:pt idx="0">
                  <c:v>0.73</c:v>
                </c:pt>
                <c:pt idx="1">
                  <c:v>0.2</c:v>
                </c:pt>
                <c:pt idx="2" formatCode="0%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88F-4C93-B201-2D43025CB40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E91-448B-89E2-22383DF1C31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4E91-448B-89E2-22383DF1C31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E91-448B-89E2-22383DF1C312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E91-448B-89E2-22383DF1C312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'Görünüm 3'!$A$117:$A$119</c:f>
              <c:strCache>
                <c:ptCount val="3"/>
                <c:pt idx="0">
                  <c:v>1. Önemli</c:v>
                </c:pt>
                <c:pt idx="1">
                  <c:v>2. Kısmen</c:v>
                </c:pt>
                <c:pt idx="2">
                  <c:v>3. Önemsiz</c:v>
                </c:pt>
              </c:strCache>
            </c:strRef>
          </c:cat>
          <c:val>
            <c:numRef>
              <c:f>'Görünüm 3'!$C$117:$C$119</c:f>
              <c:numCache>
                <c:formatCode>0.00%</c:formatCode>
                <c:ptCount val="3"/>
                <c:pt idx="0">
                  <c:v>0.69</c:v>
                </c:pt>
                <c:pt idx="1">
                  <c:v>0.26</c:v>
                </c:pt>
                <c:pt idx="2" formatCode="0%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E91-448B-89E2-22383DF1C31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D5A-413F-A845-0C375A4C22B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3D5A-413F-A845-0C375A4C22B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D5A-413F-A845-0C375A4C22BF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D5A-413F-A845-0C375A4C22BF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'Görünüm 3'!$A$124:$A$126</c:f>
              <c:strCache>
                <c:ptCount val="3"/>
                <c:pt idx="0">
                  <c:v>1. Önemli</c:v>
                </c:pt>
                <c:pt idx="1">
                  <c:v>2. Kısmen</c:v>
                </c:pt>
                <c:pt idx="2">
                  <c:v>3. Önemsiz</c:v>
                </c:pt>
              </c:strCache>
            </c:strRef>
          </c:cat>
          <c:val>
            <c:numRef>
              <c:f>'Görünüm 3'!$C$124:$C$126</c:f>
              <c:numCache>
                <c:formatCode>0.00%</c:formatCode>
                <c:ptCount val="3"/>
                <c:pt idx="0">
                  <c:v>0.69</c:v>
                </c:pt>
                <c:pt idx="1">
                  <c:v>0.26</c:v>
                </c:pt>
                <c:pt idx="2" formatCode="0%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D5A-413F-A845-0C375A4C22B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608-4B1C-BD4B-CE74586B648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E608-4B1C-BD4B-CE74586B648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608-4B1C-BD4B-CE74586B6481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608-4B1C-BD4B-CE74586B6481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'Görünüm 3'!$A$131:$A$133</c:f>
              <c:strCache>
                <c:ptCount val="3"/>
                <c:pt idx="0">
                  <c:v>1. Önemli</c:v>
                </c:pt>
                <c:pt idx="1">
                  <c:v>2. Kısmen</c:v>
                </c:pt>
                <c:pt idx="2">
                  <c:v>3. Önemsiz</c:v>
                </c:pt>
              </c:strCache>
            </c:strRef>
          </c:cat>
          <c:val>
            <c:numRef>
              <c:f>'Görünüm 3'!$C$131:$C$133</c:f>
              <c:numCache>
                <c:formatCode>0.00%</c:formatCode>
                <c:ptCount val="3"/>
                <c:pt idx="0">
                  <c:v>0.67</c:v>
                </c:pt>
                <c:pt idx="1">
                  <c:v>0.23</c:v>
                </c:pt>
                <c:pt idx="2" formatCode="0%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608-4B1C-BD4B-CE74586B648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2E7-4AB7-8F38-F4A1B43A23E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92E7-4AB7-8F38-F4A1B43A23E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2E7-4AB7-8F38-F4A1B43A23E7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'Görünüm 3'!$A$146:$A$148</c:f>
              <c:strCache>
                <c:ptCount val="3"/>
                <c:pt idx="0">
                  <c:v>1. İyi</c:v>
                </c:pt>
                <c:pt idx="1">
                  <c:v>2. Kısmen</c:v>
                </c:pt>
                <c:pt idx="2">
                  <c:v>3. Kötü</c:v>
                </c:pt>
              </c:strCache>
            </c:strRef>
          </c:cat>
          <c:val>
            <c:numRef>
              <c:f>'Görünüm 3'!$C$146:$C$148</c:f>
              <c:numCache>
                <c:formatCode>0.00%</c:formatCode>
                <c:ptCount val="3"/>
                <c:pt idx="0">
                  <c:v>0.63</c:v>
                </c:pt>
                <c:pt idx="1">
                  <c:v>0.26</c:v>
                </c:pt>
                <c:pt idx="2">
                  <c:v>0.02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2E7-4AB7-8F38-F4A1B43A23E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08A-4239-9838-58606BFFC18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108A-4239-9838-58606BFFC18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08A-4239-9838-58606BFFC182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'Görünüm 3'!$A$153:$A$155</c:f>
              <c:strCache>
                <c:ptCount val="3"/>
                <c:pt idx="0">
                  <c:v>1. İyi</c:v>
                </c:pt>
                <c:pt idx="1">
                  <c:v>2. Kısmen</c:v>
                </c:pt>
                <c:pt idx="2">
                  <c:v>3. Kötü</c:v>
                </c:pt>
              </c:strCache>
            </c:strRef>
          </c:cat>
          <c:val>
            <c:numRef>
              <c:f>'Görünüm 3'!$C$153:$C$155</c:f>
              <c:numCache>
                <c:formatCode>0.00%</c:formatCode>
                <c:ptCount val="3"/>
                <c:pt idx="0">
                  <c:v>0.55000000000000004</c:v>
                </c:pt>
                <c:pt idx="1">
                  <c:v>0.31</c:v>
                </c:pt>
                <c:pt idx="2">
                  <c:v>0.04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08A-4239-9838-58606BFFC18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FBD-4754-AB1D-DB80B50AEE2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4FBD-4754-AB1D-DB80B50AEE2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FBD-4754-AB1D-DB80B50AEE2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4FBD-4754-AB1D-DB80B50AEE2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FBD-4754-AB1D-DB80B50AEE21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'Görünüm 3'!$A$4:$A$8</c:f>
              <c:strCache>
                <c:ptCount val="5"/>
                <c:pt idx="0">
                  <c:v>1. Çok İyi</c:v>
                </c:pt>
                <c:pt idx="1">
                  <c:v>2. İyi</c:v>
                </c:pt>
                <c:pt idx="2">
                  <c:v>3. Yeterli</c:v>
                </c:pt>
                <c:pt idx="3">
                  <c:v>4. Yetersiz</c:v>
                </c:pt>
                <c:pt idx="4">
                  <c:v>5. Hiç bilgim yok</c:v>
                </c:pt>
              </c:strCache>
            </c:strRef>
          </c:cat>
          <c:val>
            <c:numRef>
              <c:f>'Görünüm 3'!$C$4:$C$8</c:f>
              <c:numCache>
                <c:formatCode>0.00%</c:formatCode>
                <c:ptCount val="5"/>
                <c:pt idx="0">
                  <c:v>0.08</c:v>
                </c:pt>
                <c:pt idx="1">
                  <c:v>0.24</c:v>
                </c:pt>
                <c:pt idx="2">
                  <c:v>0.24</c:v>
                </c:pt>
                <c:pt idx="3">
                  <c:v>0.14000000000000001</c:v>
                </c:pt>
                <c:pt idx="4">
                  <c:v>0.32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FBD-4754-AB1D-DB80B50AEE2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2AD-4FE1-9100-A8A46A5249B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A2AD-4FE1-9100-A8A46A5249B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2AD-4FE1-9100-A8A46A5249B5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'Görünüm 3'!$A$160:$A$162</c:f>
              <c:strCache>
                <c:ptCount val="3"/>
                <c:pt idx="0">
                  <c:v>1. İyi</c:v>
                </c:pt>
                <c:pt idx="1">
                  <c:v>2. Kısmen</c:v>
                </c:pt>
                <c:pt idx="2">
                  <c:v>3. Kötü</c:v>
                </c:pt>
              </c:strCache>
            </c:strRef>
          </c:cat>
          <c:val>
            <c:numRef>
              <c:f>'Görünüm 3'!$C$160:$C$162</c:f>
              <c:numCache>
                <c:formatCode>0.00%</c:formatCode>
                <c:ptCount val="3"/>
                <c:pt idx="0">
                  <c:v>0.45</c:v>
                </c:pt>
                <c:pt idx="1">
                  <c:v>0.43</c:v>
                </c:pt>
                <c:pt idx="2">
                  <c:v>0.02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2AD-4FE1-9100-A8A46A5249B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0A0-49DE-86C8-D1FB8A287F7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40A0-49DE-86C8-D1FB8A287F7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0A0-49DE-86C8-D1FB8A287F7C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'Görünüm 3'!$A$167:$A$169</c:f>
              <c:strCache>
                <c:ptCount val="3"/>
                <c:pt idx="0">
                  <c:v>1. İyi</c:v>
                </c:pt>
                <c:pt idx="1">
                  <c:v>2. Kısmen</c:v>
                </c:pt>
                <c:pt idx="2">
                  <c:v>3. Kötü</c:v>
                </c:pt>
              </c:strCache>
            </c:strRef>
          </c:cat>
          <c:val>
            <c:numRef>
              <c:f>'Görünüm 3'!$C$167:$C$169</c:f>
              <c:numCache>
                <c:formatCode>0.00%</c:formatCode>
                <c:ptCount val="3"/>
                <c:pt idx="0">
                  <c:v>0.47</c:v>
                </c:pt>
                <c:pt idx="1">
                  <c:v>0.41</c:v>
                </c:pt>
                <c:pt idx="2">
                  <c:v>0.02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0A0-49DE-86C8-D1FB8A287F7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BDE-487F-B04A-5DCE669B3EE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BBDE-487F-B04A-5DCE669B3EE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BDE-487F-B04A-5DCE669B3EE5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'Görünüm 3'!$A$174:$A$176</c:f>
              <c:strCache>
                <c:ptCount val="3"/>
                <c:pt idx="0">
                  <c:v>1. İyi</c:v>
                </c:pt>
                <c:pt idx="1">
                  <c:v>2. Kısmen</c:v>
                </c:pt>
                <c:pt idx="2">
                  <c:v>3. Kötü</c:v>
                </c:pt>
              </c:strCache>
            </c:strRef>
          </c:cat>
          <c:val>
            <c:numRef>
              <c:f>'Görünüm 3'!$C$174:$C$176</c:f>
              <c:numCache>
                <c:formatCode>0.00%</c:formatCode>
                <c:ptCount val="3"/>
                <c:pt idx="0">
                  <c:v>0.67</c:v>
                </c:pt>
                <c:pt idx="1">
                  <c:v>0.24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BDE-487F-B04A-5DCE669B3EE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F3B-4690-9114-A1D80C80112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3F3B-4690-9114-A1D80C80112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F3B-4690-9114-A1D80C801123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'Görünüm 3'!$A$181:$A$183</c:f>
              <c:strCache>
                <c:ptCount val="3"/>
                <c:pt idx="0">
                  <c:v>1. İyi</c:v>
                </c:pt>
                <c:pt idx="1">
                  <c:v>2. Kısmen</c:v>
                </c:pt>
                <c:pt idx="2">
                  <c:v>3. Kötü</c:v>
                </c:pt>
              </c:strCache>
            </c:strRef>
          </c:cat>
          <c:val>
            <c:numRef>
              <c:f>'Görünüm 3'!$C$181:$C$183</c:f>
              <c:numCache>
                <c:formatCode>0.00%</c:formatCode>
                <c:ptCount val="3"/>
                <c:pt idx="0">
                  <c:v>0.51</c:v>
                </c:pt>
                <c:pt idx="1">
                  <c:v>0.35</c:v>
                </c:pt>
                <c:pt idx="2">
                  <c:v>0.02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F3B-4690-9114-A1D80C80112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E63-4C85-9A77-F80482FA5EE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2E63-4C85-9A77-F80482FA5EE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E63-4C85-9A77-F80482FA5EED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'Görünüm 3'!$A$188:$A$190</c:f>
              <c:strCache>
                <c:ptCount val="3"/>
                <c:pt idx="0">
                  <c:v>1. İyi</c:v>
                </c:pt>
                <c:pt idx="1">
                  <c:v>2. Kısmen</c:v>
                </c:pt>
                <c:pt idx="2">
                  <c:v>3. Kötü</c:v>
                </c:pt>
              </c:strCache>
            </c:strRef>
          </c:cat>
          <c:val>
            <c:numRef>
              <c:f>'Görünüm 3'!$C$188:$C$190</c:f>
              <c:numCache>
                <c:formatCode>0.00%</c:formatCode>
                <c:ptCount val="3"/>
                <c:pt idx="0">
                  <c:v>0.49</c:v>
                </c:pt>
                <c:pt idx="1">
                  <c:v>0.41</c:v>
                </c:pt>
                <c:pt idx="2">
                  <c:v>0.02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E63-4C85-9A77-F80482FA5EE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E73-4C1A-A978-A445D534B3C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4E73-4C1A-A978-A445D534B3C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E73-4C1A-A978-A445D534B3C6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'Görünüm 3'!$A$195:$A$197</c:f>
              <c:strCache>
                <c:ptCount val="3"/>
                <c:pt idx="0">
                  <c:v>1. İyi</c:v>
                </c:pt>
                <c:pt idx="1">
                  <c:v>2. Kısmen</c:v>
                </c:pt>
                <c:pt idx="2">
                  <c:v>3. Kötü</c:v>
                </c:pt>
              </c:strCache>
            </c:strRef>
          </c:cat>
          <c:val>
            <c:numRef>
              <c:f>'Görünüm 3'!$C$195:$C$197</c:f>
              <c:numCache>
                <c:formatCode>0.00%</c:formatCode>
                <c:ptCount val="3"/>
                <c:pt idx="0">
                  <c:v>0.49</c:v>
                </c:pt>
                <c:pt idx="1">
                  <c:v>0.39</c:v>
                </c:pt>
                <c:pt idx="2">
                  <c:v>0.04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E73-4C1A-A978-A445D534B3C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AC4-4540-8250-598020FF37B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FAC4-4540-8250-598020FF37B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AC4-4540-8250-598020FF37B4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'Görünüm 3'!$A$202:$A$204</c:f>
              <c:strCache>
                <c:ptCount val="3"/>
                <c:pt idx="0">
                  <c:v>1. İyi</c:v>
                </c:pt>
                <c:pt idx="1">
                  <c:v>2. Kısmen</c:v>
                </c:pt>
                <c:pt idx="2">
                  <c:v>3. Kötü</c:v>
                </c:pt>
              </c:strCache>
            </c:strRef>
          </c:cat>
          <c:val>
            <c:numRef>
              <c:f>'Görünüm 3'!$C$202:$C$204</c:f>
              <c:numCache>
                <c:formatCode>0.00%</c:formatCode>
                <c:ptCount val="3"/>
                <c:pt idx="0" formatCode="0%">
                  <c:v>0.43</c:v>
                </c:pt>
                <c:pt idx="1">
                  <c:v>0.45</c:v>
                </c:pt>
                <c:pt idx="2">
                  <c:v>0.04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AC4-4540-8250-598020FF37B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716-44E3-A937-9A9220491F2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716-44E3-A937-9A9220491F2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716-44E3-A937-9A9220491F22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'Görünüm 3'!$A$209:$A$211</c:f>
              <c:strCache>
                <c:ptCount val="3"/>
                <c:pt idx="0">
                  <c:v>1. İyi</c:v>
                </c:pt>
                <c:pt idx="1">
                  <c:v>2. Kısmen</c:v>
                </c:pt>
                <c:pt idx="2">
                  <c:v>3. Kötü</c:v>
                </c:pt>
              </c:strCache>
            </c:strRef>
          </c:cat>
          <c:val>
            <c:numRef>
              <c:f>'Görünüm 3'!$C$209:$C$211</c:f>
              <c:numCache>
                <c:formatCode>0.00%</c:formatCode>
                <c:ptCount val="3"/>
                <c:pt idx="0">
                  <c:v>0.61</c:v>
                </c:pt>
                <c:pt idx="1">
                  <c:v>0.28000000000000003</c:v>
                </c:pt>
                <c:pt idx="2">
                  <c:v>0.04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716-44E3-A937-9A9220491F2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66B-4E5D-BC77-2CA888861EF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C66B-4E5D-BC77-2CA888861EF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66B-4E5D-BC77-2CA888861EF5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'Görünüm 3'!$A$216:$A$218</c:f>
              <c:strCache>
                <c:ptCount val="3"/>
                <c:pt idx="0">
                  <c:v>1. İyi</c:v>
                </c:pt>
                <c:pt idx="1">
                  <c:v>2. Kısmen</c:v>
                </c:pt>
                <c:pt idx="2">
                  <c:v>3. Kötü</c:v>
                </c:pt>
              </c:strCache>
            </c:strRef>
          </c:cat>
          <c:val>
            <c:numRef>
              <c:f>'Görünüm 3'!$C$216:$C$218</c:f>
              <c:numCache>
                <c:formatCode>0.00%</c:formatCode>
                <c:ptCount val="3"/>
                <c:pt idx="0">
                  <c:v>0.41</c:v>
                </c:pt>
                <c:pt idx="1">
                  <c:v>0.45</c:v>
                </c:pt>
                <c:pt idx="2">
                  <c:v>0.04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66B-4E5D-BC77-2CA888861EF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085-4354-BE7C-EFF2EAA866C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A085-4354-BE7C-EFF2EAA866C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085-4354-BE7C-EFF2EAA866C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A085-4354-BE7C-EFF2EAA866C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085-4354-BE7C-EFF2EAA866C4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'Görünüm 3'!$A$13:$A$17</c:f>
              <c:strCache>
                <c:ptCount val="5"/>
                <c:pt idx="0">
                  <c:v>1. Çok İyi</c:v>
                </c:pt>
                <c:pt idx="1">
                  <c:v>2. İyi</c:v>
                </c:pt>
                <c:pt idx="2">
                  <c:v>3. Yeterli</c:v>
                </c:pt>
                <c:pt idx="3">
                  <c:v>4. Yetersiz</c:v>
                </c:pt>
                <c:pt idx="4">
                  <c:v>5. Hiç bilgim yok</c:v>
                </c:pt>
              </c:strCache>
            </c:strRef>
          </c:cat>
          <c:val>
            <c:numRef>
              <c:f>'Görünüm 3'!$C$13:$C$17</c:f>
              <c:numCache>
                <c:formatCode>0.00%</c:formatCode>
                <c:ptCount val="5"/>
                <c:pt idx="0">
                  <c:v>0.12</c:v>
                </c:pt>
                <c:pt idx="1">
                  <c:v>0.33</c:v>
                </c:pt>
                <c:pt idx="2">
                  <c:v>0.14000000000000001</c:v>
                </c:pt>
                <c:pt idx="3">
                  <c:v>0</c:v>
                </c:pt>
                <c:pt idx="4">
                  <c:v>0.41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085-4354-BE7C-EFF2EAA866C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4F9-412F-9D42-6C62C6284EA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84F9-412F-9D42-6C62C6284EA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4F9-412F-9D42-6C62C6284EA1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delete val="1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'Görünüm 3'!$A$31:$A$33</c:f>
              <c:strCache>
                <c:ptCount val="3"/>
                <c:pt idx="0">
                  <c:v>1. Önemli</c:v>
                </c:pt>
                <c:pt idx="1">
                  <c:v>2. Kısmen</c:v>
                </c:pt>
                <c:pt idx="2">
                  <c:v>3. Önemsiz</c:v>
                </c:pt>
              </c:strCache>
            </c:strRef>
          </c:cat>
          <c:val>
            <c:numRef>
              <c:f>'Görünüm 3'!$C$31:$C$33</c:f>
              <c:numCache>
                <c:formatCode>0.00%</c:formatCode>
                <c:ptCount val="3"/>
                <c:pt idx="0">
                  <c:v>0.67</c:v>
                </c:pt>
                <c:pt idx="1">
                  <c:v>0.28000000000000003</c:v>
                </c:pt>
                <c:pt idx="2" formatCode="0%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4F9-412F-9D42-6C62C6284EA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563-4EA1-BFA1-561788CF6E5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7563-4EA1-BFA1-561788CF6E5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563-4EA1-BFA1-561788CF6E58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563-4EA1-BFA1-561788CF6E58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'Görünüm 3'!$A$40:$A$42</c:f>
              <c:strCache>
                <c:ptCount val="3"/>
                <c:pt idx="0">
                  <c:v>1. Önemli</c:v>
                </c:pt>
                <c:pt idx="1">
                  <c:v>2. Kısmen</c:v>
                </c:pt>
                <c:pt idx="2">
                  <c:v>3. Önemsiz</c:v>
                </c:pt>
              </c:strCache>
            </c:strRef>
          </c:cat>
          <c:val>
            <c:numRef>
              <c:f>'Görünüm 3'!$C$40:$C$42</c:f>
              <c:numCache>
                <c:formatCode>0.00%</c:formatCode>
                <c:ptCount val="3"/>
                <c:pt idx="0">
                  <c:v>0.65</c:v>
                </c:pt>
                <c:pt idx="1">
                  <c:v>0.23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563-4EA1-BFA1-561788CF6E5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BD6-4074-B2E9-5A1A7E07228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9BD6-4074-B2E9-5A1A7E07228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BD6-4074-B2E9-5A1A7E072288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BD6-4074-B2E9-5A1A7E072288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'Görünüm 3'!$A$49:$A$51</c:f>
              <c:strCache>
                <c:ptCount val="3"/>
                <c:pt idx="0">
                  <c:v>1. Önemli</c:v>
                </c:pt>
                <c:pt idx="1">
                  <c:v>2. Kısmen</c:v>
                </c:pt>
                <c:pt idx="2">
                  <c:v>3. Önemsiz</c:v>
                </c:pt>
              </c:strCache>
            </c:strRef>
          </c:cat>
          <c:val>
            <c:numRef>
              <c:f>'Görünüm 3'!$C$49:$C$51</c:f>
              <c:numCache>
                <c:formatCode>0.00%</c:formatCode>
                <c:ptCount val="3"/>
                <c:pt idx="0">
                  <c:v>0.69</c:v>
                </c:pt>
                <c:pt idx="1">
                  <c:v>0.23</c:v>
                </c:pt>
                <c:pt idx="2" formatCode="0%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BD6-4074-B2E9-5A1A7E07228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BA7-44C8-A3A3-242B2227B69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5BA7-44C8-A3A3-242B2227B69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BA7-44C8-A3A3-242B2227B697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'Görünüm 3'!$A$58:$A$60</c:f>
              <c:strCache>
                <c:ptCount val="3"/>
                <c:pt idx="0">
                  <c:v>1. Önemli</c:v>
                </c:pt>
                <c:pt idx="1">
                  <c:v>2. Kısmen</c:v>
                </c:pt>
                <c:pt idx="2">
                  <c:v>3. Önemsiz</c:v>
                </c:pt>
              </c:strCache>
            </c:strRef>
          </c:cat>
          <c:val>
            <c:numRef>
              <c:f>'Görünüm 3'!$C$58:$C$60</c:f>
              <c:numCache>
                <c:formatCode>0.00%</c:formatCode>
                <c:ptCount val="3"/>
                <c:pt idx="0">
                  <c:v>0.63</c:v>
                </c:pt>
                <c:pt idx="1">
                  <c:v>0.2</c:v>
                </c:pt>
                <c:pt idx="2" formatCode="0%">
                  <c:v>0.04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BA7-44C8-A3A3-242B2227B69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183-498E-95FF-940844EC754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4183-498E-95FF-940844EC754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183-498E-95FF-940844EC7542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183-498E-95FF-940844EC7542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'Görünüm 3'!$A$66:$A$68</c:f>
              <c:strCache>
                <c:ptCount val="3"/>
                <c:pt idx="0">
                  <c:v>1. Önemli</c:v>
                </c:pt>
                <c:pt idx="1">
                  <c:v>2. Kısmen</c:v>
                </c:pt>
                <c:pt idx="2">
                  <c:v>3. Önemsiz</c:v>
                </c:pt>
              </c:strCache>
            </c:strRef>
          </c:cat>
          <c:val>
            <c:numRef>
              <c:f>'Görünüm 3'!$C$66:$C$68</c:f>
              <c:numCache>
                <c:formatCode>0.00%</c:formatCode>
                <c:ptCount val="3"/>
                <c:pt idx="0">
                  <c:v>0.63</c:v>
                </c:pt>
                <c:pt idx="1">
                  <c:v>0.26</c:v>
                </c:pt>
                <c:pt idx="2" formatCode="0%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183-498E-95FF-940844EC754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78A-4039-864B-D31D1D95F87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C78A-4039-864B-D31D1D95F87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78A-4039-864B-D31D1D95F873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78A-4039-864B-D31D1D95F873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'Görünüm 3'!$A$74:$A$76</c:f>
              <c:strCache>
                <c:ptCount val="3"/>
                <c:pt idx="0">
                  <c:v>1. Önemli</c:v>
                </c:pt>
                <c:pt idx="1">
                  <c:v>2. Kısmen</c:v>
                </c:pt>
                <c:pt idx="2">
                  <c:v>3. Önemsiz</c:v>
                </c:pt>
              </c:strCache>
            </c:strRef>
          </c:cat>
          <c:val>
            <c:numRef>
              <c:f>'Görünüm 3'!$C$74:$C$76</c:f>
              <c:numCache>
                <c:formatCode>0.00%</c:formatCode>
                <c:ptCount val="3"/>
                <c:pt idx="0">
                  <c:v>0.67</c:v>
                </c:pt>
                <c:pt idx="1">
                  <c:v>0.23</c:v>
                </c:pt>
                <c:pt idx="2" formatCode="0%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78A-4039-864B-D31D1D95F87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25053-6C03-4CBB-BDFC-43A0C885AF18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67BC32-A993-4272-8C3F-3DE1FECE7F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718861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0586D-0D13-4547-BF2D-18E0F01ED548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B8285-3E2F-4145-A165-4F1B1B5A6C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54982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9A9C-0007-405B-8C98-A98CAA8BBCE5}" type="datetime1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548CE-3726-4A4E-9AFA-566B0E4A1B40}" type="datetime1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2FE4-B318-4E86-8C1F-EA44B99B0B34}" type="datetime1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DE6F5-B550-4C71-82E3-187293181B11}" type="datetime1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4F90-1C71-411D-A3B8-7A4574BB9112}" type="datetime1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E6F3-BDF2-4486-8572-6A87CE1F55EE}" type="datetime1">
              <a:rPr lang="tr-TR" smtClean="0"/>
              <a:t>22.10.2024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D17D-6A81-4636-93DB-13A5F073EE69}" type="datetime1">
              <a:rPr lang="tr-TR" smtClean="0"/>
              <a:t>22.10.2024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25D2C-DEDE-4562-B212-E8C976EFEB73}" type="datetime1">
              <a:rPr lang="tr-TR" smtClean="0"/>
              <a:t>22.10.2024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00CC-E110-476F-8F49-85B8EF09E6FB}" type="datetime1">
              <a:rPr lang="tr-TR" smtClean="0"/>
              <a:t>22.10.2024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01D03-9B32-4AC5-BD3F-11C85A362C5C}" type="datetime1">
              <a:rPr lang="tr-TR" smtClean="0"/>
              <a:t>22.10.2024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C5CF-7A5B-416F-90D7-E75668CE820D}" type="datetime1">
              <a:rPr lang="tr-TR" smtClean="0"/>
              <a:t>22.10.2024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D2621-961F-4428-AE3B-F8A7B8DA8A85}" type="datetime1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Hakkari Üniversitesi</a:t>
            </a:r>
            <a:br>
              <a:rPr lang="tr-TR" dirty="0"/>
            </a:br>
            <a:r>
              <a:rPr lang="tr-TR" dirty="0"/>
              <a:t> </a:t>
            </a:r>
            <a:r>
              <a:rPr lang="tr-TR" b="1" dirty="0"/>
              <a:t>DIŞ PAYDAŞ DEĞERLENDİRME RAPORU 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(</a:t>
            </a:r>
            <a:r>
              <a:rPr lang="tr-TR" dirty="0" smtClean="0"/>
              <a:t>2023)</a:t>
            </a:r>
            <a:endParaRPr lang="tr-TR" dirty="0"/>
          </a:p>
        </p:txBody>
      </p:sp>
      <p:pic>
        <p:nvPicPr>
          <p:cNvPr id="1026" name="Picture 2" descr="C:\Users\HP\Desktop\indi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16632"/>
            <a:ext cx="12382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HP\Desktop\KY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7806" y="1556792"/>
            <a:ext cx="1526282" cy="72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4635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Hakkâri üniversitesi ile ilgili aşağıda belirtilen ifadeler hakkındaki önem dereceniz?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="" xmlns:a16="http://schemas.microsoft.com/office/drawing/2014/main" id="{A4870015-86C5-46FE-8CFA-223A3AEC76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858757"/>
              </p:ext>
            </p:extLst>
          </p:nvPr>
        </p:nvGraphicFramePr>
        <p:xfrm>
          <a:off x="252000" y="1556792"/>
          <a:ext cx="8639999" cy="2520000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7351233">
                  <a:extLst>
                    <a:ext uri="{9D8B030D-6E8A-4147-A177-3AD203B41FA5}">
                      <a16:colId xmlns="" xmlns:a16="http://schemas.microsoft.com/office/drawing/2014/main" val="1984399594"/>
                    </a:ext>
                  </a:extLst>
                </a:gridCol>
                <a:gridCol w="644383">
                  <a:extLst>
                    <a:ext uri="{9D8B030D-6E8A-4147-A177-3AD203B41FA5}">
                      <a16:colId xmlns="" xmlns:a16="http://schemas.microsoft.com/office/drawing/2014/main" val="2195341579"/>
                    </a:ext>
                  </a:extLst>
                </a:gridCol>
                <a:gridCol w="644383">
                  <a:extLst>
                    <a:ext uri="{9D8B030D-6E8A-4147-A177-3AD203B41FA5}">
                      <a16:colId xmlns="" xmlns:a16="http://schemas.microsoft.com/office/drawing/2014/main" val="183968767"/>
                    </a:ext>
                  </a:extLst>
                </a:gridCol>
              </a:tblGrid>
              <a:tr h="4200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20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Bilimsellik-Yenilikçilik</a:t>
                      </a:r>
                      <a:endParaRPr lang="tr-TR" sz="20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62707861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Seçenek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u="none" strike="noStrike" dirty="0">
                          <a:effectLst/>
                        </a:rPr>
                        <a:t>Oran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="" xmlns:a16="http://schemas.microsoft.com/office/drawing/2014/main" val="3194246508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1. Önemli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67,00%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677573384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2. Kısmen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23,00%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296750691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3. Önemsiz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874151456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Toplam Katılım: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 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="" xmlns:a16="http://schemas.microsoft.com/office/drawing/2014/main" val="3139225189"/>
                  </a:ext>
                </a:extLst>
              </a:tr>
            </a:tbl>
          </a:graphicData>
        </a:graphic>
      </p:graphicFrame>
      <p:graphicFrame>
        <p:nvGraphicFramePr>
          <p:cNvPr id="5" name="Grafi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86BAB1D8-31EB-4941-9F6C-86E6A092A2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7844877"/>
              </p:ext>
            </p:extLst>
          </p:nvPr>
        </p:nvGraphicFramePr>
        <p:xfrm>
          <a:off x="2051720" y="4221088"/>
          <a:ext cx="5112568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1364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Hakkâri üniversitesi ile ilgili aşağıda belirtilen ifadeler hakkındaki önem dereceniz?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="" xmlns:a16="http://schemas.microsoft.com/office/drawing/2014/main" id="{5951BA43-B6E1-49D5-A35C-685CD8C1C7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359253"/>
              </p:ext>
            </p:extLst>
          </p:nvPr>
        </p:nvGraphicFramePr>
        <p:xfrm>
          <a:off x="252000" y="1556792"/>
          <a:ext cx="8639999" cy="2520000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7351233">
                  <a:extLst>
                    <a:ext uri="{9D8B030D-6E8A-4147-A177-3AD203B41FA5}">
                      <a16:colId xmlns="" xmlns:a16="http://schemas.microsoft.com/office/drawing/2014/main" val="3254253693"/>
                    </a:ext>
                  </a:extLst>
                </a:gridCol>
                <a:gridCol w="644383">
                  <a:extLst>
                    <a:ext uri="{9D8B030D-6E8A-4147-A177-3AD203B41FA5}">
                      <a16:colId xmlns="" xmlns:a16="http://schemas.microsoft.com/office/drawing/2014/main" val="1415545524"/>
                    </a:ext>
                  </a:extLst>
                </a:gridCol>
                <a:gridCol w="644383">
                  <a:extLst>
                    <a:ext uri="{9D8B030D-6E8A-4147-A177-3AD203B41FA5}">
                      <a16:colId xmlns="" xmlns:a16="http://schemas.microsoft.com/office/drawing/2014/main" val="2487144624"/>
                    </a:ext>
                  </a:extLst>
                </a:gridCol>
              </a:tblGrid>
              <a:tr h="4200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20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Dürüstlük-Şeffaflık</a:t>
                      </a:r>
                      <a:endParaRPr lang="tr-TR" sz="20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00015600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Seçenek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u="none" strike="noStrike">
                          <a:effectLst/>
                        </a:rPr>
                        <a:t>Oran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="" xmlns:a16="http://schemas.microsoft.com/office/drawing/2014/main" val="3417070723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1. Önemli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75,00%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438200096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2. Kısmen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18,00%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971273669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3. Önemsiz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2494390632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Toplam Katılım: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 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="" xmlns:a16="http://schemas.microsoft.com/office/drawing/2014/main" val="2085679796"/>
                  </a:ext>
                </a:extLst>
              </a:tr>
            </a:tbl>
          </a:graphicData>
        </a:graphic>
      </p:graphicFrame>
      <p:graphicFrame>
        <p:nvGraphicFramePr>
          <p:cNvPr id="5" name="Grafi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CF00658D-38F9-4BFB-B763-FCFC52DFE4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1037944"/>
              </p:ext>
            </p:extLst>
          </p:nvPr>
        </p:nvGraphicFramePr>
        <p:xfrm>
          <a:off x="2123728" y="4293096"/>
          <a:ext cx="5256584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2344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Hakkâri üniversitesi ile ilgili aşağıda belirtilen ifadeler hakkındaki önem dereceniz?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="" xmlns:a16="http://schemas.microsoft.com/office/drawing/2014/main" id="{54DBF8B3-D1D3-44F8-BEC3-CEC2148D1E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206905"/>
              </p:ext>
            </p:extLst>
          </p:nvPr>
        </p:nvGraphicFramePr>
        <p:xfrm>
          <a:off x="252000" y="1556792"/>
          <a:ext cx="8639999" cy="2520000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7351233">
                  <a:extLst>
                    <a:ext uri="{9D8B030D-6E8A-4147-A177-3AD203B41FA5}">
                      <a16:colId xmlns="" xmlns:a16="http://schemas.microsoft.com/office/drawing/2014/main" val="712951587"/>
                    </a:ext>
                  </a:extLst>
                </a:gridCol>
                <a:gridCol w="644383">
                  <a:extLst>
                    <a:ext uri="{9D8B030D-6E8A-4147-A177-3AD203B41FA5}">
                      <a16:colId xmlns="" xmlns:a16="http://schemas.microsoft.com/office/drawing/2014/main" val="3316152926"/>
                    </a:ext>
                  </a:extLst>
                </a:gridCol>
                <a:gridCol w="644383">
                  <a:extLst>
                    <a:ext uri="{9D8B030D-6E8A-4147-A177-3AD203B41FA5}">
                      <a16:colId xmlns="" xmlns:a16="http://schemas.microsoft.com/office/drawing/2014/main" val="1806794359"/>
                    </a:ext>
                  </a:extLst>
                </a:gridCol>
              </a:tblGrid>
              <a:tr h="4200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20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Hizmette çeşitlilik</a:t>
                      </a:r>
                      <a:endParaRPr lang="tr-TR" sz="20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60512972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Seçenek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u="none" strike="noStrike" dirty="0">
                          <a:effectLst/>
                        </a:rPr>
                        <a:t>Oran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="" xmlns:a16="http://schemas.microsoft.com/office/drawing/2014/main" val="1227591225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1. Önemli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65,00%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3971230732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2. Kısmen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26,00%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9960362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3. Önemsiz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746575374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Toplam Katılım: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 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="" xmlns:a16="http://schemas.microsoft.com/office/drawing/2014/main" val="533696169"/>
                  </a:ext>
                </a:extLst>
              </a:tr>
            </a:tbl>
          </a:graphicData>
        </a:graphic>
      </p:graphicFrame>
      <p:graphicFrame>
        <p:nvGraphicFramePr>
          <p:cNvPr id="5" name="Grafi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A3C98EA6-1988-4B80-B6E5-4511FA9977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7010387"/>
              </p:ext>
            </p:extLst>
          </p:nvPr>
        </p:nvGraphicFramePr>
        <p:xfrm>
          <a:off x="1979712" y="4293096"/>
          <a:ext cx="5328592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3539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Hakkâri üniversitesi ile ilgili aşağıda belirtilen ifadeler hakkındaki önem dereceniz?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="" xmlns:a16="http://schemas.microsoft.com/office/drawing/2014/main" id="{64B696D5-C171-427E-A849-8B4FD4B333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036900"/>
              </p:ext>
            </p:extLst>
          </p:nvPr>
        </p:nvGraphicFramePr>
        <p:xfrm>
          <a:off x="252000" y="1556792"/>
          <a:ext cx="8639999" cy="2520000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7351233">
                  <a:extLst>
                    <a:ext uri="{9D8B030D-6E8A-4147-A177-3AD203B41FA5}">
                      <a16:colId xmlns="" xmlns:a16="http://schemas.microsoft.com/office/drawing/2014/main" val="398337855"/>
                    </a:ext>
                  </a:extLst>
                </a:gridCol>
                <a:gridCol w="644383">
                  <a:extLst>
                    <a:ext uri="{9D8B030D-6E8A-4147-A177-3AD203B41FA5}">
                      <a16:colId xmlns="" xmlns:a16="http://schemas.microsoft.com/office/drawing/2014/main" val="4081016050"/>
                    </a:ext>
                  </a:extLst>
                </a:gridCol>
                <a:gridCol w="644383">
                  <a:extLst>
                    <a:ext uri="{9D8B030D-6E8A-4147-A177-3AD203B41FA5}">
                      <a16:colId xmlns="" xmlns:a16="http://schemas.microsoft.com/office/drawing/2014/main" val="27342137"/>
                    </a:ext>
                  </a:extLst>
                </a:gridCol>
              </a:tblGrid>
              <a:tr h="4200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20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Güvenilirlik</a:t>
                      </a:r>
                      <a:endParaRPr lang="tr-TR" sz="20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27295780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Seçenek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u="none" strike="noStrike" dirty="0">
                          <a:effectLst/>
                        </a:rPr>
                        <a:t>Oran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="" xmlns:a16="http://schemas.microsoft.com/office/drawing/2014/main" val="2920240172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1. Önemli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73,00%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3843236638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2. Kısmen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20,00%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279083971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3. Önemsiz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640322412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Toplam Katılım: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 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="" xmlns:a16="http://schemas.microsoft.com/office/drawing/2014/main" val="3278005069"/>
                  </a:ext>
                </a:extLst>
              </a:tr>
            </a:tbl>
          </a:graphicData>
        </a:graphic>
      </p:graphicFrame>
      <p:graphicFrame>
        <p:nvGraphicFramePr>
          <p:cNvPr id="5" name="Grafi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2D1F047D-BED0-456A-BA4A-51CBEF9187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2411267"/>
              </p:ext>
            </p:extLst>
          </p:nvPr>
        </p:nvGraphicFramePr>
        <p:xfrm>
          <a:off x="1763688" y="4221088"/>
          <a:ext cx="5616624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1345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Hakkâri üniversitesi ile ilgili aşağıda belirtilen ifadeler hakkındaki önem dereceniz?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="" xmlns:a16="http://schemas.microsoft.com/office/drawing/2014/main" id="{12624315-B60A-4EEE-8DDF-E68FCDF5C9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410415"/>
              </p:ext>
            </p:extLst>
          </p:nvPr>
        </p:nvGraphicFramePr>
        <p:xfrm>
          <a:off x="252000" y="1556792"/>
          <a:ext cx="8639999" cy="2520000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7351233">
                  <a:extLst>
                    <a:ext uri="{9D8B030D-6E8A-4147-A177-3AD203B41FA5}">
                      <a16:colId xmlns="" xmlns:a16="http://schemas.microsoft.com/office/drawing/2014/main" val="801961567"/>
                    </a:ext>
                  </a:extLst>
                </a:gridCol>
                <a:gridCol w="644383">
                  <a:extLst>
                    <a:ext uri="{9D8B030D-6E8A-4147-A177-3AD203B41FA5}">
                      <a16:colId xmlns="" xmlns:a16="http://schemas.microsoft.com/office/drawing/2014/main" val="1963386365"/>
                    </a:ext>
                  </a:extLst>
                </a:gridCol>
                <a:gridCol w="644383">
                  <a:extLst>
                    <a:ext uri="{9D8B030D-6E8A-4147-A177-3AD203B41FA5}">
                      <a16:colId xmlns="" xmlns:a16="http://schemas.microsoft.com/office/drawing/2014/main" val="2954830443"/>
                    </a:ext>
                  </a:extLst>
                </a:gridCol>
              </a:tblGrid>
              <a:tr h="4200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20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Teknik yeterlilik</a:t>
                      </a:r>
                      <a:endParaRPr lang="tr-TR" sz="20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76698890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Seçenek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u="none" strike="noStrike" dirty="0">
                          <a:effectLst/>
                        </a:rPr>
                        <a:t>Oran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="" xmlns:a16="http://schemas.microsoft.com/office/drawing/2014/main" val="1460535110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1. Önemli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73,00%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791685352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2. Kısmen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23,00%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3120626312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3. Önemsiz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3455946205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Toplam Katılım: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 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="" xmlns:a16="http://schemas.microsoft.com/office/drawing/2014/main" val="3135214074"/>
                  </a:ext>
                </a:extLst>
              </a:tr>
            </a:tbl>
          </a:graphicData>
        </a:graphic>
      </p:graphicFrame>
      <p:graphicFrame>
        <p:nvGraphicFramePr>
          <p:cNvPr id="5" name="Grafi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A376B66E-631C-43C7-BA0E-4579F9B95B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7544643"/>
              </p:ext>
            </p:extLst>
          </p:nvPr>
        </p:nvGraphicFramePr>
        <p:xfrm>
          <a:off x="2051720" y="4293096"/>
          <a:ext cx="5256584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7538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Hakkâri üniversitesi ile ilgili aşağıda belirtilen ifadeler hakkındaki önem dereceniz?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="" xmlns:a16="http://schemas.microsoft.com/office/drawing/2014/main" id="{6D997C54-F263-4F7B-8FB8-A49D8B07B2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412834"/>
              </p:ext>
            </p:extLst>
          </p:nvPr>
        </p:nvGraphicFramePr>
        <p:xfrm>
          <a:off x="252000" y="1556792"/>
          <a:ext cx="8639999" cy="2520000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7351233">
                  <a:extLst>
                    <a:ext uri="{9D8B030D-6E8A-4147-A177-3AD203B41FA5}">
                      <a16:colId xmlns="" xmlns:a16="http://schemas.microsoft.com/office/drawing/2014/main" val="4083921086"/>
                    </a:ext>
                  </a:extLst>
                </a:gridCol>
                <a:gridCol w="644383">
                  <a:extLst>
                    <a:ext uri="{9D8B030D-6E8A-4147-A177-3AD203B41FA5}">
                      <a16:colId xmlns="" xmlns:a16="http://schemas.microsoft.com/office/drawing/2014/main" val="3815387971"/>
                    </a:ext>
                  </a:extLst>
                </a:gridCol>
                <a:gridCol w="644383">
                  <a:extLst>
                    <a:ext uri="{9D8B030D-6E8A-4147-A177-3AD203B41FA5}">
                      <a16:colId xmlns="" xmlns:a16="http://schemas.microsoft.com/office/drawing/2014/main" val="3061892476"/>
                    </a:ext>
                  </a:extLst>
                </a:gridCol>
              </a:tblGrid>
              <a:tr h="4200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20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Araştırma geliştirme</a:t>
                      </a:r>
                      <a:endParaRPr lang="tr-TR" sz="20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2300819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Seçenek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u="none" strike="noStrike" dirty="0">
                          <a:effectLst/>
                        </a:rPr>
                        <a:t>Oran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="" xmlns:a16="http://schemas.microsoft.com/office/drawing/2014/main" val="3764315292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1. Önemli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73,00%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337056932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2. Kısmen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20,00%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780721731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3. Önemsiz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648629613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Toplam Katılım: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="" xmlns:a16="http://schemas.microsoft.com/office/drawing/2014/main" val="1299910392"/>
                  </a:ext>
                </a:extLst>
              </a:tr>
            </a:tbl>
          </a:graphicData>
        </a:graphic>
      </p:graphicFrame>
      <p:graphicFrame>
        <p:nvGraphicFramePr>
          <p:cNvPr id="5" name="Grafi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DF68E756-8495-402B-9171-93F784CDF5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9211761"/>
              </p:ext>
            </p:extLst>
          </p:nvPr>
        </p:nvGraphicFramePr>
        <p:xfrm>
          <a:off x="1907704" y="4293096"/>
          <a:ext cx="5400600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23486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Hakkâri üniversitesi ile ilgili aşağıda belirtilen ifadeler hakkındaki önem dereceniz?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="" xmlns:a16="http://schemas.microsoft.com/office/drawing/2014/main" id="{9DD90A8D-17F0-4183-92D1-C21EED00FD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435727"/>
              </p:ext>
            </p:extLst>
          </p:nvPr>
        </p:nvGraphicFramePr>
        <p:xfrm>
          <a:off x="252000" y="1556792"/>
          <a:ext cx="8639999" cy="2520000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7351233">
                  <a:extLst>
                    <a:ext uri="{9D8B030D-6E8A-4147-A177-3AD203B41FA5}">
                      <a16:colId xmlns="" xmlns:a16="http://schemas.microsoft.com/office/drawing/2014/main" val="62609327"/>
                    </a:ext>
                  </a:extLst>
                </a:gridCol>
                <a:gridCol w="644383">
                  <a:extLst>
                    <a:ext uri="{9D8B030D-6E8A-4147-A177-3AD203B41FA5}">
                      <a16:colId xmlns="" xmlns:a16="http://schemas.microsoft.com/office/drawing/2014/main" val="2359277409"/>
                    </a:ext>
                  </a:extLst>
                </a:gridCol>
                <a:gridCol w="644383">
                  <a:extLst>
                    <a:ext uri="{9D8B030D-6E8A-4147-A177-3AD203B41FA5}">
                      <a16:colId xmlns="" xmlns:a16="http://schemas.microsoft.com/office/drawing/2014/main" val="1595315958"/>
                    </a:ext>
                  </a:extLst>
                </a:gridCol>
              </a:tblGrid>
              <a:tr h="4200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20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İşbirliği – Danışmanlık</a:t>
                      </a:r>
                      <a:endParaRPr lang="tr-TR" sz="20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23305523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Seçenek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u="none" strike="noStrike" dirty="0">
                          <a:effectLst/>
                        </a:rPr>
                        <a:t>Oran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="" xmlns:a16="http://schemas.microsoft.com/office/drawing/2014/main" val="571013144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1. Önemli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69,00%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3454330710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2. Kısmen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26,00%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365103219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3. Önemsiz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2755563036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Toplam Katılım: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 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="" xmlns:a16="http://schemas.microsoft.com/office/drawing/2014/main" val="4095965003"/>
                  </a:ext>
                </a:extLst>
              </a:tr>
            </a:tbl>
          </a:graphicData>
        </a:graphic>
      </p:graphicFrame>
      <p:graphicFrame>
        <p:nvGraphicFramePr>
          <p:cNvPr id="5" name="Grafi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3A91B635-9DB1-4F58-A99D-6701757EB0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6438915"/>
              </p:ext>
            </p:extLst>
          </p:nvPr>
        </p:nvGraphicFramePr>
        <p:xfrm>
          <a:off x="1835696" y="4293096"/>
          <a:ext cx="5544616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73175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Hakkâri üniversitesi ile ilgili aşağıda belirtilen ifadeler hakkındaki önem dereceniz?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="" xmlns:a16="http://schemas.microsoft.com/office/drawing/2014/main" id="{9D5E9483-CA37-4D04-8793-1F38CBA23B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284178"/>
              </p:ext>
            </p:extLst>
          </p:nvPr>
        </p:nvGraphicFramePr>
        <p:xfrm>
          <a:off x="252000" y="1556792"/>
          <a:ext cx="8639999" cy="2520000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7351233">
                  <a:extLst>
                    <a:ext uri="{9D8B030D-6E8A-4147-A177-3AD203B41FA5}">
                      <a16:colId xmlns="" xmlns:a16="http://schemas.microsoft.com/office/drawing/2014/main" val="3012742487"/>
                    </a:ext>
                  </a:extLst>
                </a:gridCol>
                <a:gridCol w="644383">
                  <a:extLst>
                    <a:ext uri="{9D8B030D-6E8A-4147-A177-3AD203B41FA5}">
                      <a16:colId xmlns="" xmlns:a16="http://schemas.microsoft.com/office/drawing/2014/main" val="1131552761"/>
                    </a:ext>
                  </a:extLst>
                </a:gridCol>
                <a:gridCol w="644383">
                  <a:extLst>
                    <a:ext uri="{9D8B030D-6E8A-4147-A177-3AD203B41FA5}">
                      <a16:colId xmlns="" xmlns:a16="http://schemas.microsoft.com/office/drawing/2014/main" val="4265719298"/>
                    </a:ext>
                  </a:extLst>
                </a:gridCol>
              </a:tblGrid>
              <a:tr h="4200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2000" b="0" u="none" strike="noStrike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Sosyo</a:t>
                      </a:r>
                      <a:r>
                        <a:rPr lang="tr-TR" sz="20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-kültürel ve sportif etkinlikler</a:t>
                      </a:r>
                      <a:endParaRPr lang="tr-TR" sz="20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18916342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Seçenek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u="none" strike="noStrike" dirty="0">
                          <a:effectLst/>
                        </a:rPr>
                        <a:t>Oran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="" xmlns:a16="http://schemas.microsoft.com/office/drawing/2014/main" val="45577363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1. Önemli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69,00%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723043561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2. Kısmen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26,00%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747274953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3. Önemsiz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2839739361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Toplam Katılım: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 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="" xmlns:a16="http://schemas.microsoft.com/office/drawing/2014/main" val="785589346"/>
                  </a:ext>
                </a:extLst>
              </a:tr>
            </a:tbl>
          </a:graphicData>
        </a:graphic>
      </p:graphicFrame>
      <p:graphicFrame>
        <p:nvGraphicFramePr>
          <p:cNvPr id="5" name="Grafi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A6E31BD3-D6EA-43FC-AE34-93E8E707C1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8250280"/>
              </p:ext>
            </p:extLst>
          </p:nvPr>
        </p:nvGraphicFramePr>
        <p:xfrm>
          <a:off x="2051720" y="4293096"/>
          <a:ext cx="5184576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00489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Hakkâri üniversitesi ile ilgili aşağıda belirtilen ifadeler hakkındaki önem dereceniz?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="" xmlns:a16="http://schemas.microsoft.com/office/drawing/2014/main" id="{8BB872E9-D286-4F29-B2A8-D796217678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036673"/>
              </p:ext>
            </p:extLst>
          </p:nvPr>
        </p:nvGraphicFramePr>
        <p:xfrm>
          <a:off x="251999" y="1556792"/>
          <a:ext cx="8639999" cy="2520000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7351233">
                  <a:extLst>
                    <a:ext uri="{9D8B030D-6E8A-4147-A177-3AD203B41FA5}">
                      <a16:colId xmlns="" xmlns:a16="http://schemas.microsoft.com/office/drawing/2014/main" val="1319003316"/>
                    </a:ext>
                  </a:extLst>
                </a:gridCol>
                <a:gridCol w="644383">
                  <a:extLst>
                    <a:ext uri="{9D8B030D-6E8A-4147-A177-3AD203B41FA5}">
                      <a16:colId xmlns="" xmlns:a16="http://schemas.microsoft.com/office/drawing/2014/main" val="4119074970"/>
                    </a:ext>
                  </a:extLst>
                </a:gridCol>
                <a:gridCol w="644383">
                  <a:extLst>
                    <a:ext uri="{9D8B030D-6E8A-4147-A177-3AD203B41FA5}">
                      <a16:colId xmlns="" xmlns:a16="http://schemas.microsoft.com/office/drawing/2014/main" val="382515952"/>
                    </a:ext>
                  </a:extLst>
                </a:gridCol>
              </a:tblGrid>
              <a:tr h="4200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20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Katılımcılık</a:t>
                      </a:r>
                      <a:endParaRPr lang="tr-TR" sz="20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29083677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Seçenek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u="none" strike="noStrike">
                          <a:effectLst/>
                        </a:rPr>
                        <a:t>Oran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="" xmlns:a16="http://schemas.microsoft.com/office/drawing/2014/main" val="322161644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1. Önemli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67,00%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2642903079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2. Kısmen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23,00%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2047025312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3. Önemsiz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2794967039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Toplam Katılım: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 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="" xmlns:a16="http://schemas.microsoft.com/office/drawing/2014/main" val="1328339734"/>
                  </a:ext>
                </a:extLst>
              </a:tr>
            </a:tbl>
          </a:graphicData>
        </a:graphic>
      </p:graphicFrame>
      <p:graphicFrame>
        <p:nvGraphicFramePr>
          <p:cNvPr id="5" name="Grafi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E23C65A2-5F3B-482E-9058-32821B8DFA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9272295"/>
              </p:ext>
            </p:extLst>
          </p:nvPr>
        </p:nvGraphicFramePr>
        <p:xfrm>
          <a:off x="1979712" y="4221088"/>
          <a:ext cx="5184576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9229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4. Hakkâri üniversitesi hakkında sahip olduğunuz görüşünüzü aşağıdaki ifadelere göre değerlendiriniz?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="" xmlns:a16="http://schemas.microsoft.com/office/drawing/2014/main" id="{8D5B2382-FD63-4DDA-84E9-1C992537B6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603325"/>
              </p:ext>
            </p:extLst>
          </p:nvPr>
        </p:nvGraphicFramePr>
        <p:xfrm>
          <a:off x="252000" y="1556792"/>
          <a:ext cx="8639999" cy="2520000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7351233">
                  <a:extLst>
                    <a:ext uri="{9D8B030D-6E8A-4147-A177-3AD203B41FA5}">
                      <a16:colId xmlns="" xmlns:a16="http://schemas.microsoft.com/office/drawing/2014/main" val="2262793097"/>
                    </a:ext>
                  </a:extLst>
                </a:gridCol>
                <a:gridCol w="644383">
                  <a:extLst>
                    <a:ext uri="{9D8B030D-6E8A-4147-A177-3AD203B41FA5}">
                      <a16:colId xmlns="" xmlns:a16="http://schemas.microsoft.com/office/drawing/2014/main" val="1609819810"/>
                    </a:ext>
                  </a:extLst>
                </a:gridCol>
                <a:gridCol w="644383">
                  <a:extLst>
                    <a:ext uri="{9D8B030D-6E8A-4147-A177-3AD203B41FA5}">
                      <a16:colId xmlns="" xmlns:a16="http://schemas.microsoft.com/office/drawing/2014/main" val="2102948276"/>
                    </a:ext>
                  </a:extLst>
                </a:gridCol>
              </a:tblGrid>
              <a:tr h="4200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20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Çağdaşlık</a:t>
                      </a:r>
                      <a:endParaRPr lang="tr-TR" sz="20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5617105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Seçenek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u="none" strike="noStrike" dirty="0">
                          <a:effectLst/>
                        </a:rPr>
                        <a:t>Oran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="" xmlns:a16="http://schemas.microsoft.com/office/drawing/2014/main" val="3002631403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1. İyi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63,00%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2635971606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2. Kısmen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26,00%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78266125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3. Kötü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2905005150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Toplam Katılım: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 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="" xmlns:a16="http://schemas.microsoft.com/office/drawing/2014/main" val="687386603"/>
                  </a:ext>
                </a:extLst>
              </a:tr>
            </a:tbl>
          </a:graphicData>
        </a:graphic>
      </p:graphicFrame>
      <p:graphicFrame>
        <p:nvGraphicFramePr>
          <p:cNvPr id="5" name="Grafi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F29CA7A5-F10E-4981-A5CF-6FDE47648E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0780142"/>
              </p:ext>
            </p:extLst>
          </p:nvPr>
        </p:nvGraphicFramePr>
        <p:xfrm>
          <a:off x="1835696" y="4293096"/>
          <a:ext cx="5544616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4618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DIŞ PAYDAŞ DEĞERLENDİRME RAPORU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dirty="0"/>
              <a:t>Üniversitemiz kalite çalışmaları kapsamında, dış paydaşlarla ilgili bilgi edinmek amacıyla kurum dışından kurumun nasıl değerlendirildiği belirlenmeye çalışılmıştır. </a:t>
            </a:r>
          </a:p>
          <a:p>
            <a:pPr algn="just"/>
            <a:r>
              <a:rPr lang="tr-TR" dirty="0"/>
              <a:t>Dış paydaş anketimize </a:t>
            </a:r>
            <a:r>
              <a:rPr lang="tr-TR" b="1" dirty="0" smtClean="0"/>
              <a:t>51 </a:t>
            </a:r>
            <a:r>
              <a:rPr lang="tr-TR" dirty="0" smtClean="0"/>
              <a:t>dış </a:t>
            </a:r>
            <a:r>
              <a:rPr lang="tr-TR" dirty="0"/>
              <a:t>paydaş geri dönüş yapmıştır. </a:t>
            </a:r>
          </a:p>
          <a:p>
            <a:pPr algn="just"/>
            <a:r>
              <a:rPr lang="tr-TR" dirty="0"/>
              <a:t>Anket formunun çoktan seçmeli maddeleri veri analizine uygun biçimde yüzde, frekans ve grafiklerle desteklenerek raporlanmıştır. Açık uçlu maddeler ise içerik analizi yöntemi ile analiz edilmiştir.</a:t>
            </a:r>
          </a:p>
        </p:txBody>
      </p:sp>
    </p:spTree>
    <p:extLst>
      <p:ext uri="{BB962C8B-B14F-4D97-AF65-F5344CB8AC3E}">
        <p14:creationId xmlns:p14="http://schemas.microsoft.com/office/powerpoint/2010/main" val="8365710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4. Hakkâri üniversitesi hakkında sahip olduğunuz görüşünüzü aşağıdaki ifadelere göre değerlendiriniz?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="" xmlns:a16="http://schemas.microsoft.com/office/drawing/2014/main" id="{DF2171DF-0E00-4A5C-A3AD-8F40A8021C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204185"/>
              </p:ext>
            </p:extLst>
          </p:nvPr>
        </p:nvGraphicFramePr>
        <p:xfrm>
          <a:off x="252000" y="1556792"/>
          <a:ext cx="8639999" cy="2520000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7351233">
                  <a:extLst>
                    <a:ext uri="{9D8B030D-6E8A-4147-A177-3AD203B41FA5}">
                      <a16:colId xmlns="" xmlns:a16="http://schemas.microsoft.com/office/drawing/2014/main" val="2956112988"/>
                    </a:ext>
                  </a:extLst>
                </a:gridCol>
                <a:gridCol w="644383">
                  <a:extLst>
                    <a:ext uri="{9D8B030D-6E8A-4147-A177-3AD203B41FA5}">
                      <a16:colId xmlns="" xmlns:a16="http://schemas.microsoft.com/office/drawing/2014/main" val="2365671467"/>
                    </a:ext>
                  </a:extLst>
                </a:gridCol>
                <a:gridCol w="644383">
                  <a:extLst>
                    <a:ext uri="{9D8B030D-6E8A-4147-A177-3AD203B41FA5}">
                      <a16:colId xmlns="" xmlns:a16="http://schemas.microsoft.com/office/drawing/2014/main" val="54963952"/>
                    </a:ext>
                  </a:extLst>
                </a:gridCol>
              </a:tblGrid>
              <a:tr h="4200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20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Prestij - saygınlık</a:t>
                      </a:r>
                      <a:endParaRPr lang="tr-TR" sz="20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30209327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Seçenek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u="none" strike="noStrike" dirty="0">
                          <a:effectLst/>
                        </a:rPr>
                        <a:t>Oran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="" xmlns:a16="http://schemas.microsoft.com/office/drawing/2014/main" val="610676917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1. İyi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55,00%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2634667790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2. Kısmen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31,00%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241512242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3. Kötü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4,00%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480256205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Toplam Katılım: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 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="" xmlns:a16="http://schemas.microsoft.com/office/drawing/2014/main" val="2300597784"/>
                  </a:ext>
                </a:extLst>
              </a:tr>
            </a:tbl>
          </a:graphicData>
        </a:graphic>
      </p:graphicFrame>
      <p:graphicFrame>
        <p:nvGraphicFramePr>
          <p:cNvPr id="5" name="Grafi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01CBD246-7B6E-42E6-83AD-2D9292B539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9924844"/>
              </p:ext>
            </p:extLst>
          </p:nvPr>
        </p:nvGraphicFramePr>
        <p:xfrm>
          <a:off x="1835696" y="4293096"/>
          <a:ext cx="5616624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71136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4. Hakkâri üniversitesi hakkında sahip olduğunuz görüşünüzü aşağıdaki ifadelere göre değerlendiriniz?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="" xmlns:a16="http://schemas.microsoft.com/office/drawing/2014/main" id="{E55B97D4-455D-4BE9-B5C7-355FCD791D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362643"/>
              </p:ext>
            </p:extLst>
          </p:nvPr>
        </p:nvGraphicFramePr>
        <p:xfrm>
          <a:off x="252000" y="1556792"/>
          <a:ext cx="8639999" cy="2520000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7351233">
                  <a:extLst>
                    <a:ext uri="{9D8B030D-6E8A-4147-A177-3AD203B41FA5}">
                      <a16:colId xmlns="" xmlns:a16="http://schemas.microsoft.com/office/drawing/2014/main" val="1287907749"/>
                    </a:ext>
                  </a:extLst>
                </a:gridCol>
                <a:gridCol w="644383">
                  <a:extLst>
                    <a:ext uri="{9D8B030D-6E8A-4147-A177-3AD203B41FA5}">
                      <a16:colId xmlns="" xmlns:a16="http://schemas.microsoft.com/office/drawing/2014/main" val="89317505"/>
                    </a:ext>
                  </a:extLst>
                </a:gridCol>
                <a:gridCol w="644383">
                  <a:extLst>
                    <a:ext uri="{9D8B030D-6E8A-4147-A177-3AD203B41FA5}">
                      <a16:colId xmlns="" xmlns:a16="http://schemas.microsoft.com/office/drawing/2014/main" val="1161790485"/>
                    </a:ext>
                  </a:extLst>
                </a:gridCol>
              </a:tblGrid>
              <a:tr h="4200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20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Eğitim kalitesi</a:t>
                      </a:r>
                      <a:endParaRPr lang="tr-TR" sz="20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96319449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Seçenek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u="none" strike="noStrike" dirty="0">
                          <a:effectLst/>
                        </a:rPr>
                        <a:t>Oran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="" xmlns:a16="http://schemas.microsoft.com/office/drawing/2014/main" val="870694131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1. İyi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45,00%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49640786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2. Kısmen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43,00%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364466311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3. Kötü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3488611834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Toplam Katılım: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 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="" xmlns:a16="http://schemas.microsoft.com/office/drawing/2014/main" val="133744021"/>
                  </a:ext>
                </a:extLst>
              </a:tr>
            </a:tbl>
          </a:graphicData>
        </a:graphic>
      </p:graphicFrame>
      <p:graphicFrame>
        <p:nvGraphicFramePr>
          <p:cNvPr id="5" name="Grafi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374C91A8-403D-46E0-BF97-A4EE2E7A21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967210"/>
              </p:ext>
            </p:extLst>
          </p:nvPr>
        </p:nvGraphicFramePr>
        <p:xfrm>
          <a:off x="1835696" y="4221088"/>
          <a:ext cx="5616624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03689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4. Hakkâri üniversitesi hakkında sahip olduğunuz görüşünüzü aşağıdaki ifadelere göre değerlendiriniz?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="" xmlns:a16="http://schemas.microsoft.com/office/drawing/2014/main" id="{A16663DE-4B32-4BA1-A9E6-6F25135619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833364"/>
              </p:ext>
            </p:extLst>
          </p:nvPr>
        </p:nvGraphicFramePr>
        <p:xfrm>
          <a:off x="252000" y="1556792"/>
          <a:ext cx="8639999" cy="2520000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7351233">
                  <a:extLst>
                    <a:ext uri="{9D8B030D-6E8A-4147-A177-3AD203B41FA5}">
                      <a16:colId xmlns="" xmlns:a16="http://schemas.microsoft.com/office/drawing/2014/main" val="2901804478"/>
                    </a:ext>
                  </a:extLst>
                </a:gridCol>
                <a:gridCol w="644383">
                  <a:extLst>
                    <a:ext uri="{9D8B030D-6E8A-4147-A177-3AD203B41FA5}">
                      <a16:colId xmlns="" xmlns:a16="http://schemas.microsoft.com/office/drawing/2014/main" val="2335364828"/>
                    </a:ext>
                  </a:extLst>
                </a:gridCol>
                <a:gridCol w="644383">
                  <a:extLst>
                    <a:ext uri="{9D8B030D-6E8A-4147-A177-3AD203B41FA5}">
                      <a16:colId xmlns="" xmlns:a16="http://schemas.microsoft.com/office/drawing/2014/main" val="2934217264"/>
                    </a:ext>
                  </a:extLst>
                </a:gridCol>
              </a:tblGrid>
              <a:tr h="4200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20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Bilimsel düzey</a:t>
                      </a:r>
                      <a:endParaRPr lang="tr-TR" sz="20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79981842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Seçenek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u="none" strike="noStrike" dirty="0">
                          <a:effectLst/>
                        </a:rPr>
                        <a:t>Oran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="" xmlns:a16="http://schemas.microsoft.com/office/drawing/2014/main" val="1539845046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1. İyi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47,00%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751893619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2. Kısmen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41,00%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214631870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3. Kötü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887171278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Toplam Katılım: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 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="" xmlns:a16="http://schemas.microsoft.com/office/drawing/2014/main" val="628791605"/>
                  </a:ext>
                </a:extLst>
              </a:tr>
            </a:tbl>
          </a:graphicData>
        </a:graphic>
      </p:graphicFrame>
      <p:graphicFrame>
        <p:nvGraphicFramePr>
          <p:cNvPr id="5" name="Grafi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6165C226-E549-4549-8CAF-40B1D8C630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5600879"/>
              </p:ext>
            </p:extLst>
          </p:nvPr>
        </p:nvGraphicFramePr>
        <p:xfrm>
          <a:off x="1619672" y="4221088"/>
          <a:ext cx="5976664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40149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4. Hakkâri üniversitesi hakkında sahip olduğunuz görüşünüzü aşağıdaki ifadelere göre değerlendiriniz?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="" xmlns:a16="http://schemas.microsoft.com/office/drawing/2014/main" id="{A66007CA-430B-475E-9BC3-38A5659166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837865"/>
              </p:ext>
            </p:extLst>
          </p:nvPr>
        </p:nvGraphicFramePr>
        <p:xfrm>
          <a:off x="252000" y="1556792"/>
          <a:ext cx="8639999" cy="2520000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7351233">
                  <a:extLst>
                    <a:ext uri="{9D8B030D-6E8A-4147-A177-3AD203B41FA5}">
                      <a16:colId xmlns="" xmlns:a16="http://schemas.microsoft.com/office/drawing/2014/main" val="2728641319"/>
                    </a:ext>
                  </a:extLst>
                </a:gridCol>
                <a:gridCol w="644383">
                  <a:extLst>
                    <a:ext uri="{9D8B030D-6E8A-4147-A177-3AD203B41FA5}">
                      <a16:colId xmlns="" xmlns:a16="http://schemas.microsoft.com/office/drawing/2014/main" val="511100743"/>
                    </a:ext>
                  </a:extLst>
                </a:gridCol>
                <a:gridCol w="644383">
                  <a:extLst>
                    <a:ext uri="{9D8B030D-6E8A-4147-A177-3AD203B41FA5}">
                      <a16:colId xmlns="" xmlns:a16="http://schemas.microsoft.com/office/drawing/2014/main" val="741767794"/>
                    </a:ext>
                  </a:extLst>
                </a:gridCol>
              </a:tblGrid>
              <a:tr h="4200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20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Topluma yararlılık</a:t>
                      </a:r>
                      <a:endParaRPr lang="tr-TR" sz="20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26157915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Seçenek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u="none" strike="noStrike" dirty="0">
                          <a:effectLst/>
                        </a:rPr>
                        <a:t>Oran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="" xmlns:a16="http://schemas.microsoft.com/office/drawing/2014/main" val="1657143445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1. İyi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67,00%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3863929233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2. Kısmen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24,00%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673363847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3. Kötü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0,00%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959160572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Toplam Katılım: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 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="" xmlns:a16="http://schemas.microsoft.com/office/drawing/2014/main" val="1448476358"/>
                  </a:ext>
                </a:extLst>
              </a:tr>
            </a:tbl>
          </a:graphicData>
        </a:graphic>
      </p:graphicFrame>
      <p:graphicFrame>
        <p:nvGraphicFramePr>
          <p:cNvPr id="5" name="Grafi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B83A789B-44E7-4B53-8691-E78C3BC93D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2991349"/>
              </p:ext>
            </p:extLst>
          </p:nvPr>
        </p:nvGraphicFramePr>
        <p:xfrm>
          <a:off x="1835696" y="4293096"/>
          <a:ext cx="5472608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13773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4. Hakkâri üniversitesi hakkında sahip olduğunuz görüşünüzü aşağıdaki ifadelere göre değerlendiriniz?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="" xmlns:a16="http://schemas.microsoft.com/office/drawing/2014/main" id="{5729A1DA-171F-425D-AE6A-496B2287CC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443782"/>
              </p:ext>
            </p:extLst>
          </p:nvPr>
        </p:nvGraphicFramePr>
        <p:xfrm>
          <a:off x="252000" y="1556792"/>
          <a:ext cx="8639999" cy="2520000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7351233">
                  <a:extLst>
                    <a:ext uri="{9D8B030D-6E8A-4147-A177-3AD203B41FA5}">
                      <a16:colId xmlns="" xmlns:a16="http://schemas.microsoft.com/office/drawing/2014/main" val="1851549979"/>
                    </a:ext>
                  </a:extLst>
                </a:gridCol>
                <a:gridCol w="644383">
                  <a:extLst>
                    <a:ext uri="{9D8B030D-6E8A-4147-A177-3AD203B41FA5}">
                      <a16:colId xmlns="" xmlns:a16="http://schemas.microsoft.com/office/drawing/2014/main" val="3101199242"/>
                    </a:ext>
                  </a:extLst>
                </a:gridCol>
                <a:gridCol w="644383">
                  <a:extLst>
                    <a:ext uri="{9D8B030D-6E8A-4147-A177-3AD203B41FA5}">
                      <a16:colId xmlns="" xmlns:a16="http://schemas.microsoft.com/office/drawing/2014/main" val="2649741578"/>
                    </a:ext>
                  </a:extLst>
                </a:gridCol>
              </a:tblGrid>
              <a:tr h="4200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20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AR-GE</a:t>
                      </a:r>
                      <a:endParaRPr lang="tr-TR" sz="20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6275474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Seçenek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u="none" strike="noStrike" dirty="0">
                          <a:effectLst/>
                        </a:rPr>
                        <a:t>Oran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="" xmlns:a16="http://schemas.microsoft.com/office/drawing/2014/main" val="712118728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1. İyi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51,00%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373213806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2. Kısmen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35,00%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4088266980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3. Kötü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380611278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Toplam Katılım: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 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="" xmlns:a16="http://schemas.microsoft.com/office/drawing/2014/main" val="60701442"/>
                  </a:ext>
                </a:extLst>
              </a:tr>
            </a:tbl>
          </a:graphicData>
        </a:graphic>
      </p:graphicFrame>
      <p:graphicFrame>
        <p:nvGraphicFramePr>
          <p:cNvPr id="5" name="Grafi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B22087AF-D085-4F49-955E-EB2910E9EF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6209876"/>
              </p:ext>
            </p:extLst>
          </p:nvPr>
        </p:nvGraphicFramePr>
        <p:xfrm>
          <a:off x="1691680" y="4293096"/>
          <a:ext cx="5400600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20237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4. Hakkâri üniversitesi hakkında sahip olduğunuz görüşünüzü aşağıdaki ifadelere göre değerlendiriniz?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="" xmlns:a16="http://schemas.microsoft.com/office/drawing/2014/main" id="{E1B3BAA2-7480-4E24-A3B1-46B92B486C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390009"/>
              </p:ext>
            </p:extLst>
          </p:nvPr>
        </p:nvGraphicFramePr>
        <p:xfrm>
          <a:off x="252000" y="1556792"/>
          <a:ext cx="8639999" cy="2520000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7351233">
                  <a:extLst>
                    <a:ext uri="{9D8B030D-6E8A-4147-A177-3AD203B41FA5}">
                      <a16:colId xmlns="" xmlns:a16="http://schemas.microsoft.com/office/drawing/2014/main" val="1209084789"/>
                    </a:ext>
                  </a:extLst>
                </a:gridCol>
                <a:gridCol w="644383">
                  <a:extLst>
                    <a:ext uri="{9D8B030D-6E8A-4147-A177-3AD203B41FA5}">
                      <a16:colId xmlns="" xmlns:a16="http://schemas.microsoft.com/office/drawing/2014/main" val="194458855"/>
                    </a:ext>
                  </a:extLst>
                </a:gridCol>
                <a:gridCol w="644383">
                  <a:extLst>
                    <a:ext uri="{9D8B030D-6E8A-4147-A177-3AD203B41FA5}">
                      <a16:colId xmlns="" xmlns:a16="http://schemas.microsoft.com/office/drawing/2014/main" val="3713963167"/>
                    </a:ext>
                  </a:extLst>
                </a:gridCol>
              </a:tblGrid>
              <a:tr h="4200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20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Bürokratik kolaylık</a:t>
                      </a:r>
                      <a:endParaRPr lang="tr-TR" sz="20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29830504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Seçenek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u="none" strike="noStrike" dirty="0">
                          <a:effectLst/>
                        </a:rPr>
                        <a:t>Oran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="" xmlns:a16="http://schemas.microsoft.com/office/drawing/2014/main" val="525534693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1. İyi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49,00%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674098274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2. Kısmen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41,00%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2689738149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3. Kötü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826237774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Toplam Katılım: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 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="" xmlns:a16="http://schemas.microsoft.com/office/drawing/2014/main" val="1016398900"/>
                  </a:ext>
                </a:extLst>
              </a:tr>
            </a:tbl>
          </a:graphicData>
        </a:graphic>
      </p:graphicFrame>
      <p:graphicFrame>
        <p:nvGraphicFramePr>
          <p:cNvPr id="5" name="Grafi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BB9BEB40-8774-4C46-97B3-9A18B0C021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8197635"/>
              </p:ext>
            </p:extLst>
          </p:nvPr>
        </p:nvGraphicFramePr>
        <p:xfrm>
          <a:off x="1907704" y="4365104"/>
          <a:ext cx="5400600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86996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4. Hakkâri üniversitesi hakkında sahip olduğunuz görüşünüzü aşağıdaki ifadelere göre değerlendiriniz?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="" xmlns:a16="http://schemas.microsoft.com/office/drawing/2014/main" id="{F02DD586-082A-4CF9-A562-C0A74DF454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609867"/>
              </p:ext>
            </p:extLst>
          </p:nvPr>
        </p:nvGraphicFramePr>
        <p:xfrm>
          <a:off x="252000" y="1556792"/>
          <a:ext cx="8639999" cy="2520000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7351233">
                  <a:extLst>
                    <a:ext uri="{9D8B030D-6E8A-4147-A177-3AD203B41FA5}">
                      <a16:colId xmlns="" xmlns:a16="http://schemas.microsoft.com/office/drawing/2014/main" val="1376534859"/>
                    </a:ext>
                  </a:extLst>
                </a:gridCol>
                <a:gridCol w="644383">
                  <a:extLst>
                    <a:ext uri="{9D8B030D-6E8A-4147-A177-3AD203B41FA5}">
                      <a16:colId xmlns="" xmlns:a16="http://schemas.microsoft.com/office/drawing/2014/main" val="2832364404"/>
                    </a:ext>
                  </a:extLst>
                </a:gridCol>
                <a:gridCol w="644383">
                  <a:extLst>
                    <a:ext uri="{9D8B030D-6E8A-4147-A177-3AD203B41FA5}">
                      <a16:colId xmlns="" xmlns:a16="http://schemas.microsoft.com/office/drawing/2014/main" val="398891254"/>
                    </a:ext>
                  </a:extLst>
                </a:gridCol>
              </a:tblGrid>
              <a:tr h="4200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20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Kendini yenileme</a:t>
                      </a:r>
                      <a:endParaRPr lang="tr-TR" sz="20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37656378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Seçenek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u="none" strike="noStrike" dirty="0">
                          <a:effectLst/>
                        </a:rPr>
                        <a:t>Oran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="" xmlns:a16="http://schemas.microsoft.com/office/drawing/2014/main" val="3648457054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1. İyi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49,00%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994264927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2. Kısmen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39,00%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3343263441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3. Kötü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4,00%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216742990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Toplam Katılım: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 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="" xmlns:a16="http://schemas.microsoft.com/office/drawing/2014/main" val="642990738"/>
                  </a:ext>
                </a:extLst>
              </a:tr>
            </a:tbl>
          </a:graphicData>
        </a:graphic>
      </p:graphicFrame>
      <p:graphicFrame>
        <p:nvGraphicFramePr>
          <p:cNvPr id="5" name="Grafi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2DE23B30-8085-47B1-B2DB-345C0A95A3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5441675"/>
              </p:ext>
            </p:extLst>
          </p:nvPr>
        </p:nvGraphicFramePr>
        <p:xfrm>
          <a:off x="1475656" y="4221088"/>
          <a:ext cx="5760640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35293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4. Hakkâri üniversitesi hakkında sahip olduğunuz görüşünüzü aşağıdaki ifadelere göre değerlendiriniz?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="" xmlns:a16="http://schemas.microsoft.com/office/drawing/2014/main" id="{37EF7A31-156C-429F-B252-2C49FB5DE8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490403"/>
              </p:ext>
            </p:extLst>
          </p:nvPr>
        </p:nvGraphicFramePr>
        <p:xfrm>
          <a:off x="252000" y="1556792"/>
          <a:ext cx="8639999" cy="2520000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7351233">
                  <a:extLst>
                    <a:ext uri="{9D8B030D-6E8A-4147-A177-3AD203B41FA5}">
                      <a16:colId xmlns="" xmlns:a16="http://schemas.microsoft.com/office/drawing/2014/main" val="2913261591"/>
                    </a:ext>
                  </a:extLst>
                </a:gridCol>
                <a:gridCol w="644383">
                  <a:extLst>
                    <a:ext uri="{9D8B030D-6E8A-4147-A177-3AD203B41FA5}">
                      <a16:colId xmlns="" xmlns:a16="http://schemas.microsoft.com/office/drawing/2014/main" val="1529031028"/>
                    </a:ext>
                  </a:extLst>
                </a:gridCol>
                <a:gridCol w="644383">
                  <a:extLst>
                    <a:ext uri="{9D8B030D-6E8A-4147-A177-3AD203B41FA5}">
                      <a16:colId xmlns="" xmlns:a16="http://schemas.microsoft.com/office/drawing/2014/main" val="2372024239"/>
                    </a:ext>
                  </a:extLst>
                </a:gridCol>
              </a:tblGrid>
              <a:tr h="4200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20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Öğretim üyesi kalitesi</a:t>
                      </a:r>
                      <a:endParaRPr lang="tr-TR" sz="20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84483733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Seçenek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u="none" strike="noStrike" dirty="0">
                          <a:effectLst/>
                        </a:rPr>
                        <a:t>Oran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="" xmlns:a16="http://schemas.microsoft.com/office/drawing/2014/main" val="884612844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1. İyi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43%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836843251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2. Kısmen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45,00%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3758459518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3. Kötü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4,00%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408242210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Toplam Katılım: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 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="" xmlns:a16="http://schemas.microsoft.com/office/drawing/2014/main" val="2878338139"/>
                  </a:ext>
                </a:extLst>
              </a:tr>
            </a:tbl>
          </a:graphicData>
        </a:graphic>
      </p:graphicFrame>
      <p:graphicFrame>
        <p:nvGraphicFramePr>
          <p:cNvPr id="5" name="Grafi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5688ED0B-09F7-4CE2-B6BD-3A8BE0BB6D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6024273"/>
              </p:ext>
            </p:extLst>
          </p:nvPr>
        </p:nvGraphicFramePr>
        <p:xfrm>
          <a:off x="1691680" y="4221088"/>
          <a:ext cx="5760640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03684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4. Hakkâri üniversitesi hakkında sahip olduğunuz görüşünüzü aşağıdaki ifadelere göre değerlendiriniz?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="" xmlns:a16="http://schemas.microsoft.com/office/drawing/2014/main" id="{28B142A6-171D-41F4-A126-AD27C99CA3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5517"/>
              </p:ext>
            </p:extLst>
          </p:nvPr>
        </p:nvGraphicFramePr>
        <p:xfrm>
          <a:off x="252000" y="1556792"/>
          <a:ext cx="8639999" cy="2520000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7351233">
                  <a:extLst>
                    <a:ext uri="{9D8B030D-6E8A-4147-A177-3AD203B41FA5}">
                      <a16:colId xmlns="" xmlns:a16="http://schemas.microsoft.com/office/drawing/2014/main" val="2624342857"/>
                    </a:ext>
                  </a:extLst>
                </a:gridCol>
                <a:gridCol w="644383">
                  <a:extLst>
                    <a:ext uri="{9D8B030D-6E8A-4147-A177-3AD203B41FA5}">
                      <a16:colId xmlns="" xmlns:a16="http://schemas.microsoft.com/office/drawing/2014/main" val="3004156363"/>
                    </a:ext>
                  </a:extLst>
                </a:gridCol>
                <a:gridCol w="644383">
                  <a:extLst>
                    <a:ext uri="{9D8B030D-6E8A-4147-A177-3AD203B41FA5}">
                      <a16:colId xmlns="" xmlns:a16="http://schemas.microsoft.com/office/drawing/2014/main" val="2040678069"/>
                    </a:ext>
                  </a:extLst>
                </a:gridCol>
              </a:tblGrid>
              <a:tr h="4200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20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Dış kurumlarla işbirliği</a:t>
                      </a:r>
                      <a:endParaRPr lang="tr-TR" sz="20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33581062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Seçenek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u="none" strike="noStrike" dirty="0">
                          <a:effectLst/>
                        </a:rPr>
                        <a:t>Oran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="" xmlns:a16="http://schemas.microsoft.com/office/drawing/2014/main" val="3994243050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1. İyi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Oran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3374582745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2. Kısmen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61,00%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208252335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3. Kötü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28,00%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625785903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Toplam Katılım: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4,00%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4275283902"/>
                  </a:ext>
                </a:extLst>
              </a:tr>
            </a:tbl>
          </a:graphicData>
        </a:graphic>
      </p:graphicFrame>
      <p:graphicFrame>
        <p:nvGraphicFramePr>
          <p:cNvPr id="5" name="Grafi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DE79009A-CAA5-4653-B6B0-9C6C838D3C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9299662"/>
              </p:ext>
            </p:extLst>
          </p:nvPr>
        </p:nvGraphicFramePr>
        <p:xfrm>
          <a:off x="1763688" y="4221088"/>
          <a:ext cx="5616624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43826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4. Hakkâri üniversitesi hakkında sahip olduğunuz görüşünüzü aşağıdaki ifadelere göre değerlendiriniz?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="" xmlns:a16="http://schemas.microsoft.com/office/drawing/2014/main" id="{31A6C95F-907E-42CB-A6F5-0C20EA1BA9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37998"/>
              </p:ext>
            </p:extLst>
          </p:nvPr>
        </p:nvGraphicFramePr>
        <p:xfrm>
          <a:off x="252000" y="1556792"/>
          <a:ext cx="8639999" cy="2520000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7351233">
                  <a:extLst>
                    <a:ext uri="{9D8B030D-6E8A-4147-A177-3AD203B41FA5}">
                      <a16:colId xmlns="" xmlns:a16="http://schemas.microsoft.com/office/drawing/2014/main" val="1801818713"/>
                    </a:ext>
                  </a:extLst>
                </a:gridCol>
                <a:gridCol w="644383">
                  <a:extLst>
                    <a:ext uri="{9D8B030D-6E8A-4147-A177-3AD203B41FA5}">
                      <a16:colId xmlns="" xmlns:a16="http://schemas.microsoft.com/office/drawing/2014/main" val="1863566266"/>
                    </a:ext>
                  </a:extLst>
                </a:gridCol>
                <a:gridCol w="644383">
                  <a:extLst>
                    <a:ext uri="{9D8B030D-6E8A-4147-A177-3AD203B41FA5}">
                      <a16:colId xmlns="" xmlns:a16="http://schemas.microsoft.com/office/drawing/2014/main" val="1034652809"/>
                    </a:ext>
                  </a:extLst>
                </a:gridCol>
              </a:tblGrid>
              <a:tr h="4200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20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Alt yapı, donanım, bina imkânları</a:t>
                      </a:r>
                      <a:endParaRPr lang="tr-TR" sz="20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95798941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Seçenek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u="none" strike="noStrike">
                          <a:effectLst/>
                        </a:rPr>
                        <a:t>Oran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="" xmlns:a16="http://schemas.microsoft.com/office/drawing/2014/main" val="4150663111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1. İyi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41,00%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160884481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2. Kısmen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45,00%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3564253226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3. Kötü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4,00%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442636654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Toplam Katılım: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 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="" xmlns:a16="http://schemas.microsoft.com/office/drawing/2014/main" val="1293037198"/>
                  </a:ext>
                </a:extLst>
              </a:tr>
            </a:tbl>
          </a:graphicData>
        </a:graphic>
      </p:graphicFrame>
      <p:graphicFrame>
        <p:nvGraphicFramePr>
          <p:cNvPr id="5" name="Grafi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4643C04A-F707-4582-8900-C7BED77E27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9424143"/>
              </p:ext>
            </p:extLst>
          </p:nvPr>
        </p:nvGraphicFramePr>
        <p:xfrm>
          <a:off x="1835696" y="4293096"/>
          <a:ext cx="5832648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7166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İçerik Yer Tutucusu 8">
            <a:extLst>
              <a:ext uri="{FF2B5EF4-FFF2-40B4-BE49-F238E27FC236}">
                <a16:creationId xmlns="" xmlns:a16="http://schemas.microsoft.com/office/drawing/2014/main" id="{279F4434-6D46-4DC2-A366-C94844C0F7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8176958"/>
              </p:ext>
            </p:extLst>
          </p:nvPr>
        </p:nvGraphicFramePr>
        <p:xfrm>
          <a:off x="252000" y="404664"/>
          <a:ext cx="8640000" cy="2205000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7351234">
                  <a:extLst>
                    <a:ext uri="{9D8B030D-6E8A-4147-A177-3AD203B41FA5}">
                      <a16:colId xmlns="" xmlns:a16="http://schemas.microsoft.com/office/drawing/2014/main" val="401189334"/>
                    </a:ext>
                  </a:extLst>
                </a:gridCol>
                <a:gridCol w="644383">
                  <a:extLst>
                    <a:ext uri="{9D8B030D-6E8A-4147-A177-3AD203B41FA5}">
                      <a16:colId xmlns="" xmlns:a16="http://schemas.microsoft.com/office/drawing/2014/main" val="3930785155"/>
                    </a:ext>
                  </a:extLst>
                </a:gridCol>
                <a:gridCol w="644383">
                  <a:extLst>
                    <a:ext uri="{9D8B030D-6E8A-4147-A177-3AD203B41FA5}">
                      <a16:colId xmlns="" xmlns:a16="http://schemas.microsoft.com/office/drawing/2014/main" val="1705183085"/>
                    </a:ext>
                  </a:extLst>
                </a:gridCol>
              </a:tblGrid>
              <a:tr h="31500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4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1. Üniversitemizin hizmetleri, görev/yetki/sorumlulukları hakkındaki bilgi düzeyinizi nasıl Değerlendirirsiniz?</a:t>
                      </a:r>
                      <a:endParaRPr lang="tr-TR" sz="14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51190604"/>
                  </a:ext>
                </a:extLst>
              </a:tr>
              <a:tr h="315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cap="none" spc="0" dirty="0">
                          <a:ln>
                            <a:noFill/>
                          </a:ln>
                          <a:effectLst/>
                        </a:rPr>
                        <a:t>Seçenek</a:t>
                      </a:r>
                      <a:endParaRPr lang="tr-TR" sz="1400" b="0" i="0" u="none" strike="noStrike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u="none" strike="noStrike" cap="none" spc="0">
                          <a:ln>
                            <a:noFill/>
                          </a:ln>
                          <a:effectLst/>
                        </a:rPr>
                        <a:t>Oran</a:t>
                      </a:r>
                      <a:endParaRPr lang="tr-TR" sz="1400" b="0" i="0" u="none" strike="noStrike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="" xmlns:a16="http://schemas.microsoft.com/office/drawing/2014/main" val="2351400927"/>
                  </a:ext>
                </a:extLst>
              </a:tr>
              <a:tr h="315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cap="none" spc="0" dirty="0">
                          <a:ln>
                            <a:noFill/>
                          </a:ln>
                          <a:effectLst/>
                        </a:rPr>
                        <a:t>1. Çok İyi</a:t>
                      </a:r>
                      <a:endParaRPr lang="tr-TR" sz="1400" b="0" i="0" u="none" strike="noStrike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8,00%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624469169"/>
                  </a:ext>
                </a:extLst>
              </a:tr>
              <a:tr h="315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cap="none" spc="0" dirty="0">
                          <a:ln>
                            <a:noFill/>
                          </a:ln>
                          <a:effectLst/>
                        </a:rPr>
                        <a:t>2. İyi</a:t>
                      </a:r>
                      <a:endParaRPr lang="tr-TR" sz="1400" b="0" i="0" u="none" strike="noStrike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24,00%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2313737050"/>
                  </a:ext>
                </a:extLst>
              </a:tr>
              <a:tr h="315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cap="none" spc="0" dirty="0">
                          <a:ln>
                            <a:noFill/>
                          </a:ln>
                          <a:effectLst/>
                        </a:rPr>
                        <a:t>3. Yeterli</a:t>
                      </a:r>
                      <a:endParaRPr lang="tr-TR" sz="1400" b="0" i="0" u="none" strike="noStrike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24,00%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4038372848"/>
                  </a:ext>
                </a:extLst>
              </a:tr>
              <a:tr h="315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cap="none" spc="0" dirty="0">
                          <a:ln>
                            <a:noFill/>
                          </a:ln>
                          <a:effectLst/>
                        </a:rPr>
                        <a:t>4. Yetersiz</a:t>
                      </a:r>
                      <a:endParaRPr lang="tr-TR" sz="1400" b="0" i="0" u="none" strike="noStrike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14,00%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2129884364"/>
                  </a:ext>
                </a:extLst>
              </a:tr>
              <a:tr h="315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cap="none" spc="0" dirty="0">
                          <a:ln>
                            <a:noFill/>
                          </a:ln>
                          <a:effectLst/>
                        </a:rPr>
                        <a:t>5. Hiç bilgim yok</a:t>
                      </a:r>
                      <a:endParaRPr lang="tr-TR" sz="1400" b="0" i="0" u="none" strike="noStrike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32,00%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3387902762"/>
                  </a:ext>
                </a:extLst>
              </a:tr>
            </a:tbl>
          </a:graphicData>
        </a:graphic>
      </p:graphicFrame>
      <p:graphicFrame>
        <p:nvGraphicFramePr>
          <p:cNvPr id="20" name="Grafik 19">
            <a:extLst>
              <a:ext uri="{FF2B5EF4-FFF2-40B4-BE49-F238E27FC236}">
                <a16:creationId xmlns="" xmlns:a16="http://schemas.microsoft.com/office/drawing/2014/main" id="{608CB34F-F170-451E-BE33-C77D559252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1595669"/>
              </p:ext>
            </p:extLst>
          </p:nvPr>
        </p:nvGraphicFramePr>
        <p:xfrm>
          <a:off x="1602000" y="3392595"/>
          <a:ext cx="5940000" cy="30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fik 3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608CB34F-F170-451E-BE33-C77D559252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0817590"/>
              </p:ext>
            </p:extLst>
          </p:nvPr>
        </p:nvGraphicFramePr>
        <p:xfrm>
          <a:off x="1547664" y="3212976"/>
          <a:ext cx="5760640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200648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5. Bölgenin üniversitemiz gelişimine yönelik sunduğu fırsatlar nelerdir?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82A69C46-F6C1-4BB4-B5D4-090F6DB29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dirty="0" smtClean="0">
                <a:ln w="0"/>
              </a:rPr>
              <a:t>Doğası ve Doğal Güzellikleri</a:t>
            </a:r>
            <a:endParaRPr lang="tr-TR" dirty="0">
              <a:ln w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tr-TR" dirty="0" smtClean="0">
                <a:ln w="0"/>
              </a:rPr>
              <a:t>Genç Dinamik Kadro</a:t>
            </a:r>
            <a:endParaRPr lang="tr-TR" dirty="0">
              <a:ln w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tr-TR" dirty="0" smtClean="0">
                <a:ln w="0"/>
              </a:rPr>
              <a:t>Mesleki Eğitim</a:t>
            </a:r>
            <a:endParaRPr lang="tr-TR" dirty="0">
              <a:ln w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tr-TR" dirty="0" smtClean="0">
                <a:ln w="0"/>
              </a:rPr>
              <a:t>Ekonomik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b="1" dirty="0" smtClean="0">
                <a:ln w="0"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</a:rPr>
              <a:t>Yabancı Uyruklu Öğrenciler</a:t>
            </a:r>
            <a:endParaRPr lang="tr-TR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</a:endParaRPr>
          </a:p>
        </p:txBody>
      </p:sp>
    </p:spTree>
    <p:extLst>
      <p:ext uri="{BB962C8B-B14F-4D97-AF65-F5344CB8AC3E}">
        <p14:creationId xmlns:p14="http://schemas.microsoft.com/office/powerpoint/2010/main" val="37142302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6. Bölgenin üniversitemiz gelişimini tehdit eden unsurlar nelerdir?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82A69C46-F6C1-4BB4-B5D4-090F6DB29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İklim</a:t>
            </a:r>
            <a:endParaRPr lang="tr-TR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dirty="0"/>
              <a:t>Fiziksel durum ve sosyal yaşam alanlarının yetersiz olması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b="1" dirty="0" smtClean="0"/>
              <a:t>Ulaşım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b="1" dirty="0" smtClean="0"/>
              <a:t>Terör</a:t>
            </a:r>
            <a:endParaRPr lang="tr-TR" b="1" dirty="0"/>
          </a:p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Genç Nüfus Göçü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80684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7. Üniversitemizde güçlü olduğunu düşündüğünüz unsurlar nelerdir?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82A69C46-F6C1-4BB4-B5D4-090F6DB29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Akademik Kadronun Kaliteli Olması</a:t>
            </a:r>
            <a:endParaRPr lang="tr-TR" dirty="0"/>
          </a:p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Yenilikçi Olması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59055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8. Üniversitemizde zayıf olduğunu düşündüğünüz unsurlar nelerdir?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82A69C46-F6C1-4BB4-B5D4-090F6DB29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Üniversitenin Tanıtımı</a:t>
            </a:r>
            <a:endParaRPr lang="tr-TR" dirty="0"/>
          </a:p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İşbirliği, Öğrenci Projesi Desteği</a:t>
            </a:r>
            <a:endParaRPr lang="tr-TR" dirty="0"/>
          </a:p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Teknoloji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Fiziki Alt yapı</a:t>
            </a:r>
          </a:p>
          <a:p>
            <a:pPr>
              <a:buFont typeface="Wingdings" panose="05000000000000000000" pitchFamily="2" charset="2"/>
              <a:buChar char="q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36548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dirty="0" smtClean="0"/>
              <a:t>Hakkâri </a:t>
            </a:r>
            <a:r>
              <a:rPr lang="tr-TR" sz="2800" dirty="0"/>
              <a:t>Üniversitesi´ </a:t>
            </a:r>
            <a:r>
              <a:rPr lang="tr-TR" sz="2800" dirty="0" err="1"/>
              <a:t>nin</a:t>
            </a:r>
            <a:r>
              <a:rPr lang="tr-TR" sz="2800" dirty="0"/>
              <a:t> hedefleri sizce neler olmalıdır? </a:t>
            </a:r>
            <a:br>
              <a:rPr lang="tr-TR" sz="2800" dirty="0"/>
            </a:b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Bilim ve Teknolojik Alt yapıda yenilikler</a:t>
            </a:r>
          </a:p>
          <a:p>
            <a:r>
              <a:rPr lang="tr-TR" dirty="0" smtClean="0"/>
              <a:t>Üniversiteyi tanıtmak</a:t>
            </a:r>
          </a:p>
          <a:p>
            <a:r>
              <a:rPr lang="tr-TR" dirty="0" smtClean="0"/>
              <a:t>Öğrenci gelebilecek yeni bölümlerin açılması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06663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dirty="0"/>
              <a:t>Hakkâri Üniversitesi´nin öncelik vermesini istediğiniz </a:t>
            </a:r>
            <a:r>
              <a:rPr lang="tr-TR" sz="3200" dirty="0" smtClean="0"/>
              <a:t>konular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Tıp Fakültesinin açılması</a:t>
            </a:r>
          </a:p>
          <a:p>
            <a:r>
              <a:rPr lang="tr-TR" dirty="0" smtClean="0"/>
              <a:t>Ziraat fakültesinin açılması</a:t>
            </a:r>
          </a:p>
          <a:p>
            <a:r>
              <a:rPr lang="tr-TR" dirty="0" smtClean="0"/>
              <a:t>Fakülte ve Birim çalışma koşullarının iyileştirilmesi</a:t>
            </a:r>
          </a:p>
          <a:p>
            <a:r>
              <a:rPr lang="tr-TR" dirty="0" smtClean="0"/>
              <a:t>Kurumsal aidiyetin sağlanması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00355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dirty="0"/>
              <a:t>Hakkâri Üniversitesini olumlu yönde etkileyebileceğini düşündüğünüz gelişmeler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Mesleki Eğitim</a:t>
            </a:r>
          </a:p>
          <a:p>
            <a:r>
              <a:rPr lang="tr-TR" dirty="0" smtClean="0"/>
              <a:t>ARGE</a:t>
            </a:r>
          </a:p>
          <a:p>
            <a:r>
              <a:rPr lang="tr-TR" dirty="0" smtClean="0"/>
              <a:t>Proje</a:t>
            </a:r>
          </a:p>
          <a:p>
            <a:r>
              <a:rPr lang="tr-TR" dirty="0" smtClean="0"/>
              <a:t>Sağlık Bilimleri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278418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dirty="0"/>
              <a:t>Kurumunuzun üniversitemizle işbirliği yapması gerektiğini düşündüğünüz en önemli </a:t>
            </a:r>
            <a:r>
              <a:rPr lang="tr-TR" sz="2800" dirty="0" smtClean="0"/>
              <a:t>konu/konular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Kardeş Üniversite</a:t>
            </a:r>
          </a:p>
          <a:p>
            <a:r>
              <a:rPr lang="tr-TR" dirty="0" smtClean="0"/>
              <a:t>Denetim </a:t>
            </a:r>
          </a:p>
          <a:p>
            <a:r>
              <a:rPr lang="tr-TR" dirty="0" smtClean="0"/>
              <a:t>Eğitim Planları</a:t>
            </a:r>
          </a:p>
          <a:p>
            <a:r>
              <a:rPr lang="tr-TR" dirty="0" smtClean="0"/>
              <a:t>Spor Etkinlikleri</a:t>
            </a:r>
          </a:p>
          <a:p>
            <a:r>
              <a:rPr lang="tr-TR" dirty="0" smtClean="0"/>
              <a:t>Rehberlik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677600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Hakkari Üniversitesi</a:t>
            </a:r>
            <a:br>
              <a:rPr lang="tr-TR" dirty="0"/>
            </a:br>
            <a:r>
              <a:rPr lang="tr-TR" dirty="0"/>
              <a:t>Kalite Yönetim Sistemi</a:t>
            </a:r>
            <a:br>
              <a:rPr lang="tr-TR" dirty="0"/>
            </a:br>
            <a:r>
              <a:rPr lang="tr-TR"/>
              <a:t>(</a:t>
            </a:r>
            <a:r>
              <a:rPr lang="tr-TR" smtClean="0"/>
              <a:t>2023)</a:t>
            </a:r>
            <a:endParaRPr lang="tr-TR" dirty="0"/>
          </a:p>
        </p:txBody>
      </p:sp>
      <p:pic>
        <p:nvPicPr>
          <p:cNvPr id="1026" name="Picture 2" descr="C:\Users\HP\Desktop\indi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60648"/>
            <a:ext cx="1656184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HP\Desktop\KY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132856"/>
            <a:ext cx="1965819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2634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>
            <a:extLst>
              <a:ext uri="{FF2B5EF4-FFF2-40B4-BE49-F238E27FC236}">
                <a16:creationId xmlns="" xmlns:a16="http://schemas.microsoft.com/office/drawing/2014/main" id="{B1EB73E0-700C-4348-BB24-3D51B66D71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755300"/>
              </p:ext>
            </p:extLst>
          </p:nvPr>
        </p:nvGraphicFramePr>
        <p:xfrm>
          <a:off x="252000" y="404664"/>
          <a:ext cx="8639999" cy="2205000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7351233">
                  <a:extLst>
                    <a:ext uri="{9D8B030D-6E8A-4147-A177-3AD203B41FA5}">
                      <a16:colId xmlns="" xmlns:a16="http://schemas.microsoft.com/office/drawing/2014/main" val="610608725"/>
                    </a:ext>
                  </a:extLst>
                </a:gridCol>
                <a:gridCol w="644383">
                  <a:extLst>
                    <a:ext uri="{9D8B030D-6E8A-4147-A177-3AD203B41FA5}">
                      <a16:colId xmlns="" xmlns:a16="http://schemas.microsoft.com/office/drawing/2014/main" val="4271773887"/>
                    </a:ext>
                  </a:extLst>
                </a:gridCol>
                <a:gridCol w="644383">
                  <a:extLst>
                    <a:ext uri="{9D8B030D-6E8A-4147-A177-3AD203B41FA5}">
                      <a16:colId xmlns="" xmlns:a16="http://schemas.microsoft.com/office/drawing/2014/main" val="552056380"/>
                    </a:ext>
                  </a:extLst>
                </a:gridCol>
              </a:tblGrid>
              <a:tr h="31500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4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2. Üniversitede İletişimde olduğunuz birim veya birimlerle ilgili memnuniyet derecenizi belirtiniz.</a:t>
                      </a:r>
                      <a:endParaRPr lang="tr-TR" sz="14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47990689"/>
                  </a:ext>
                </a:extLst>
              </a:tr>
              <a:tr h="315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Seçenek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u="none" strike="noStrike" dirty="0">
                          <a:effectLst/>
                        </a:rPr>
                        <a:t>Oran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="" xmlns:a16="http://schemas.microsoft.com/office/drawing/2014/main" val="811491066"/>
                  </a:ext>
                </a:extLst>
              </a:tr>
              <a:tr h="315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1. Çok İyi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12,00%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598481655"/>
                  </a:ext>
                </a:extLst>
              </a:tr>
              <a:tr h="315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2. İyi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33,00%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3080379046"/>
                  </a:ext>
                </a:extLst>
              </a:tr>
              <a:tr h="315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3. Yeterli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14,00%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3707775560"/>
                  </a:ext>
                </a:extLst>
              </a:tr>
              <a:tr h="315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4. Yetersiz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0,00%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534135976"/>
                  </a:ext>
                </a:extLst>
              </a:tr>
              <a:tr h="315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5. Hiç bilgim yok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41,00%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433857849"/>
                  </a:ext>
                </a:extLst>
              </a:tr>
            </a:tbl>
          </a:graphicData>
        </a:graphic>
      </p:graphicFrame>
      <p:graphicFrame>
        <p:nvGraphicFramePr>
          <p:cNvPr id="5" name="Grafi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2CD6910C-1013-4934-BE84-D72E022269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4724338"/>
              </p:ext>
            </p:extLst>
          </p:nvPr>
        </p:nvGraphicFramePr>
        <p:xfrm>
          <a:off x="1835696" y="3284984"/>
          <a:ext cx="612068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2496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Hakkâri üniversitesi ile ilgili aşağıda belirtilen ifadeler hakkındaki önem dereceniz?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="" xmlns:a16="http://schemas.microsoft.com/office/drawing/2014/main" id="{DABC3F62-7297-47ED-A54B-2432464027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991519"/>
              </p:ext>
            </p:extLst>
          </p:nvPr>
        </p:nvGraphicFramePr>
        <p:xfrm>
          <a:off x="252000" y="1556792"/>
          <a:ext cx="8639999" cy="2520000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7351233">
                  <a:extLst>
                    <a:ext uri="{9D8B030D-6E8A-4147-A177-3AD203B41FA5}">
                      <a16:colId xmlns="" xmlns:a16="http://schemas.microsoft.com/office/drawing/2014/main" val="413168348"/>
                    </a:ext>
                  </a:extLst>
                </a:gridCol>
                <a:gridCol w="644383">
                  <a:extLst>
                    <a:ext uri="{9D8B030D-6E8A-4147-A177-3AD203B41FA5}">
                      <a16:colId xmlns="" xmlns:a16="http://schemas.microsoft.com/office/drawing/2014/main" val="837336838"/>
                    </a:ext>
                  </a:extLst>
                </a:gridCol>
                <a:gridCol w="644383">
                  <a:extLst>
                    <a:ext uri="{9D8B030D-6E8A-4147-A177-3AD203B41FA5}">
                      <a16:colId xmlns="" xmlns:a16="http://schemas.microsoft.com/office/drawing/2014/main" val="3645890915"/>
                    </a:ext>
                  </a:extLst>
                </a:gridCol>
              </a:tblGrid>
              <a:tr h="42000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20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Kent ekonomisine katkı</a:t>
                      </a:r>
                      <a:endParaRPr lang="tr-TR" sz="20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57791881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Seçenek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u="none" strike="noStrike" dirty="0">
                          <a:effectLst/>
                        </a:rPr>
                        <a:t>Oran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="" xmlns:a16="http://schemas.microsoft.com/office/drawing/2014/main" val="1364543469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1. Önemli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67,00%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2381612836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2. Kısmen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28,00%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2130547401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3. Önemsiz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2727774981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Toplam Katılım: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 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="" xmlns:a16="http://schemas.microsoft.com/office/drawing/2014/main" val="2535711890"/>
                  </a:ext>
                </a:extLst>
              </a:tr>
            </a:tbl>
          </a:graphicData>
        </a:graphic>
      </p:graphicFrame>
      <p:graphicFrame>
        <p:nvGraphicFramePr>
          <p:cNvPr id="5" name="Grafi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A9119AE2-1C2E-4A21-A278-AAD9D1C9F4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7792467"/>
              </p:ext>
            </p:extLst>
          </p:nvPr>
        </p:nvGraphicFramePr>
        <p:xfrm>
          <a:off x="2195736" y="4149080"/>
          <a:ext cx="504056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8755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Hakkâri üniversitesi ile ilgili aşağıda belirtilen ifadeler hakkındaki önem dereceniz?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="" xmlns:a16="http://schemas.microsoft.com/office/drawing/2014/main" id="{F5DA8A80-5B61-43F2-8376-3F9826B208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247188"/>
              </p:ext>
            </p:extLst>
          </p:nvPr>
        </p:nvGraphicFramePr>
        <p:xfrm>
          <a:off x="252000" y="1556792"/>
          <a:ext cx="8639999" cy="2520000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7351233">
                  <a:extLst>
                    <a:ext uri="{9D8B030D-6E8A-4147-A177-3AD203B41FA5}">
                      <a16:colId xmlns="" xmlns:a16="http://schemas.microsoft.com/office/drawing/2014/main" val="1107699003"/>
                    </a:ext>
                  </a:extLst>
                </a:gridCol>
                <a:gridCol w="644383">
                  <a:extLst>
                    <a:ext uri="{9D8B030D-6E8A-4147-A177-3AD203B41FA5}">
                      <a16:colId xmlns="" xmlns:a16="http://schemas.microsoft.com/office/drawing/2014/main" val="2747527177"/>
                    </a:ext>
                  </a:extLst>
                </a:gridCol>
                <a:gridCol w="644383">
                  <a:extLst>
                    <a:ext uri="{9D8B030D-6E8A-4147-A177-3AD203B41FA5}">
                      <a16:colId xmlns="" xmlns:a16="http://schemas.microsoft.com/office/drawing/2014/main" val="3175665086"/>
                    </a:ext>
                  </a:extLst>
                </a:gridCol>
              </a:tblGrid>
              <a:tr h="42000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20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Hizmet kalitesi</a:t>
                      </a:r>
                      <a:endParaRPr lang="tr-TR" sz="20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10011864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Seçenek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u="none" strike="noStrike" dirty="0">
                          <a:effectLst/>
                        </a:rPr>
                        <a:t>Oran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="" xmlns:a16="http://schemas.microsoft.com/office/drawing/2014/main" val="3031232710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1. Önemli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65,00%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652031159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2. Kısmen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23,00%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205657833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3. Önemsiz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0,00%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802284786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Toplam Katılım: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 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="" xmlns:a16="http://schemas.microsoft.com/office/drawing/2014/main" val="3170155618"/>
                  </a:ext>
                </a:extLst>
              </a:tr>
            </a:tbl>
          </a:graphicData>
        </a:graphic>
      </p:graphicFrame>
      <p:graphicFrame>
        <p:nvGraphicFramePr>
          <p:cNvPr id="5" name="Grafi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C161FD4A-0C42-4490-A037-4C71ABB11D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1317076"/>
              </p:ext>
            </p:extLst>
          </p:nvPr>
        </p:nvGraphicFramePr>
        <p:xfrm>
          <a:off x="2123728" y="4293096"/>
          <a:ext cx="4752528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2772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Hakkâri üniversitesi ile ilgili aşağıda belirtilen ifadeler hakkındaki önem dereceniz?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="" xmlns:a16="http://schemas.microsoft.com/office/drawing/2014/main" id="{9AB4C010-B075-41EA-9F21-F7E64C2034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301832"/>
              </p:ext>
            </p:extLst>
          </p:nvPr>
        </p:nvGraphicFramePr>
        <p:xfrm>
          <a:off x="252000" y="1556792"/>
          <a:ext cx="8639999" cy="2520000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7351233">
                  <a:extLst>
                    <a:ext uri="{9D8B030D-6E8A-4147-A177-3AD203B41FA5}">
                      <a16:colId xmlns="" xmlns:a16="http://schemas.microsoft.com/office/drawing/2014/main" val="1230568821"/>
                    </a:ext>
                  </a:extLst>
                </a:gridCol>
                <a:gridCol w="644383">
                  <a:extLst>
                    <a:ext uri="{9D8B030D-6E8A-4147-A177-3AD203B41FA5}">
                      <a16:colId xmlns="" xmlns:a16="http://schemas.microsoft.com/office/drawing/2014/main" val="1379713192"/>
                    </a:ext>
                  </a:extLst>
                </a:gridCol>
                <a:gridCol w="644383">
                  <a:extLst>
                    <a:ext uri="{9D8B030D-6E8A-4147-A177-3AD203B41FA5}">
                      <a16:colId xmlns="" xmlns:a16="http://schemas.microsoft.com/office/drawing/2014/main" val="1120365253"/>
                    </a:ext>
                  </a:extLst>
                </a:gridCol>
              </a:tblGrid>
              <a:tr h="42000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20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Etik değerlere bağlılık</a:t>
                      </a:r>
                      <a:endParaRPr lang="tr-TR" sz="20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02764846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Seçenek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u="none" strike="noStrike" dirty="0">
                          <a:effectLst/>
                        </a:rPr>
                        <a:t>Oran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="" xmlns:a16="http://schemas.microsoft.com/office/drawing/2014/main" val="3192289375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1. Önemli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69,00%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841961102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2. Kısmen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23,00%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910861587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3. Önemsiz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476444031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Toplam Katılım: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 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="" xmlns:a16="http://schemas.microsoft.com/office/drawing/2014/main" val="1382022314"/>
                  </a:ext>
                </a:extLst>
              </a:tr>
            </a:tbl>
          </a:graphicData>
        </a:graphic>
      </p:graphicFrame>
      <p:graphicFrame>
        <p:nvGraphicFramePr>
          <p:cNvPr id="5" name="Grafi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54B460CF-B979-4B4F-ACF3-B96414063F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9086736"/>
              </p:ext>
            </p:extLst>
          </p:nvPr>
        </p:nvGraphicFramePr>
        <p:xfrm>
          <a:off x="2051720" y="4221088"/>
          <a:ext cx="4896544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230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Hakkâri üniversitesi ile ilgili aşağıda belirtilen ifadeler hakkındaki önem dereceniz?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="" xmlns:a16="http://schemas.microsoft.com/office/drawing/2014/main" id="{CFD58BB0-C8AF-41ED-8DD7-3DD72FA006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037877"/>
              </p:ext>
            </p:extLst>
          </p:nvPr>
        </p:nvGraphicFramePr>
        <p:xfrm>
          <a:off x="252000" y="1556792"/>
          <a:ext cx="8639999" cy="2520000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7351233">
                  <a:extLst>
                    <a:ext uri="{9D8B030D-6E8A-4147-A177-3AD203B41FA5}">
                      <a16:colId xmlns="" xmlns:a16="http://schemas.microsoft.com/office/drawing/2014/main" val="3175047998"/>
                    </a:ext>
                  </a:extLst>
                </a:gridCol>
                <a:gridCol w="644383">
                  <a:extLst>
                    <a:ext uri="{9D8B030D-6E8A-4147-A177-3AD203B41FA5}">
                      <a16:colId xmlns="" xmlns:a16="http://schemas.microsoft.com/office/drawing/2014/main" val="3896353519"/>
                    </a:ext>
                  </a:extLst>
                </a:gridCol>
                <a:gridCol w="644383">
                  <a:extLst>
                    <a:ext uri="{9D8B030D-6E8A-4147-A177-3AD203B41FA5}">
                      <a16:colId xmlns="" xmlns:a16="http://schemas.microsoft.com/office/drawing/2014/main" val="3147339329"/>
                    </a:ext>
                  </a:extLst>
                </a:gridCol>
              </a:tblGrid>
              <a:tr h="4200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20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Sürekli gelişme</a:t>
                      </a:r>
                      <a:endParaRPr lang="tr-TR" sz="20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27241395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Seçenek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u="none" strike="noStrike" dirty="0">
                          <a:effectLst/>
                        </a:rPr>
                        <a:t>Oran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="" xmlns:a16="http://schemas.microsoft.com/office/drawing/2014/main" val="3995543836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1. Önemli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63,00%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727984869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2. Kısmen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20,00%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3210531388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3. Önemsiz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4%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2922084007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Toplam Katılım: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 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="" xmlns:a16="http://schemas.microsoft.com/office/drawing/2014/main" val="3914118830"/>
                  </a:ext>
                </a:extLst>
              </a:tr>
            </a:tbl>
          </a:graphicData>
        </a:graphic>
      </p:graphicFrame>
      <p:graphicFrame>
        <p:nvGraphicFramePr>
          <p:cNvPr id="5" name="Grafi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8936E14B-BA36-4177-B839-C27BCCC6FF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0001734"/>
              </p:ext>
            </p:extLst>
          </p:nvPr>
        </p:nvGraphicFramePr>
        <p:xfrm>
          <a:off x="2051720" y="4149080"/>
          <a:ext cx="5184576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5374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Hakkâri üniversitesi ile ilgili aşağıda belirtilen ifadeler hakkındaki önem dereceniz?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="" xmlns:a16="http://schemas.microsoft.com/office/drawing/2014/main" id="{1429AAFF-9FF1-43BF-A708-FED67BD6E6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594830"/>
              </p:ext>
            </p:extLst>
          </p:nvPr>
        </p:nvGraphicFramePr>
        <p:xfrm>
          <a:off x="252000" y="1556792"/>
          <a:ext cx="8639999" cy="2520000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7351233">
                  <a:extLst>
                    <a:ext uri="{9D8B030D-6E8A-4147-A177-3AD203B41FA5}">
                      <a16:colId xmlns="" xmlns:a16="http://schemas.microsoft.com/office/drawing/2014/main" val="1406811532"/>
                    </a:ext>
                  </a:extLst>
                </a:gridCol>
                <a:gridCol w="644383">
                  <a:extLst>
                    <a:ext uri="{9D8B030D-6E8A-4147-A177-3AD203B41FA5}">
                      <a16:colId xmlns="" xmlns:a16="http://schemas.microsoft.com/office/drawing/2014/main" val="791330550"/>
                    </a:ext>
                  </a:extLst>
                </a:gridCol>
                <a:gridCol w="644383">
                  <a:extLst>
                    <a:ext uri="{9D8B030D-6E8A-4147-A177-3AD203B41FA5}">
                      <a16:colId xmlns="" xmlns:a16="http://schemas.microsoft.com/office/drawing/2014/main" val="1474403882"/>
                    </a:ext>
                  </a:extLst>
                </a:gridCol>
              </a:tblGrid>
              <a:tr h="4200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20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Bilgi ve deneyim</a:t>
                      </a:r>
                      <a:endParaRPr lang="tr-TR" sz="20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46781779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Seçenek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u="none" strike="noStrike">
                          <a:effectLst/>
                        </a:rPr>
                        <a:t>Oran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="" xmlns:a16="http://schemas.microsoft.com/office/drawing/2014/main" val="3698875343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1. Önemli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63,00%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3679988631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2. Kısmen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26,00%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3646556040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3. Önemsiz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2519456697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Toplam Katılım: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="" xmlns:a16="http://schemas.microsoft.com/office/drawing/2014/main" val="1395946282"/>
                  </a:ext>
                </a:extLst>
              </a:tr>
            </a:tbl>
          </a:graphicData>
        </a:graphic>
      </p:graphicFrame>
      <p:graphicFrame>
        <p:nvGraphicFramePr>
          <p:cNvPr id="5" name="Grafi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017F753D-4426-4E12-8266-127F4A525C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679939"/>
              </p:ext>
            </p:extLst>
          </p:nvPr>
        </p:nvGraphicFramePr>
        <p:xfrm>
          <a:off x="1907704" y="4365104"/>
          <a:ext cx="5256584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583390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5423</TotalTime>
  <Words>1132</Words>
  <Application>Microsoft Office PowerPoint</Application>
  <PresentationFormat>Ekran Gösterisi (4:3)</PresentationFormat>
  <Paragraphs>389</Paragraphs>
  <Slides>38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38</vt:i4>
      </vt:variant>
    </vt:vector>
  </HeadingPairs>
  <TitlesOfParts>
    <vt:vector size="39" baseType="lpstr">
      <vt:lpstr>Ofis Teması</vt:lpstr>
      <vt:lpstr>       Hakkari Üniversitesi  DIŞ PAYDAŞ DEĞERLENDİRME RAPORU  (2023)</vt:lpstr>
      <vt:lpstr>DIŞ PAYDAŞ DEĞERLENDİRME RAPORU </vt:lpstr>
      <vt:lpstr>PowerPoint Sunusu</vt:lpstr>
      <vt:lpstr>PowerPoint Sunusu</vt:lpstr>
      <vt:lpstr>3. Hakkâri üniversitesi ile ilgili aşağıda belirtilen ifadeler hakkındaki önem dereceniz?</vt:lpstr>
      <vt:lpstr>3. Hakkâri üniversitesi ile ilgili aşağıda belirtilen ifadeler hakkındaki önem dereceniz?</vt:lpstr>
      <vt:lpstr>3. Hakkâri üniversitesi ile ilgili aşağıda belirtilen ifadeler hakkındaki önem dereceniz?</vt:lpstr>
      <vt:lpstr>3. Hakkâri üniversitesi ile ilgili aşağıda belirtilen ifadeler hakkındaki önem dereceniz?</vt:lpstr>
      <vt:lpstr>3. Hakkâri üniversitesi ile ilgili aşağıda belirtilen ifadeler hakkındaki önem dereceniz?</vt:lpstr>
      <vt:lpstr>3. Hakkâri üniversitesi ile ilgili aşağıda belirtilen ifadeler hakkındaki önem dereceniz?</vt:lpstr>
      <vt:lpstr>3. Hakkâri üniversitesi ile ilgili aşağıda belirtilen ifadeler hakkındaki önem dereceniz?</vt:lpstr>
      <vt:lpstr>3. Hakkâri üniversitesi ile ilgili aşağıda belirtilen ifadeler hakkındaki önem dereceniz?</vt:lpstr>
      <vt:lpstr>3. Hakkâri üniversitesi ile ilgili aşağıda belirtilen ifadeler hakkındaki önem dereceniz?</vt:lpstr>
      <vt:lpstr>3. Hakkâri üniversitesi ile ilgili aşağıda belirtilen ifadeler hakkındaki önem dereceniz?</vt:lpstr>
      <vt:lpstr>3. Hakkâri üniversitesi ile ilgili aşağıda belirtilen ifadeler hakkındaki önem dereceniz?</vt:lpstr>
      <vt:lpstr>3. Hakkâri üniversitesi ile ilgili aşağıda belirtilen ifadeler hakkındaki önem dereceniz?</vt:lpstr>
      <vt:lpstr>3. Hakkâri üniversitesi ile ilgili aşağıda belirtilen ifadeler hakkındaki önem dereceniz?</vt:lpstr>
      <vt:lpstr>3. Hakkâri üniversitesi ile ilgili aşağıda belirtilen ifadeler hakkındaki önem dereceniz?</vt:lpstr>
      <vt:lpstr>4. Hakkâri üniversitesi hakkında sahip olduğunuz görüşünüzü aşağıdaki ifadelere göre değerlendiriniz?</vt:lpstr>
      <vt:lpstr>4. Hakkâri üniversitesi hakkında sahip olduğunuz görüşünüzü aşağıdaki ifadelere göre değerlendiriniz?</vt:lpstr>
      <vt:lpstr>4. Hakkâri üniversitesi hakkında sahip olduğunuz görüşünüzü aşağıdaki ifadelere göre değerlendiriniz?</vt:lpstr>
      <vt:lpstr>4. Hakkâri üniversitesi hakkında sahip olduğunuz görüşünüzü aşağıdaki ifadelere göre değerlendiriniz?</vt:lpstr>
      <vt:lpstr>4. Hakkâri üniversitesi hakkında sahip olduğunuz görüşünüzü aşağıdaki ifadelere göre değerlendiriniz?</vt:lpstr>
      <vt:lpstr>4. Hakkâri üniversitesi hakkında sahip olduğunuz görüşünüzü aşağıdaki ifadelere göre değerlendiriniz?</vt:lpstr>
      <vt:lpstr>4. Hakkâri üniversitesi hakkında sahip olduğunuz görüşünüzü aşağıdaki ifadelere göre değerlendiriniz?</vt:lpstr>
      <vt:lpstr>4. Hakkâri üniversitesi hakkında sahip olduğunuz görüşünüzü aşağıdaki ifadelere göre değerlendiriniz?</vt:lpstr>
      <vt:lpstr>4. Hakkâri üniversitesi hakkında sahip olduğunuz görüşünüzü aşağıdaki ifadelere göre değerlendiriniz?</vt:lpstr>
      <vt:lpstr>4. Hakkâri üniversitesi hakkında sahip olduğunuz görüşünüzü aşağıdaki ifadelere göre değerlendiriniz?</vt:lpstr>
      <vt:lpstr>4. Hakkâri üniversitesi hakkında sahip olduğunuz görüşünüzü aşağıdaki ifadelere göre değerlendiriniz?</vt:lpstr>
      <vt:lpstr>5. Bölgenin üniversitemiz gelişimine yönelik sunduğu fırsatlar nelerdir?</vt:lpstr>
      <vt:lpstr>6. Bölgenin üniversitemiz gelişimini tehdit eden unsurlar nelerdir?</vt:lpstr>
      <vt:lpstr>7. Üniversitemizde güçlü olduğunu düşündüğünüz unsurlar nelerdir?</vt:lpstr>
      <vt:lpstr>8. Üniversitemizde zayıf olduğunu düşündüğünüz unsurlar nelerdir?</vt:lpstr>
      <vt:lpstr>Hakkâri Üniversitesi´ nin hedefleri sizce neler olmalıdır?  </vt:lpstr>
      <vt:lpstr>Hakkâri Üniversitesi´nin öncelik vermesini istediğiniz konular</vt:lpstr>
      <vt:lpstr>Hakkâri Üniversitesini olumlu yönde etkileyebileceğini düşündüğünüz gelişmeler</vt:lpstr>
      <vt:lpstr>Kurumunuzun üniversitemizle işbirliği yapması gerektiğini düşündüğünüz en önemli konu/konular</vt:lpstr>
      <vt:lpstr>      Hakkari Üniversitesi Kalite Yönetim Sistemi (2023)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Hakkari Üniversitesi Öğrenci Memnuniyet Anketi Sonuçları</dc:title>
  <dc:creator>HP</dc:creator>
  <cp:lastModifiedBy>Asus</cp:lastModifiedBy>
  <cp:revision>671</cp:revision>
  <dcterms:created xsi:type="dcterms:W3CDTF">2016-06-19T07:30:34Z</dcterms:created>
  <dcterms:modified xsi:type="dcterms:W3CDTF">2024-10-22T06:29:49Z</dcterms:modified>
</cp:coreProperties>
</file>