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90E01-1E6B-4B60-976B-C8BE05F6A6CC}" type="doc">
      <dgm:prSet loTypeId="urn:microsoft.com/office/officeart/2005/8/layout/hierarchy3" loCatId="hierarchy" qsTypeId="urn:microsoft.com/office/officeart/2005/8/quickstyle/simple2" qsCatId="simple" csTypeId="urn:microsoft.com/office/officeart/2005/8/colors/accent2_1" csCatId="accent2" phldr="1"/>
      <dgm:spPr/>
      <dgm:t>
        <a:bodyPr/>
        <a:lstStyle/>
        <a:p>
          <a:endParaRPr lang="tr-TR"/>
        </a:p>
      </dgm:t>
    </dgm:pt>
    <dgm:pt modelId="{0C2C66C9-C191-4A5A-8CF7-EBDDE36AC4A3}">
      <dgm:prSet custT="1"/>
      <dgm:spPr/>
      <dgm:t>
        <a:bodyPr/>
        <a:lstStyle/>
        <a:p>
          <a:r>
            <a:rPr lang="tr-TR" sz="2400" b="1" dirty="0" smtClean="0">
              <a:latin typeface="Arial" pitchFamily="34" charset="0"/>
              <a:cs typeface="Arial" pitchFamily="34" charset="0"/>
            </a:rPr>
            <a:t>Üniversite Proje Yarışmaları</a:t>
          </a:r>
          <a:endParaRPr lang="tr-TR" sz="2400" b="1" dirty="0">
            <a:latin typeface="Arial" pitchFamily="34" charset="0"/>
            <a:cs typeface="Arial" pitchFamily="34" charset="0"/>
          </a:endParaRPr>
        </a:p>
      </dgm:t>
    </dgm:pt>
    <dgm:pt modelId="{67BF528C-35A9-4E55-92EB-B213401E02BD}" type="parTrans" cxnId="{5A67692D-5DC5-4E13-9A06-D7B1B11A2A26}">
      <dgm:prSet/>
      <dgm:spPr/>
      <dgm:t>
        <a:bodyPr/>
        <a:lstStyle/>
        <a:p>
          <a:endParaRPr lang="tr-TR" sz="1600">
            <a:latin typeface="Arial" pitchFamily="34" charset="0"/>
            <a:cs typeface="Arial" pitchFamily="34" charset="0"/>
          </a:endParaRPr>
        </a:p>
      </dgm:t>
    </dgm:pt>
    <dgm:pt modelId="{F3E2E931-33D3-426C-9383-046B31923499}" type="sibTrans" cxnId="{5A67692D-5DC5-4E13-9A06-D7B1B11A2A26}">
      <dgm:prSet/>
      <dgm:spPr/>
      <dgm:t>
        <a:bodyPr/>
        <a:lstStyle/>
        <a:p>
          <a:endParaRPr lang="tr-TR" sz="1600">
            <a:latin typeface="Arial" pitchFamily="34" charset="0"/>
            <a:cs typeface="Arial" pitchFamily="34" charset="0"/>
          </a:endParaRPr>
        </a:p>
      </dgm:t>
    </dgm:pt>
    <dgm:pt modelId="{4B63DC03-F3B5-4BB6-AB89-D9E99650901D}">
      <dgm:prSet custT="1"/>
      <dgm:spPr>
        <a:noFill/>
      </dgm:spPr>
      <dgm:t>
        <a:bodyPr/>
        <a:lstStyle/>
        <a:p>
          <a:r>
            <a:rPr lang="tr-TR" altLang="tr-TR" sz="1800" b="1" i="0" dirty="0" smtClean="0">
              <a:latin typeface="Arial" pitchFamily="34" charset="0"/>
              <a:cs typeface="Arial" pitchFamily="34" charset="0"/>
            </a:rPr>
            <a:t>2241 Özel Sektöre Yönelik Lisans Bitirme Tezleri Yarışması</a:t>
          </a:r>
          <a:endParaRPr lang="tr-TR" sz="1800" b="1" i="0" dirty="0">
            <a:latin typeface="Arial" pitchFamily="34" charset="0"/>
            <a:cs typeface="Arial" pitchFamily="34" charset="0"/>
          </a:endParaRPr>
        </a:p>
      </dgm:t>
    </dgm:pt>
    <dgm:pt modelId="{735FCB39-CAE6-415F-92D2-6E276C2A289C}" type="parTrans" cxnId="{D935F670-B9F4-491D-B33D-818440B9CA1C}">
      <dgm:prSet/>
      <dgm:spPr/>
      <dgm:t>
        <a:bodyPr/>
        <a:lstStyle/>
        <a:p>
          <a:endParaRPr lang="tr-TR" sz="1600">
            <a:latin typeface="Arial" pitchFamily="34" charset="0"/>
            <a:cs typeface="Arial" pitchFamily="34" charset="0"/>
          </a:endParaRPr>
        </a:p>
      </dgm:t>
    </dgm:pt>
    <dgm:pt modelId="{27B3ACA4-BA14-4022-85A8-ED4FB97EEAA3}" type="sibTrans" cxnId="{D935F670-B9F4-491D-B33D-818440B9CA1C}">
      <dgm:prSet/>
      <dgm:spPr/>
      <dgm:t>
        <a:bodyPr/>
        <a:lstStyle/>
        <a:p>
          <a:endParaRPr lang="tr-TR" sz="1600">
            <a:latin typeface="Arial" pitchFamily="34" charset="0"/>
            <a:cs typeface="Arial" pitchFamily="34" charset="0"/>
          </a:endParaRPr>
        </a:p>
      </dgm:t>
    </dgm:pt>
    <dgm:pt modelId="{173C2169-A87F-45C2-9CAD-BF3B5DE3108F}">
      <dgm:prSet custT="1"/>
      <dgm:spPr>
        <a:noFill/>
      </dgm:spPr>
      <dgm:t>
        <a:bodyPr/>
        <a:lstStyle/>
        <a:p>
          <a:r>
            <a:rPr lang="tr-TR" sz="1800" b="1" i="0" dirty="0" smtClean="0">
              <a:latin typeface="Arial" pitchFamily="34" charset="0"/>
              <a:cs typeface="Arial" pitchFamily="34" charset="0"/>
            </a:rPr>
            <a:t>2242 Öncelikli Alanlarda Üniversite Öğrencileri Proje Yarışması</a:t>
          </a:r>
          <a:endParaRPr lang="tr-TR" sz="1800" b="1" i="0" dirty="0">
            <a:latin typeface="Arial" pitchFamily="34" charset="0"/>
            <a:cs typeface="Arial" pitchFamily="34" charset="0"/>
          </a:endParaRPr>
        </a:p>
      </dgm:t>
    </dgm:pt>
    <dgm:pt modelId="{329CE6AB-0992-4266-9142-014EA61A39AD}" type="parTrans" cxnId="{31ABA1EC-418C-41B1-B885-43A78F49A1A8}">
      <dgm:prSet/>
      <dgm:spPr/>
      <dgm:t>
        <a:bodyPr/>
        <a:lstStyle/>
        <a:p>
          <a:endParaRPr lang="tr-TR" sz="1600">
            <a:latin typeface="Arial" pitchFamily="34" charset="0"/>
            <a:cs typeface="Arial" pitchFamily="34" charset="0"/>
          </a:endParaRPr>
        </a:p>
      </dgm:t>
    </dgm:pt>
    <dgm:pt modelId="{C8648155-A195-4F0F-8FEA-2728A0AD7F03}" type="sibTrans" cxnId="{31ABA1EC-418C-41B1-B885-43A78F49A1A8}">
      <dgm:prSet/>
      <dgm:spPr/>
      <dgm:t>
        <a:bodyPr/>
        <a:lstStyle/>
        <a:p>
          <a:endParaRPr lang="tr-TR" sz="1600">
            <a:latin typeface="Arial" pitchFamily="34" charset="0"/>
            <a:cs typeface="Arial" pitchFamily="34" charset="0"/>
          </a:endParaRPr>
        </a:p>
      </dgm:t>
    </dgm:pt>
    <dgm:pt modelId="{17036E74-425C-4C3F-B5F3-108817628ECC}">
      <dgm:prSet custT="1"/>
      <dgm:spPr>
        <a:noFill/>
      </dgm:spPr>
      <dgm:t>
        <a:bodyPr/>
        <a:lstStyle/>
        <a:p>
          <a:r>
            <a:rPr lang="tr-TR" sz="3600" b="1" i="0" dirty="0" smtClean="0">
              <a:solidFill>
                <a:srgbClr val="C00000"/>
              </a:solidFill>
              <a:latin typeface="Arial" pitchFamily="34" charset="0"/>
              <a:cs typeface="Arial" pitchFamily="34" charset="0"/>
            </a:rPr>
            <a:t>2238 Girişimcilik ve Yenilikçilik Yarışması</a:t>
          </a:r>
          <a:endParaRPr lang="tr-TR" sz="3600" b="1" i="0" dirty="0">
            <a:solidFill>
              <a:srgbClr val="C00000"/>
            </a:solidFill>
            <a:latin typeface="Arial" pitchFamily="34" charset="0"/>
            <a:cs typeface="Arial" pitchFamily="34" charset="0"/>
          </a:endParaRPr>
        </a:p>
      </dgm:t>
    </dgm:pt>
    <dgm:pt modelId="{926E9AB2-60AB-4F62-8F67-318F82963110}" type="parTrans" cxnId="{1E06B3D2-54F0-4620-BF07-D3B2D9DD2DD0}">
      <dgm:prSet/>
      <dgm:spPr/>
      <dgm:t>
        <a:bodyPr/>
        <a:lstStyle/>
        <a:p>
          <a:endParaRPr lang="tr-TR" sz="1600">
            <a:latin typeface="Arial" pitchFamily="34" charset="0"/>
            <a:cs typeface="Arial" pitchFamily="34" charset="0"/>
          </a:endParaRPr>
        </a:p>
      </dgm:t>
    </dgm:pt>
    <dgm:pt modelId="{0D19E063-4D91-46F6-A9F4-0CAE4C6FCBF3}" type="sibTrans" cxnId="{1E06B3D2-54F0-4620-BF07-D3B2D9DD2DD0}">
      <dgm:prSet/>
      <dgm:spPr/>
      <dgm:t>
        <a:bodyPr/>
        <a:lstStyle/>
        <a:p>
          <a:endParaRPr lang="tr-TR" sz="1600">
            <a:latin typeface="Arial" pitchFamily="34" charset="0"/>
            <a:cs typeface="Arial" pitchFamily="34" charset="0"/>
          </a:endParaRPr>
        </a:p>
      </dgm:t>
    </dgm:pt>
    <dgm:pt modelId="{E2DB55D3-0B1D-4525-8FCF-B0F02AD8DD02}" type="pres">
      <dgm:prSet presAssocID="{8ED90E01-1E6B-4B60-976B-C8BE05F6A6CC}" presName="diagram" presStyleCnt="0">
        <dgm:presLayoutVars>
          <dgm:chPref val="1"/>
          <dgm:dir/>
          <dgm:animOne val="branch"/>
          <dgm:animLvl val="lvl"/>
          <dgm:resizeHandles/>
        </dgm:presLayoutVars>
      </dgm:prSet>
      <dgm:spPr/>
      <dgm:t>
        <a:bodyPr/>
        <a:lstStyle/>
        <a:p>
          <a:endParaRPr lang="tr-TR"/>
        </a:p>
      </dgm:t>
    </dgm:pt>
    <dgm:pt modelId="{72644E84-A52F-4856-AED4-90DF9882498E}" type="pres">
      <dgm:prSet presAssocID="{0C2C66C9-C191-4A5A-8CF7-EBDDE36AC4A3}" presName="root" presStyleCnt="0"/>
      <dgm:spPr/>
    </dgm:pt>
    <dgm:pt modelId="{5A9A1285-00E6-44AD-8F62-BB301A73B536}" type="pres">
      <dgm:prSet presAssocID="{0C2C66C9-C191-4A5A-8CF7-EBDDE36AC4A3}" presName="rootComposite" presStyleCnt="0"/>
      <dgm:spPr/>
    </dgm:pt>
    <dgm:pt modelId="{A44EBC12-30DF-4168-A57C-D5AFDA76E05C}" type="pres">
      <dgm:prSet presAssocID="{0C2C66C9-C191-4A5A-8CF7-EBDDE36AC4A3}" presName="rootText" presStyleLbl="node1" presStyleIdx="0" presStyleCnt="1" custScaleX="231611" custScaleY="78845"/>
      <dgm:spPr/>
      <dgm:t>
        <a:bodyPr/>
        <a:lstStyle/>
        <a:p>
          <a:endParaRPr lang="tr-TR"/>
        </a:p>
      </dgm:t>
    </dgm:pt>
    <dgm:pt modelId="{DE6983DF-3849-48A1-BCC5-D5A7DAAE24C1}" type="pres">
      <dgm:prSet presAssocID="{0C2C66C9-C191-4A5A-8CF7-EBDDE36AC4A3}" presName="rootConnector" presStyleLbl="node1" presStyleIdx="0" presStyleCnt="1"/>
      <dgm:spPr/>
      <dgm:t>
        <a:bodyPr/>
        <a:lstStyle/>
        <a:p>
          <a:endParaRPr lang="tr-TR"/>
        </a:p>
      </dgm:t>
    </dgm:pt>
    <dgm:pt modelId="{2A2F0D67-83D6-4992-9070-5D8A55AE11CB}" type="pres">
      <dgm:prSet presAssocID="{0C2C66C9-C191-4A5A-8CF7-EBDDE36AC4A3}" presName="childShape" presStyleCnt="0"/>
      <dgm:spPr/>
    </dgm:pt>
    <dgm:pt modelId="{F4930F84-154C-41BF-98E3-1845BA32776B}" type="pres">
      <dgm:prSet presAssocID="{735FCB39-CAE6-415F-92D2-6E276C2A289C}" presName="Name13" presStyleLbl="parChTrans1D2" presStyleIdx="0" presStyleCnt="3"/>
      <dgm:spPr/>
      <dgm:t>
        <a:bodyPr/>
        <a:lstStyle/>
        <a:p>
          <a:endParaRPr lang="tr-TR"/>
        </a:p>
      </dgm:t>
    </dgm:pt>
    <dgm:pt modelId="{32B60E7E-B977-4E8F-805A-EF935F6AB459}" type="pres">
      <dgm:prSet presAssocID="{4B63DC03-F3B5-4BB6-AB89-D9E99650901D}" presName="childText" presStyleLbl="bgAcc1" presStyleIdx="0" presStyleCnt="3" custScaleX="433815" custLinFactY="9056" custLinFactNeighborX="5959" custLinFactNeighborY="100000">
        <dgm:presLayoutVars>
          <dgm:bulletEnabled val="1"/>
        </dgm:presLayoutVars>
      </dgm:prSet>
      <dgm:spPr/>
      <dgm:t>
        <a:bodyPr/>
        <a:lstStyle/>
        <a:p>
          <a:endParaRPr lang="tr-TR"/>
        </a:p>
      </dgm:t>
    </dgm:pt>
    <dgm:pt modelId="{8A73BDC9-8F18-4765-8125-552603601EC8}" type="pres">
      <dgm:prSet presAssocID="{329CE6AB-0992-4266-9142-014EA61A39AD}" presName="Name13" presStyleLbl="parChTrans1D2" presStyleIdx="1" presStyleCnt="3"/>
      <dgm:spPr/>
      <dgm:t>
        <a:bodyPr/>
        <a:lstStyle/>
        <a:p>
          <a:endParaRPr lang="tr-TR"/>
        </a:p>
      </dgm:t>
    </dgm:pt>
    <dgm:pt modelId="{D4A13498-78E9-4899-ABBA-55F6578D5C8B}" type="pres">
      <dgm:prSet presAssocID="{173C2169-A87F-45C2-9CAD-BF3B5DE3108F}" presName="childText" presStyleLbl="bgAcc1" presStyleIdx="1" presStyleCnt="3" custScaleX="433815" custLinFactY="1141" custLinFactNeighborX="5959" custLinFactNeighborY="100000">
        <dgm:presLayoutVars>
          <dgm:bulletEnabled val="1"/>
        </dgm:presLayoutVars>
      </dgm:prSet>
      <dgm:spPr/>
      <dgm:t>
        <a:bodyPr/>
        <a:lstStyle/>
        <a:p>
          <a:endParaRPr lang="tr-TR"/>
        </a:p>
      </dgm:t>
    </dgm:pt>
    <dgm:pt modelId="{544C31A9-7C6C-47EA-B12A-2E4A69F7D05B}" type="pres">
      <dgm:prSet presAssocID="{926E9AB2-60AB-4F62-8F67-318F82963110}" presName="Name13" presStyleLbl="parChTrans1D2" presStyleIdx="2" presStyleCnt="3"/>
      <dgm:spPr/>
      <dgm:t>
        <a:bodyPr/>
        <a:lstStyle/>
        <a:p>
          <a:endParaRPr lang="tr-TR"/>
        </a:p>
      </dgm:t>
    </dgm:pt>
    <dgm:pt modelId="{FCF4E94D-8517-4B09-BE21-536BC40FA665}" type="pres">
      <dgm:prSet presAssocID="{17036E74-425C-4C3F-B5F3-108817628ECC}" presName="childText" presStyleLbl="bgAcc1" presStyleIdx="2" presStyleCnt="3" custScaleX="432859" custLinFactY="-100000" custLinFactNeighborX="5959" custLinFactNeighborY="-158028">
        <dgm:presLayoutVars>
          <dgm:bulletEnabled val="1"/>
        </dgm:presLayoutVars>
      </dgm:prSet>
      <dgm:spPr/>
      <dgm:t>
        <a:bodyPr/>
        <a:lstStyle/>
        <a:p>
          <a:endParaRPr lang="tr-TR"/>
        </a:p>
      </dgm:t>
    </dgm:pt>
  </dgm:ptLst>
  <dgm:cxnLst>
    <dgm:cxn modelId="{048CFE75-685F-42B5-B277-23C7B483EE0B}" type="presOf" srcId="{173C2169-A87F-45C2-9CAD-BF3B5DE3108F}" destId="{D4A13498-78E9-4899-ABBA-55F6578D5C8B}" srcOrd="0" destOrd="0" presId="urn:microsoft.com/office/officeart/2005/8/layout/hierarchy3"/>
    <dgm:cxn modelId="{1E06B3D2-54F0-4620-BF07-D3B2D9DD2DD0}" srcId="{0C2C66C9-C191-4A5A-8CF7-EBDDE36AC4A3}" destId="{17036E74-425C-4C3F-B5F3-108817628ECC}" srcOrd="2" destOrd="0" parTransId="{926E9AB2-60AB-4F62-8F67-318F82963110}" sibTransId="{0D19E063-4D91-46F6-A9F4-0CAE4C6FCBF3}"/>
    <dgm:cxn modelId="{5724A706-8CDF-4AC9-8E7A-4CE3D2835EBE}" type="presOf" srcId="{17036E74-425C-4C3F-B5F3-108817628ECC}" destId="{FCF4E94D-8517-4B09-BE21-536BC40FA665}" srcOrd="0" destOrd="0" presId="urn:microsoft.com/office/officeart/2005/8/layout/hierarchy3"/>
    <dgm:cxn modelId="{4F649084-04E0-4A71-91E2-E3D1F399360A}" type="presOf" srcId="{926E9AB2-60AB-4F62-8F67-318F82963110}" destId="{544C31A9-7C6C-47EA-B12A-2E4A69F7D05B}" srcOrd="0" destOrd="0" presId="urn:microsoft.com/office/officeart/2005/8/layout/hierarchy3"/>
    <dgm:cxn modelId="{9BD48F24-B706-458E-A220-B0B225EB72C6}" type="presOf" srcId="{735FCB39-CAE6-415F-92D2-6E276C2A289C}" destId="{F4930F84-154C-41BF-98E3-1845BA32776B}" srcOrd="0" destOrd="0" presId="urn:microsoft.com/office/officeart/2005/8/layout/hierarchy3"/>
    <dgm:cxn modelId="{31ABA1EC-418C-41B1-B885-43A78F49A1A8}" srcId="{0C2C66C9-C191-4A5A-8CF7-EBDDE36AC4A3}" destId="{173C2169-A87F-45C2-9CAD-BF3B5DE3108F}" srcOrd="1" destOrd="0" parTransId="{329CE6AB-0992-4266-9142-014EA61A39AD}" sibTransId="{C8648155-A195-4F0F-8FEA-2728A0AD7F03}"/>
    <dgm:cxn modelId="{5A67692D-5DC5-4E13-9A06-D7B1B11A2A26}" srcId="{8ED90E01-1E6B-4B60-976B-C8BE05F6A6CC}" destId="{0C2C66C9-C191-4A5A-8CF7-EBDDE36AC4A3}" srcOrd="0" destOrd="0" parTransId="{67BF528C-35A9-4E55-92EB-B213401E02BD}" sibTransId="{F3E2E931-33D3-426C-9383-046B31923499}"/>
    <dgm:cxn modelId="{D935F670-B9F4-491D-B33D-818440B9CA1C}" srcId="{0C2C66C9-C191-4A5A-8CF7-EBDDE36AC4A3}" destId="{4B63DC03-F3B5-4BB6-AB89-D9E99650901D}" srcOrd="0" destOrd="0" parTransId="{735FCB39-CAE6-415F-92D2-6E276C2A289C}" sibTransId="{27B3ACA4-BA14-4022-85A8-ED4FB97EEAA3}"/>
    <dgm:cxn modelId="{2C7AB2C0-F999-4552-BCFC-D79F483B7440}" type="presOf" srcId="{329CE6AB-0992-4266-9142-014EA61A39AD}" destId="{8A73BDC9-8F18-4765-8125-552603601EC8}" srcOrd="0" destOrd="0" presId="urn:microsoft.com/office/officeart/2005/8/layout/hierarchy3"/>
    <dgm:cxn modelId="{BC80E20F-3617-48EA-98D4-B6DF8BE87515}" type="presOf" srcId="{8ED90E01-1E6B-4B60-976B-C8BE05F6A6CC}" destId="{E2DB55D3-0B1D-4525-8FCF-B0F02AD8DD02}" srcOrd="0" destOrd="0" presId="urn:microsoft.com/office/officeart/2005/8/layout/hierarchy3"/>
    <dgm:cxn modelId="{B13F71E5-093B-4FF6-9904-C2673D95F1C5}" type="presOf" srcId="{4B63DC03-F3B5-4BB6-AB89-D9E99650901D}" destId="{32B60E7E-B977-4E8F-805A-EF935F6AB459}" srcOrd="0" destOrd="0" presId="urn:microsoft.com/office/officeart/2005/8/layout/hierarchy3"/>
    <dgm:cxn modelId="{CBF89E2E-94DB-4C83-A699-BC7BF33BA057}" type="presOf" srcId="{0C2C66C9-C191-4A5A-8CF7-EBDDE36AC4A3}" destId="{A44EBC12-30DF-4168-A57C-D5AFDA76E05C}" srcOrd="0" destOrd="0" presId="urn:microsoft.com/office/officeart/2005/8/layout/hierarchy3"/>
    <dgm:cxn modelId="{00FB6C58-F349-4603-9908-9EEFC982963A}" type="presOf" srcId="{0C2C66C9-C191-4A5A-8CF7-EBDDE36AC4A3}" destId="{DE6983DF-3849-48A1-BCC5-D5A7DAAE24C1}" srcOrd="1" destOrd="0" presId="urn:microsoft.com/office/officeart/2005/8/layout/hierarchy3"/>
    <dgm:cxn modelId="{800287F8-911E-4753-82A4-D6DB65165005}" type="presParOf" srcId="{E2DB55D3-0B1D-4525-8FCF-B0F02AD8DD02}" destId="{72644E84-A52F-4856-AED4-90DF9882498E}" srcOrd="0" destOrd="0" presId="urn:microsoft.com/office/officeart/2005/8/layout/hierarchy3"/>
    <dgm:cxn modelId="{190731C0-8B62-4899-8ADA-E32193C3F5D1}" type="presParOf" srcId="{72644E84-A52F-4856-AED4-90DF9882498E}" destId="{5A9A1285-00E6-44AD-8F62-BB301A73B536}" srcOrd="0" destOrd="0" presId="urn:microsoft.com/office/officeart/2005/8/layout/hierarchy3"/>
    <dgm:cxn modelId="{94AF29ED-29A5-4E6E-9C20-117319FC0457}" type="presParOf" srcId="{5A9A1285-00E6-44AD-8F62-BB301A73B536}" destId="{A44EBC12-30DF-4168-A57C-D5AFDA76E05C}" srcOrd="0" destOrd="0" presId="urn:microsoft.com/office/officeart/2005/8/layout/hierarchy3"/>
    <dgm:cxn modelId="{ACFE5E29-328D-4494-8CD8-2C019D0A6F0B}" type="presParOf" srcId="{5A9A1285-00E6-44AD-8F62-BB301A73B536}" destId="{DE6983DF-3849-48A1-BCC5-D5A7DAAE24C1}" srcOrd="1" destOrd="0" presId="urn:microsoft.com/office/officeart/2005/8/layout/hierarchy3"/>
    <dgm:cxn modelId="{1B0D1726-D3A6-4017-AF8B-D674B04D710E}" type="presParOf" srcId="{72644E84-A52F-4856-AED4-90DF9882498E}" destId="{2A2F0D67-83D6-4992-9070-5D8A55AE11CB}" srcOrd="1" destOrd="0" presId="urn:microsoft.com/office/officeart/2005/8/layout/hierarchy3"/>
    <dgm:cxn modelId="{88301582-D4B7-4213-AE9F-6E9DEC97FE00}" type="presParOf" srcId="{2A2F0D67-83D6-4992-9070-5D8A55AE11CB}" destId="{F4930F84-154C-41BF-98E3-1845BA32776B}" srcOrd="0" destOrd="0" presId="urn:microsoft.com/office/officeart/2005/8/layout/hierarchy3"/>
    <dgm:cxn modelId="{47FF475B-4B5C-48E7-858D-5910ED417273}" type="presParOf" srcId="{2A2F0D67-83D6-4992-9070-5D8A55AE11CB}" destId="{32B60E7E-B977-4E8F-805A-EF935F6AB459}" srcOrd="1" destOrd="0" presId="urn:microsoft.com/office/officeart/2005/8/layout/hierarchy3"/>
    <dgm:cxn modelId="{9F99B59B-A512-4883-B282-65176B7688B4}" type="presParOf" srcId="{2A2F0D67-83D6-4992-9070-5D8A55AE11CB}" destId="{8A73BDC9-8F18-4765-8125-552603601EC8}" srcOrd="2" destOrd="0" presId="urn:microsoft.com/office/officeart/2005/8/layout/hierarchy3"/>
    <dgm:cxn modelId="{F738BC75-F8CE-4984-94FE-67DBE66E536F}" type="presParOf" srcId="{2A2F0D67-83D6-4992-9070-5D8A55AE11CB}" destId="{D4A13498-78E9-4899-ABBA-55F6578D5C8B}" srcOrd="3" destOrd="0" presId="urn:microsoft.com/office/officeart/2005/8/layout/hierarchy3"/>
    <dgm:cxn modelId="{DE9B0E7E-5865-42B6-9660-63E7F0D39223}" type="presParOf" srcId="{2A2F0D67-83D6-4992-9070-5D8A55AE11CB}" destId="{544C31A9-7C6C-47EA-B12A-2E4A69F7D05B}" srcOrd="4" destOrd="0" presId="urn:microsoft.com/office/officeart/2005/8/layout/hierarchy3"/>
    <dgm:cxn modelId="{7AAD7DCD-A3A6-40DE-AE11-256CEC53659E}" type="presParOf" srcId="{2A2F0D67-83D6-4992-9070-5D8A55AE11CB}" destId="{FCF4E94D-8517-4B09-BE21-536BC40FA665}"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1" csCatId="colorful" phldr="1"/>
      <dgm:spPr/>
    </dgm:pt>
    <dgm:pt modelId="{C19E5A62-D567-4C30-8AC2-3EAC86A9CADD}">
      <dgm:prSet phldrT="[Metin]" custT="1"/>
      <dgm:spPr/>
      <dgm:t>
        <a:bodyPr/>
        <a:lstStyle/>
        <a:p>
          <a:endParaRPr lang="tr-TR" sz="2000" dirty="0" smtClean="0">
            <a:solidFill>
              <a:schemeClr val="bg1"/>
            </a:solidFill>
          </a:endParaRPr>
        </a:p>
        <a:p>
          <a:endParaRPr lang="tr-TR" sz="2000" dirty="0">
            <a:solidFill>
              <a:schemeClr val="bg1"/>
            </a:solidFill>
          </a:endParaRPr>
        </a:p>
      </dgm:t>
    </dgm:pt>
    <dgm:pt modelId="{31D60F90-FBCB-40A5-8171-8A0BCB544FBA}" type="parTrans" cxnId="{8DD3582D-CFA2-4F65-9DCF-4B6338113542}">
      <dgm:prSet/>
      <dgm:spPr/>
      <dgm:t>
        <a:bodyPr/>
        <a:lstStyle/>
        <a:p>
          <a:endParaRPr lang="tr-TR"/>
        </a:p>
      </dgm:t>
    </dgm:pt>
    <dgm:pt modelId="{257778D9-8842-40A0-A48B-F5381C67CC7D}" type="sibTrans" cxnId="{8DD3582D-CFA2-4F65-9DCF-4B6338113542}">
      <dgm:prSet/>
      <dgm:spPr/>
      <dgm:t>
        <a:bodyPr/>
        <a:lstStyle/>
        <a:p>
          <a:endParaRPr lang="tr-TR"/>
        </a:p>
      </dgm:t>
    </dgm:pt>
    <dgm:pt modelId="{5A070287-3825-4B60-9E29-CC7A9D3CEC83}">
      <dgm:prSet phldrT="[Metin]" custT="1"/>
      <dgm:spPr/>
      <dgm:t>
        <a:bodyPr/>
        <a:lstStyle/>
        <a:p>
          <a:endParaRPr lang="tr-TR" sz="1600" dirty="0">
            <a:solidFill>
              <a:schemeClr val="bg1"/>
            </a:solidFill>
          </a:endParaRPr>
        </a:p>
      </dgm:t>
    </dgm:pt>
    <dgm:pt modelId="{E5A1AA2B-1BDB-4912-9EC7-43D887A7DDC9}" type="parTrans" cxnId="{41D8775D-D7B2-434A-9E28-0507A85ADEAA}">
      <dgm:prSet/>
      <dgm:spPr/>
      <dgm:t>
        <a:bodyPr/>
        <a:lstStyle/>
        <a:p>
          <a:endParaRPr lang="tr-TR"/>
        </a:p>
      </dgm:t>
    </dgm:pt>
    <dgm:pt modelId="{B16AD669-0CBC-40A5-A1A3-F3FF23033883}" type="sibTrans" cxnId="{41D8775D-D7B2-434A-9E28-0507A85ADEAA}">
      <dgm:prSet/>
      <dgm:spPr/>
      <dgm:t>
        <a:bodyPr/>
        <a:lstStyle/>
        <a:p>
          <a:endParaRPr lang="tr-TR"/>
        </a:p>
      </dgm:t>
    </dgm:pt>
    <dgm:pt modelId="{9B0DB319-80A9-4446-9FEA-2205E1F54E50}">
      <dgm:prSet phldrT="[Metin]" custT="1"/>
      <dgm:spPr/>
      <dgm:t>
        <a:bodyPr/>
        <a:lstStyle/>
        <a:p>
          <a:pPr>
            <a:lnSpc>
              <a:spcPct val="90000"/>
            </a:lnSpc>
          </a:pPr>
          <a:endParaRPr lang="tr-TR" sz="2400" dirty="0">
            <a:solidFill>
              <a:schemeClr val="bg1"/>
            </a:solidFill>
          </a:endParaRPr>
        </a:p>
      </dgm:t>
    </dgm:pt>
    <dgm:pt modelId="{C373E6ED-49B1-4299-B652-43FAB8214A82}" type="parTrans" cxnId="{A2701832-1CEE-4628-A518-EBCE10059EE7}">
      <dgm:prSet/>
      <dgm:spPr/>
      <dgm:t>
        <a:bodyPr/>
        <a:lstStyle/>
        <a:p>
          <a:endParaRPr lang="tr-TR"/>
        </a:p>
      </dgm:t>
    </dgm:pt>
    <dgm:pt modelId="{D48775D7-9F52-4BA3-AA98-0BC6615E667E}" type="sibTrans" cxnId="{A2701832-1CEE-4628-A518-EBCE10059EE7}">
      <dgm:prSet/>
      <dgm:spPr/>
      <dgm:t>
        <a:bodyPr/>
        <a:lstStyle/>
        <a:p>
          <a:endParaRPr lang="tr-TR"/>
        </a:p>
      </dgm:t>
    </dgm:pt>
    <dgm:pt modelId="{6166D46A-4BE8-4BF0-B48C-D067326C2615}">
      <dgm:prSet/>
      <dgm:spPr/>
      <dgm:t>
        <a:bodyPr/>
        <a:lstStyle/>
        <a:p>
          <a:endParaRPr lang="tr-TR"/>
        </a:p>
      </dgm:t>
    </dgm:pt>
    <dgm:pt modelId="{297EFA3E-33CC-4393-8525-D47ACBA0E6B3}" type="parTrans" cxnId="{E62B8CC0-DB48-4671-AEF1-250BD08F14F8}">
      <dgm:prSet/>
      <dgm:spPr/>
      <dgm:t>
        <a:bodyPr/>
        <a:lstStyle/>
        <a:p>
          <a:endParaRPr lang="tr-TR"/>
        </a:p>
      </dgm:t>
    </dgm:pt>
    <dgm:pt modelId="{3E966DB8-C8E3-4670-86CA-5FF34B420CD5}" type="sibTrans" cxnId="{E62B8CC0-DB48-4671-AEF1-250BD08F14F8}">
      <dgm:prSet/>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pt>
    <dgm:pt modelId="{D90BD0BD-3315-4EFB-A3D8-E3DF03AD1B74}" type="pres">
      <dgm:prSet presAssocID="{6166D46A-4BE8-4BF0-B48C-D067326C2615}" presName="Name8" presStyleCnt="0"/>
      <dgm:spPr/>
    </dgm:pt>
    <dgm:pt modelId="{2DDEBC45-7D0D-4F97-B6EB-DD613D5EE6DF}" type="pres">
      <dgm:prSet presAssocID="{6166D46A-4BE8-4BF0-B48C-D067326C2615}" presName="level" presStyleLbl="node1" presStyleIdx="0" presStyleCnt="4" custAng="10800000" custScaleY="71476" custLinFactY="200000" custLinFactNeighborX="-44628" custLinFactNeighborY="235494">
        <dgm:presLayoutVars>
          <dgm:chMax val="1"/>
          <dgm:bulletEnabled val="1"/>
        </dgm:presLayoutVars>
      </dgm:prSet>
      <dgm:spPr/>
      <dgm:t>
        <a:bodyPr/>
        <a:lstStyle/>
        <a:p>
          <a:endParaRPr lang="tr-TR"/>
        </a:p>
      </dgm:t>
    </dgm:pt>
    <dgm:pt modelId="{33A966CA-36D6-4575-A53E-9ECB1A8699CC}" type="pres">
      <dgm:prSet presAssocID="{6166D46A-4BE8-4BF0-B48C-D067326C2615}" presName="levelTx" presStyleLbl="revTx" presStyleIdx="0" presStyleCnt="0">
        <dgm:presLayoutVars>
          <dgm:chMax val="1"/>
          <dgm:bulletEnabled val="1"/>
        </dgm:presLayoutVars>
      </dgm:prSet>
      <dgm:spPr/>
      <dgm:t>
        <a:bodyPr/>
        <a:lstStyle/>
        <a:p>
          <a:endParaRPr lang="tr-TR"/>
        </a:p>
      </dgm:t>
    </dgm:pt>
    <dgm:pt modelId="{A0ED6CFD-D576-415D-A322-FD22D14F9605}" type="pres">
      <dgm:prSet presAssocID="{C19E5A62-D567-4C30-8AC2-3EAC86A9CADD}" presName="Name8" presStyleCnt="0"/>
      <dgm:spPr/>
    </dgm:pt>
    <dgm:pt modelId="{BA190C6E-D769-430C-89F1-9C58055B927F}" type="pres">
      <dgm:prSet presAssocID="{C19E5A62-D567-4C30-8AC2-3EAC86A9CADD}" presName="level" presStyleLbl="node1" presStyleIdx="1" presStyleCnt="4" custAng="10800000" custScaleX="101212" custScaleY="84335" custLinFactY="52087" custLinFactNeighborX="-455" custLinFactNeighborY="100000">
        <dgm:presLayoutVars>
          <dgm:chMax val="1"/>
          <dgm:bulletEnabled val="1"/>
        </dgm:presLayoutVars>
      </dgm:prSet>
      <dgm:spPr/>
      <dgm:t>
        <a:bodyPr/>
        <a:lstStyle/>
        <a:p>
          <a:endParaRPr lang="tr-TR"/>
        </a:p>
      </dgm:t>
    </dgm:pt>
    <dgm:pt modelId="{24F7EB37-5F2A-4004-A3A1-FE542A0729D0}" type="pres">
      <dgm:prSet presAssocID="{C19E5A62-D567-4C30-8AC2-3EAC86A9CADD}" presName="levelTx" presStyleLbl="revTx" presStyleIdx="0" presStyleCnt="0">
        <dgm:presLayoutVars>
          <dgm:chMax val="1"/>
          <dgm:bulletEnabled val="1"/>
        </dgm:presLayoutVars>
      </dgm:prSet>
      <dgm:spPr/>
      <dgm:t>
        <a:bodyPr/>
        <a:lstStyle/>
        <a:p>
          <a:endParaRPr lang="tr-TR"/>
        </a:p>
      </dgm:t>
    </dgm:pt>
    <dgm:pt modelId="{9A222799-876A-4D67-A06B-C2C11F6A2020}" type="pres">
      <dgm:prSet presAssocID="{5A070287-3825-4B60-9E29-CC7A9D3CEC83}" presName="Name8" presStyleCnt="0"/>
      <dgm:spPr/>
    </dgm:pt>
    <dgm:pt modelId="{DD94318D-5690-4119-A6AF-7233F2952685}" type="pres">
      <dgm:prSet presAssocID="{5A070287-3825-4B60-9E29-CC7A9D3CEC83}" presName="level" presStyleLbl="node1" presStyleIdx="2" presStyleCnt="4" custAng="10800000" custScaleX="98903" custScaleY="94902" custLinFactNeighborX="-1404" custLinFactNeighborY="-28904">
        <dgm:presLayoutVars>
          <dgm:chMax val="1"/>
          <dgm:bulletEnabled val="1"/>
        </dgm:presLayoutVars>
      </dgm:prSet>
      <dgm:spPr/>
      <dgm:t>
        <a:bodyPr/>
        <a:lstStyle/>
        <a:p>
          <a:endParaRPr lang="tr-TR"/>
        </a:p>
      </dgm:t>
    </dgm:pt>
    <dgm:pt modelId="{5D662E3F-6F99-4E23-AD13-DD05650867CD}" type="pres">
      <dgm:prSet presAssocID="{5A070287-3825-4B60-9E29-CC7A9D3CEC83}" presName="levelTx" presStyleLbl="revTx" presStyleIdx="0" presStyleCnt="0">
        <dgm:presLayoutVars>
          <dgm:chMax val="1"/>
          <dgm:bulletEnabled val="1"/>
        </dgm:presLayoutVars>
      </dgm:prSet>
      <dgm:spPr/>
      <dgm:t>
        <a:bodyPr/>
        <a:lstStyle/>
        <a:p>
          <a:endParaRPr lang="tr-TR"/>
        </a:p>
      </dgm:t>
    </dgm:pt>
    <dgm:pt modelId="{92ACFDF0-12AC-4FF3-B1B1-CF1E929B7B0F}" type="pres">
      <dgm:prSet presAssocID="{9B0DB319-80A9-4446-9FEA-2205E1F54E50}" presName="Name8" presStyleCnt="0"/>
      <dgm:spPr/>
    </dgm:pt>
    <dgm:pt modelId="{D3A99FE1-CD26-4F08-BCD7-05E9E9E47142}" type="pres">
      <dgm:prSet presAssocID="{9B0DB319-80A9-4446-9FEA-2205E1F54E50}" presName="level" presStyleLbl="node1" presStyleIdx="3" presStyleCnt="4" custAng="10800000" custScaleX="97358" custScaleY="128210" custLinFactY="-100000" custLinFactNeighborX="-2955" custLinFactNeighborY="-155334">
        <dgm:presLayoutVars>
          <dgm:chMax val="1"/>
          <dgm:bulletEnabled val="1"/>
        </dgm:presLayoutVars>
      </dgm:prSet>
      <dgm:spPr/>
      <dgm:t>
        <a:bodyPr/>
        <a:lstStyle/>
        <a:p>
          <a:endParaRPr lang="tr-TR"/>
        </a:p>
      </dgm:t>
    </dgm:pt>
    <dgm:pt modelId="{12D039D7-EA55-41A9-8879-874B3BE71E84}" type="pres">
      <dgm:prSet presAssocID="{9B0DB319-80A9-4446-9FEA-2205E1F54E50}" presName="levelTx" presStyleLbl="revTx" presStyleIdx="0" presStyleCnt="0">
        <dgm:presLayoutVars>
          <dgm:chMax val="1"/>
          <dgm:bulletEnabled val="1"/>
        </dgm:presLayoutVars>
      </dgm:prSet>
      <dgm:spPr/>
      <dgm:t>
        <a:bodyPr/>
        <a:lstStyle/>
        <a:p>
          <a:endParaRPr lang="tr-TR"/>
        </a:p>
      </dgm:t>
    </dgm:pt>
  </dgm:ptLst>
  <dgm:cxnLst>
    <dgm:cxn modelId="{BED2D3F2-4A3B-40C2-8993-BBE73F352D2A}" type="presOf" srcId="{6166D46A-4BE8-4BF0-B48C-D067326C2615}" destId="{33A966CA-36D6-4575-A53E-9ECB1A8699CC}" srcOrd="1" destOrd="0" presId="urn:microsoft.com/office/officeart/2005/8/layout/pyramid3"/>
    <dgm:cxn modelId="{D9037DFE-4855-4072-9AB6-9966AA3EE32D}" type="presOf" srcId="{C19E5A62-D567-4C30-8AC2-3EAC86A9CADD}" destId="{24F7EB37-5F2A-4004-A3A1-FE542A0729D0}" srcOrd="1" destOrd="0" presId="urn:microsoft.com/office/officeart/2005/8/layout/pyramid3"/>
    <dgm:cxn modelId="{5DE417E1-687C-4372-ADAD-A862D520232B}" type="presOf" srcId="{C19E5A62-D567-4C30-8AC2-3EAC86A9CADD}" destId="{BA190C6E-D769-430C-89F1-9C58055B927F}" srcOrd="0" destOrd="0" presId="urn:microsoft.com/office/officeart/2005/8/layout/pyramid3"/>
    <dgm:cxn modelId="{E62B8CC0-DB48-4671-AEF1-250BD08F14F8}" srcId="{FE56E2CD-B45C-4674-AC53-C94E0463D23C}" destId="{6166D46A-4BE8-4BF0-B48C-D067326C2615}" srcOrd="0" destOrd="0" parTransId="{297EFA3E-33CC-4393-8525-D47ACBA0E6B3}" sibTransId="{3E966DB8-C8E3-4670-86CA-5FF34B420CD5}"/>
    <dgm:cxn modelId="{AE4B4625-F5F1-4602-93E4-FF747D936591}" type="presOf" srcId="{5A070287-3825-4B60-9E29-CC7A9D3CEC83}" destId="{5D662E3F-6F99-4E23-AD13-DD05650867CD}" srcOrd="1" destOrd="0" presId="urn:microsoft.com/office/officeart/2005/8/layout/pyramid3"/>
    <dgm:cxn modelId="{DFB6FFCB-F232-438D-8AF0-7C5626CC819F}" type="presOf" srcId="{6166D46A-4BE8-4BF0-B48C-D067326C2615}" destId="{2DDEBC45-7D0D-4F97-B6EB-DD613D5EE6DF}" srcOrd="0" destOrd="0" presId="urn:microsoft.com/office/officeart/2005/8/layout/pyramid3"/>
    <dgm:cxn modelId="{A2701832-1CEE-4628-A518-EBCE10059EE7}" srcId="{FE56E2CD-B45C-4674-AC53-C94E0463D23C}" destId="{9B0DB319-80A9-4446-9FEA-2205E1F54E50}" srcOrd="3" destOrd="0" parTransId="{C373E6ED-49B1-4299-B652-43FAB8214A82}" sibTransId="{D48775D7-9F52-4BA3-AA98-0BC6615E667E}"/>
    <dgm:cxn modelId="{8DD3582D-CFA2-4F65-9DCF-4B6338113542}" srcId="{FE56E2CD-B45C-4674-AC53-C94E0463D23C}" destId="{C19E5A62-D567-4C30-8AC2-3EAC86A9CADD}" srcOrd="1" destOrd="0" parTransId="{31D60F90-FBCB-40A5-8171-8A0BCB544FBA}" sibTransId="{257778D9-8842-40A0-A48B-F5381C67CC7D}"/>
    <dgm:cxn modelId="{F45AA4DF-A431-4258-ABE6-17ED262008FD}" type="presOf" srcId="{5A070287-3825-4B60-9E29-CC7A9D3CEC83}" destId="{DD94318D-5690-4119-A6AF-7233F2952685}" srcOrd="0" destOrd="0" presId="urn:microsoft.com/office/officeart/2005/8/layout/pyramid3"/>
    <dgm:cxn modelId="{9DB7EDF8-CA01-4AE6-A3F5-BE24EABDC963}" type="presOf" srcId="{9B0DB319-80A9-4446-9FEA-2205E1F54E50}" destId="{12D039D7-EA55-41A9-8879-874B3BE71E84}" srcOrd="1" destOrd="0" presId="urn:microsoft.com/office/officeart/2005/8/layout/pyramid3"/>
    <dgm:cxn modelId="{41D8775D-D7B2-434A-9E28-0507A85ADEAA}" srcId="{FE56E2CD-B45C-4674-AC53-C94E0463D23C}" destId="{5A070287-3825-4B60-9E29-CC7A9D3CEC83}" srcOrd="2" destOrd="0" parTransId="{E5A1AA2B-1BDB-4912-9EC7-43D887A7DDC9}" sibTransId="{B16AD669-0CBC-40A5-A1A3-F3FF23033883}"/>
    <dgm:cxn modelId="{A882B63D-A035-4949-8D61-75B537F09DD2}" type="presOf" srcId="{9B0DB319-80A9-4446-9FEA-2205E1F54E50}" destId="{D3A99FE1-CD26-4F08-BCD7-05E9E9E47142}" srcOrd="0" destOrd="0" presId="urn:microsoft.com/office/officeart/2005/8/layout/pyramid3"/>
    <dgm:cxn modelId="{307A5DF7-3E37-4668-82B5-F0DB093F4C20}" type="presOf" srcId="{FE56E2CD-B45C-4674-AC53-C94E0463D23C}" destId="{359E47C3-A97B-476F-BA69-E024C0339BBE}" srcOrd="0" destOrd="0" presId="urn:microsoft.com/office/officeart/2005/8/layout/pyramid3"/>
    <dgm:cxn modelId="{5E1DCD07-908A-4735-B9C2-C8F5E2361021}" type="presParOf" srcId="{359E47C3-A97B-476F-BA69-E024C0339BBE}" destId="{D90BD0BD-3315-4EFB-A3D8-E3DF03AD1B74}" srcOrd="0" destOrd="0" presId="urn:microsoft.com/office/officeart/2005/8/layout/pyramid3"/>
    <dgm:cxn modelId="{D74BE6EB-F65C-4AC0-84CA-01DA8D20398D}" type="presParOf" srcId="{D90BD0BD-3315-4EFB-A3D8-E3DF03AD1B74}" destId="{2DDEBC45-7D0D-4F97-B6EB-DD613D5EE6DF}" srcOrd="0" destOrd="0" presId="urn:microsoft.com/office/officeart/2005/8/layout/pyramid3"/>
    <dgm:cxn modelId="{67DF8CC0-55BD-4100-81A7-DB09C1D64D3E}" type="presParOf" srcId="{D90BD0BD-3315-4EFB-A3D8-E3DF03AD1B74}" destId="{33A966CA-36D6-4575-A53E-9ECB1A8699CC}" srcOrd="1" destOrd="0" presId="urn:microsoft.com/office/officeart/2005/8/layout/pyramid3"/>
    <dgm:cxn modelId="{066FFB6A-2D39-4958-AF7C-81B66ABD2E23}" type="presParOf" srcId="{359E47C3-A97B-476F-BA69-E024C0339BBE}" destId="{A0ED6CFD-D576-415D-A322-FD22D14F9605}" srcOrd="1" destOrd="0" presId="urn:microsoft.com/office/officeart/2005/8/layout/pyramid3"/>
    <dgm:cxn modelId="{CB0B14AD-E783-484B-86E9-C567285017BB}" type="presParOf" srcId="{A0ED6CFD-D576-415D-A322-FD22D14F9605}" destId="{BA190C6E-D769-430C-89F1-9C58055B927F}" srcOrd="0" destOrd="0" presId="urn:microsoft.com/office/officeart/2005/8/layout/pyramid3"/>
    <dgm:cxn modelId="{6D7AFD37-32A8-4380-99D0-C59A5C094B1A}" type="presParOf" srcId="{A0ED6CFD-D576-415D-A322-FD22D14F9605}" destId="{24F7EB37-5F2A-4004-A3A1-FE542A0729D0}" srcOrd="1" destOrd="0" presId="urn:microsoft.com/office/officeart/2005/8/layout/pyramid3"/>
    <dgm:cxn modelId="{843C6D6D-435D-4F53-8A7D-5331066E59E6}" type="presParOf" srcId="{359E47C3-A97B-476F-BA69-E024C0339BBE}" destId="{9A222799-876A-4D67-A06B-C2C11F6A2020}" srcOrd="2" destOrd="0" presId="urn:microsoft.com/office/officeart/2005/8/layout/pyramid3"/>
    <dgm:cxn modelId="{87BF9A04-61C5-4BA0-A03B-16D3761715A7}" type="presParOf" srcId="{9A222799-876A-4D67-A06B-C2C11F6A2020}" destId="{DD94318D-5690-4119-A6AF-7233F2952685}" srcOrd="0" destOrd="0" presId="urn:microsoft.com/office/officeart/2005/8/layout/pyramid3"/>
    <dgm:cxn modelId="{14938C76-EE31-4BBE-8097-93C9D1473A19}" type="presParOf" srcId="{9A222799-876A-4D67-A06B-C2C11F6A2020}" destId="{5D662E3F-6F99-4E23-AD13-DD05650867CD}" srcOrd="1" destOrd="0" presId="urn:microsoft.com/office/officeart/2005/8/layout/pyramid3"/>
    <dgm:cxn modelId="{43A89E13-D8B3-475E-839F-B1E8AD377411}" type="presParOf" srcId="{359E47C3-A97B-476F-BA69-E024C0339BBE}" destId="{92ACFDF0-12AC-4FF3-B1B1-CF1E929B7B0F}" srcOrd="3" destOrd="0" presId="urn:microsoft.com/office/officeart/2005/8/layout/pyramid3"/>
    <dgm:cxn modelId="{5BD1E1A9-4B6B-4AD6-8A9F-9B7E8B00F665}" type="presParOf" srcId="{92ACFDF0-12AC-4FF3-B1B1-CF1E929B7B0F}" destId="{D3A99FE1-CD26-4F08-BCD7-05E9E9E47142}" srcOrd="0" destOrd="0" presId="urn:microsoft.com/office/officeart/2005/8/layout/pyramid3"/>
    <dgm:cxn modelId="{B90DF5AD-805F-4A9D-9CA8-558F5B3DAA44}" type="presParOf" srcId="{92ACFDF0-12AC-4FF3-B1B1-CF1E929B7B0F}" destId="{12D039D7-EA55-41A9-8879-874B3BE71E84}"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2" csCatId="colorful" phldr="1"/>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t>
        <a:bodyPr/>
        <a:lstStyle/>
        <a:p>
          <a:endParaRPr lang="tr-TR"/>
        </a:p>
      </dgm:t>
    </dgm:pt>
  </dgm:ptLst>
  <dgm:cxnLst>
    <dgm:cxn modelId="{B3DD95CF-209C-442C-BE6A-4B5DCAF2CCBC}" type="presOf" srcId="{FE56E2CD-B45C-4674-AC53-C94E0463D23C}" destId="{359E47C3-A97B-476F-BA69-E024C0339BBE}" srcOrd="0"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BC12-30DF-4168-A57C-D5AFDA76E05C}">
      <dsp:nvSpPr>
        <dsp:cNvPr id="0" name=""/>
        <dsp:cNvSpPr/>
      </dsp:nvSpPr>
      <dsp:spPr>
        <a:xfrm>
          <a:off x="55427" y="3161"/>
          <a:ext cx="5064755" cy="86207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itchFamily="34" charset="0"/>
              <a:cs typeface="Arial" pitchFamily="34" charset="0"/>
            </a:rPr>
            <a:t>Üniversite Proje Yarışmaları</a:t>
          </a:r>
          <a:endParaRPr lang="tr-TR" sz="2400" b="1" kern="1200" dirty="0">
            <a:latin typeface="Arial" pitchFamily="34" charset="0"/>
            <a:cs typeface="Arial" pitchFamily="34" charset="0"/>
          </a:endParaRPr>
        </a:p>
      </dsp:txBody>
      <dsp:txXfrm>
        <a:off x="80676" y="28410"/>
        <a:ext cx="5014257" cy="811573"/>
      </dsp:txXfrm>
    </dsp:sp>
    <dsp:sp modelId="{F4930F84-154C-41BF-98E3-1845BA32776B}">
      <dsp:nvSpPr>
        <dsp:cNvPr id="0" name=""/>
        <dsp:cNvSpPr/>
      </dsp:nvSpPr>
      <dsp:spPr>
        <a:xfrm>
          <a:off x="561902" y="865233"/>
          <a:ext cx="561902" cy="2012422"/>
        </a:xfrm>
        <a:custGeom>
          <a:avLst/>
          <a:gdLst/>
          <a:ahLst/>
          <a:cxnLst/>
          <a:rect l="0" t="0" r="0" b="0"/>
          <a:pathLst>
            <a:path>
              <a:moveTo>
                <a:pt x="0" y="0"/>
              </a:moveTo>
              <a:lnTo>
                <a:pt x="0" y="2012422"/>
              </a:lnTo>
              <a:lnTo>
                <a:pt x="561902" y="20124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60E7E-B977-4E8F-805A-EF935F6AB459}">
      <dsp:nvSpPr>
        <dsp:cNvPr id="0" name=""/>
        <dsp:cNvSpPr/>
      </dsp:nvSpPr>
      <dsp:spPr>
        <a:xfrm>
          <a:off x="1123805" y="2330968"/>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altLang="tr-TR" sz="1800" b="1" i="0" kern="1200" dirty="0" smtClean="0">
              <a:latin typeface="Arial" pitchFamily="34" charset="0"/>
              <a:cs typeface="Arial" pitchFamily="34" charset="0"/>
            </a:rPr>
            <a:t>2241 Özel Sektöre Yönelik Lisans Bitirme Tezleri Yarışması</a:t>
          </a:r>
          <a:endParaRPr lang="tr-TR" sz="1800" b="1" i="0" kern="1200" dirty="0">
            <a:latin typeface="Arial" pitchFamily="34" charset="0"/>
            <a:cs typeface="Arial" pitchFamily="34" charset="0"/>
          </a:endParaRPr>
        </a:p>
      </dsp:txBody>
      <dsp:txXfrm>
        <a:off x="1155829" y="2362992"/>
        <a:ext cx="7525114" cy="1029327"/>
      </dsp:txXfrm>
    </dsp:sp>
    <dsp:sp modelId="{8A73BDC9-8F18-4765-8125-552603601EC8}">
      <dsp:nvSpPr>
        <dsp:cNvPr id="0" name=""/>
        <dsp:cNvSpPr/>
      </dsp:nvSpPr>
      <dsp:spPr>
        <a:xfrm>
          <a:off x="561902" y="865233"/>
          <a:ext cx="561902" cy="3292601"/>
        </a:xfrm>
        <a:custGeom>
          <a:avLst/>
          <a:gdLst/>
          <a:ahLst/>
          <a:cxnLst/>
          <a:rect l="0" t="0" r="0" b="0"/>
          <a:pathLst>
            <a:path>
              <a:moveTo>
                <a:pt x="0" y="0"/>
              </a:moveTo>
              <a:lnTo>
                <a:pt x="0" y="3292601"/>
              </a:lnTo>
              <a:lnTo>
                <a:pt x="561902" y="329260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A13498-78E9-4899-ABBA-55F6578D5C8B}">
      <dsp:nvSpPr>
        <dsp:cNvPr id="0" name=""/>
        <dsp:cNvSpPr/>
      </dsp:nvSpPr>
      <dsp:spPr>
        <a:xfrm>
          <a:off x="1123805" y="3611146"/>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i="0" kern="1200" dirty="0" smtClean="0">
              <a:latin typeface="Arial" pitchFamily="34" charset="0"/>
              <a:cs typeface="Arial" pitchFamily="34" charset="0"/>
            </a:rPr>
            <a:t>2242 Öncelikli Alanlarda Üniversite Öğrencileri Proje Yarışması</a:t>
          </a:r>
          <a:endParaRPr lang="tr-TR" sz="1800" b="1" i="0" kern="1200" dirty="0">
            <a:latin typeface="Arial" pitchFamily="34" charset="0"/>
            <a:cs typeface="Arial" pitchFamily="34" charset="0"/>
          </a:endParaRPr>
        </a:p>
      </dsp:txBody>
      <dsp:txXfrm>
        <a:off x="1155829" y="3643170"/>
        <a:ext cx="7525114" cy="1029327"/>
      </dsp:txXfrm>
    </dsp:sp>
    <dsp:sp modelId="{544C31A9-7C6C-47EA-B12A-2E4A69F7D05B}">
      <dsp:nvSpPr>
        <dsp:cNvPr id="0" name=""/>
        <dsp:cNvSpPr/>
      </dsp:nvSpPr>
      <dsp:spPr>
        <a:xfrm>
          <a:off x="561902" y="865233"/>
          <a:ext cx="578627" cy="732255"/>
        </a:xfrm>
        <a:custGeom>
          <a:avLst/>
          <a:gdLst/>
          <a:ahLst/>
          <a:cxnLst/>
          <a:rect l="0" t="0" r="0" b="0"/>
          <a:pathLst>
            <a:path>
              <a:moveTo>
                <a:pt x="0" y="0"/>
              </a:moveTo>
              <a:lnTo>
                <a:pt x="0" y="732255"/>
              </a:lnTo>
              <a:lnTo>
                <a:pt x="578627" y="7322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4E94D-8517-4B09-BE21-536BC40FA665}">
      <dsp:nvSpPr>
        <dsp:cNvPr id="0" name=""/>
        <dsp:cNvSpPr/>
      </dsp:nvSpPr>
      <dsp:spPr>
        <a:xfrm>
          <a:off x="1140530" y="1050800"/>
          <a:ext cx="7572437"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tr-TR" sz="3600" b="1" i="0" kern="1200" dirty="0" smtClean="0">
              <a:solidFill>
                <a:srgbClr val="C00000"/>
              </a:solidFill>
              <a:latin typeface="Arial" pitchFamily="34" charset="0"/>
              <a:cs typeface="Arial" pitchFamily="34" charset="0"/>
            </a:rPr>
            <a:t>2238 Girişimcilik ve Yenilikçilik Yarışması</a:t>
          </a:r>
          <a:endParaRPr lang="tr-TR" sz="3600" b="1" i="0" kern="1200" dirty="0">
            <a:solidFill>
              <a:srgbClr val="C00000"/>
            </a:solidFill>
            <a:latin typeface="Arial" pitchFamily="34" charset="0"/>
            <a:cs typeface="Arial" pitchFamily="34" charset="0"/>
          </a:endParaRPr>
        </a:p>
      </dsp:txBody>
      <dsp:txXfrm>
        <a:off x="1172554" y="1082824"/>
        <a:ext cx="7508389" cy="1029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EBC45-7D0D-4F97-B6EB-DD613D5EE6DF}">
      <dsp:nvSpPr>
        <dsp:cNvPr id="0" name=""/>
        <dsp:cNvSpPr/>
      </dsp:nvSpPr>
      <dsp:spPr>
        <a:xfrm>
          <a:off x="0" y="4790864"/>
          <a:ext cx="8712968" cy="1113791"/>
        </a:xfrm>
        <a:prstGeom prst="trapezoid">
          <a:avLst>
            <a:gd name="adj" fmla="val 7378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tr-TR" sz="6500" kern="1200"/>
        </a:p>
      </dsp:txBody>
      <dsp:txXfrm rot="10800000">
        <a:off x="1524771" y="4790864"/>
        <a:ext cx="5663429" cy="1113791"/>
      </dsp:txXfrm>
    </dsp:sp>
    <dsp:sp modelId="{BA190C6E-D769-430C-89F1-9C58055B927F}">
      <dsp:nvSpPr>
        <dsp:cNvPr id="0" name=""/>
        <dsp:cNvSpPr/>
      </dsp:nvSpPr>
      <dsp:spPr>
        <a:xfrm>
          <a:off x="746753" y="3483722"/>
          <a:ext cx="7155128" cy="1314169"/>
        </a:xfrm>
        <a:prstGeom prst="trapezoid">
          <a:avLst>
            <a:gd name="adj" fmla="val 7378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dirty="0" smtClean="0">
            <a:solidFill>
              <a:schemeClr val="bg1"/>
            </a:solidFill>
          </a:endParaRPr>
        </a:p>
        <a:p>
          <a:pPr lvl="0" algn="ctr" defTabSz="889000">
            <a:lnSpc>
              <a:spcPct val="90000"/>
            </a:lnSpc>
            <a:spcBef>
              <a:spcPct val="0"/>
            </a:spcBef>
            <a:spcAft>
              <a:spcPct val="35000"/>
            </a:spcAft>
          </a:pPr>
          <a:endParaRPr lang="tr-TR" sz="2000" kern="1200" dirty="0">
            <a:solidFill>
              <a:schemeClr val="bg1"/>
            </a:solidFill>
          </a:endParaRPr>
        </a:p>
      </dsp:txBody>
      <dsp:txXfrm rot="10800000">
        <a:off x="1998901" y="3483722"/>
        <a:ext cx="4650833" cy="1314169"/>
      </dsp:txXfrm>
    </dsp:sp>
    <dsp:sp modelId="{DD94318D-5690-4119-A6AF-7233F2952685}">
      <dsp:nvSpPr>
        <dsp:cNvPr id="0" name=""/>
        <dsp:cNvSpPr/>
      </dsp:nvSpPr>
      <dsp:spPr>
        <a:xfrm>
          <a:off x="1747472" y="1977557"/>
          <a:ext cx="5073965" cy="1478832"/>
        </a:xfrm>
        <a:prstGeom prst="trapezoid">
          <a:avLst>
            <a:gd name="adj" fmla="val 7378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tr-TR" sz="1600" kern="1200" dirty="0">
            <a:solidFill>
              <a:schemeClr val="bg1"/>
            </a:solidFill>
          </a:endParaRPr>
        </a:p>
      </dsp:txBody>
      <dsp:txXfrm rot="10800000">
        <a:off x="2635416" y="1977557"/>
        <a:ext cx="3298077" cy="1478832"/>
      </dsp:txXfrm>
    </dsp:sp>
    <dsp:sp modelId="{D3A99FE1-CD26-4F08-BCD7-05E9E9E47142}">
      <dsp:nvSpPr>
        <dsp:cNvPr id="0" name=""/>
        <dsp:cNvSpPr/>
      </dsp:nvSpPr>
      <dsp:spPr>
        <a:xfrm>
          <a:off x="2834280" y="0"/>
          <a:ext cx="2870177" cy="1997862"/>
        </a:xfrm>
        <a:prstGeom prst="trapezoid">
          <a:avLst>
            <a:gd name="adj" fmla="val 7378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dirty="0">
            <a:solidFill>
              <a:schemeClr val="bg1"/>
            </a:solidFill>
          </a:endParaRPr>
        </a:p>
      </dsp:txBody>
      <dsp:txXfrm rot="10800000">
        <a:off x="2834280" y="0"/>
        <a:ext cx="2870177" cy="1997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891138-D9F9-412E-B4E7-F7963E8591AE}" type="datetimeFigureOut">
              <a:rPr lang="tr-TR" smtClean="0"/>
              <a:t>24.04.2018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28761-CCBD-45C7-8DDC-5BE4565DC5D8}" type="slidenum">
              <a:rPr lang="tr-TR" smtClean="0"/>
              <a:t>‹#›</a:t>
            </a:fld>
            <a:endParaRPr lang="tr-TR"/>
          </a:p>
        </p:txBody>
      </p:sp>
    </p:spTree>
    <p:extLst>
      <p:ext uri="{BB962C8B-B14F-4D97-AF65-F5344CB8AC3E}">
        <p14:creationId xmlns:p14="http://schemas.microsoft.com/office/powerpoint/2010/main" val="256893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12</a:t>
            </a:fld>
            <a:endParaRPr lang="tr-TR">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14</a:t>
            </a:fld>
            <a:endParaRPr lang="tr-TR">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15</a:t>
            </a:fld>
            <a:endParaRPr lang="tr-TR">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7575">
              <a:defRPr/>
            </a:pPr>
            <a:fld id="{428CDB03-2943-42CA-8566-3DCC088487C1}" type="slidenum">
              <a:rPr lang="tr-TR" altLang="tr-TR" smtClean="0">
                <a:solidFill>
                  <a:prstClr val="black"/>
                </a:solidFill>
              </a:rPr>
              <a:pPr defTabSz="917575">
                <a:defRPr/>
              </a:pPr>
              <a:t>19</a:t>
            </a:fld>
            <a:endParaRPr lang="tr-TR" altLang="tr-TR" smtClean="0">
              <a:solidFill>
                <a:prstClr val="black"/>
              </a:solidFill>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4</a:t>
            </a:fld>
            <a:endParaRPr lang="tr-T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5</a:t>
            </a:fld>
            <a:endParaRPr lang="tr-T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6</a:t>
            </a:fld>
            <a:endParaRPr lang="tr-T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7</a:t>
            </a:fld>
            <a:endParaRPr lang="tr-T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8</a:t>
            </a:fld>
            <a:endParaRPr lang="tr-TR">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9</a:t>
            </a:fld>
            <a:endParaRPr lang="tr-TR">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10</a:t>
            </a:fld>
            <a:endParaRPr lang="tr-T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solidFill>
                  <a:prstClr val="black"/>
                </a:solidFill>
              </a:rPr>
              <a:pPr>
                <a:defRPr/>
              </a:pPr>
              <a:t>11</a:t>
            </a:fld>
            <a:endParaRPr 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4" name="11 Resim" descr="Arka Fo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0"/>
            <a:ext cx="9128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12 Grup"/>
          <p:cNvGrpSpPr>
            <a:grpSpLocks noChangeAspect="1"/>
          </p:cNvGrpSpPr>
          <p:nvPr userDrawn="1"/>
        </p:nvGrpSpPr>
        <p:grpSpPr bwMode="auto">
          <a:xfrm>
            <a:off x="4059238" y="549275"/>
            <a:ext cx="1025525" cy="808038"/>
            <a:chOff x="-52904" y="96988"/>
            <a:chExt cx="971600" cy="765566"/>
          </a:xfrm>
        </p:grpSpPr>
        <p:pic>
          <p:nvPicPr>
            <p:cNvPr id="6" name="4 İçerik Yer Tutucusu" descr="TUBITAK%20LOGO[1].bmp"/>
            <p:cNvPicPr preferRelativeResize="0">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504" y="96988"/>
              <a:ext cx="617244" cy="636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5 Metin kutusu"/>
            <p:cNvSpPr txBox="1">
              <a:spLocks noChangeArrowheads="1"/>
            </p:cNvSpPr>
            <p:nvPr/>
          </p:nvSpPr>
          <p:spPr bwMode="auto">
            <a:xfrm>
              <a:off x="-52904" y="739221"/>
              <a:ext cx="971600" cy="123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defRPr/>
              </a:pPr>
              <a:r>
                <a:rPr lang="tr-TR" altLang="tr-TR" sz="800" smtClean="0">
                  <a:solidFill>
                    <a:srgbClr val="000000"/>
                  </a:solidFill>
                  <a:latin typeface="Calibri" pitchFamily="34" charset="0"/>
                </a:rPr>
                <a:t>TÜBİTAK</a:t>
              </a:r>
              <a:endParaRPr lang="en-US" altLang="tr-TR" sz="800" smtClean="0">
                <a:solidFill>
                  <a:srgbClr val="000000"/>
                </a:solidFill>
                <a:latin typeface="Calibri" pitchFamily="34" charset="0"/>
              </a:endParaRPr>
            </a:p>
          </p:txBody>
        </p:sp>
      </p:grpSp>
      <p:sp>
        <p:nvSpPr>
          <p:cNvPr id="2" name="1 Başlık"/>
          <p:cNvSpPr>
            <a:spLocks noGrp="1"/>
          </p:cNvSpPr>
          <p:nvPr>
            <p:ph type="ctrTitle"/>
          </p:nvPr>
        </p:nvSpPr>
        <p:spPr>
          <a:xfrm>
            <a:off x="685800" y="2130425"/>
            <a:ext cx="7772400" cy="1470025"/>
          </a:xfrm>
        </p:spPr>
        <p:txBody>
          <a:bodyPr>
            <a:normAutofit/>
          </a:bodyPr>
          <a:lstStyle>
            <a:lvl1pPr algn="ctr">
              <a:defRPr sz="4800" b="1">
                <a:solidFill>
                  <a:schemeClr val="accent2">
                    <a:lumMod val="50000"/>
                  </a:schemeClr>
                </a:solidFill>
                <a:latin typeface="Corbel" pitchFamily="34" charset="0"/>
              </a:defRPr>
            </a:lvl1pPr>
          </a:lstStyle>
          <a:p>
            <a:r>
              <a:rPr lang="tr-TR" noProof="0" dirty="0" smtClean="0"/>
              <a:t>Asıl başlık stili için tıklatın</a:t>
            </a:r>
            <a:endParaRPr lang="tr-TR" noProof="0" dirty="0"/>
          </a:p>
        </p:txBody>
      </p:sp>
      <p:sp>
        <p:nvSpPr>
          <p:cNvPr id="3" name="2 Alt Başlık"/>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latin typeface="Corbe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8" name="3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9" name="4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10" name="5 Slayt Numarası Yer Tutucusu"/>
          <p:cNvSpPr>
            <a:spLocks noGrp="1"/>
          </p:cNvSpPr>
          <p:nvPr>
            <p:ph type="sldNum" sz="quarter" idx="12"/>
          </p:nvPr>
        </p:nvSpPr>
        <p:spPr/>
        <p:txBody>
          <a:bodyPr/>
          <a:lstStyle>
            <a:lvl1pPr>
              <a:defRPr>
                <a:latin typeface="Corbel" pitchFamily="34" charset="0"/>
              </a:defRPr>
            </a:lvl1pPr>
          </a:lstStyle>
          <a:p>
            <a:pPr>
              <a:defRPr/>
            </a:pPr>
            <a:fld id="{C3D12700-8052-426F-AA6B-26975670F3A9}" type="slidenum">
              <a:rPr lang="en-US"/>
              <a:pPr>
                <a:defRPr/>
              </a:pPr>
              <a:t>‹#›</a:t>
            </a:fld>
            <a:endParaRPr lang="en-US" dirty="0"/>
          </a:p>
        </p:txBody>
      </p:sp>
    </p:spTree>
    <p:extLst>
      <p:ext uri="{BB962C8B-B14F-4D97-AF65-F5344CB8AC3E}">
        <p14:creationId xmlns:p14="http://schemas.microsoft.com/office/powerpoint/2010/main" val="19802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7776864" cy="706090"/>
          </a:xfrm>
        </p:spPr>
        <p:txBody>
          <a:bodyPr>
            <a:normAutofit/>
          </a:bodyPr>
          <a:lstStyle>
            <a:lvl1pPr>
              <a:defRPr sz="3200" b="1">
                <a:latin typeface="Corbel" pitchFamily="34" charset="0"/>
              </a:defRPr>
            </a:lvl1pPr>
          </a:lstStyle>
          <a:p>
            <a:r>
              <a:rPr lang="tr-TR" dirty="0" smtClean="0"/>
              <a:t>Asıl başlık stili için tıklatın</a:t>
            </a:r>
            <a:endParaRPr lang="tr-TR" noProof="0" dirty="0"/>
          </a:p>
        </p:txBody>
      </p:sp>
      <p:sp>
        <p:nvSpPr>
          <p:cNvPr id="3" name="2 İçerik Yer Tutucusu"/>
          <p:cNvSpPr>
            <a:spLocks noGrp="1"/>
          </p:cNvSpPr>
          <p:nvPr>
            <p:ph idx="1"/>
          </p:nvPr>
        </p:nvSpPr>
        <p:spPr>
          <a:xfrm>
            <a:off x="714400" y="1052736"/>
            <a:ext cx="7715200" cy="5073427"/>
          </a:xfrm>
        </p:spPr>
        <p:txBody>
          <a:bodyPr>
            <a:normAutofit/>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a:p>
            <a:pPr lvl="4"/>
            <a:endParaRPr lang="tr-TR" noProof="0" dirty="0"/>
          </a:p>
        </p:txBody>
      </p:sp>
      <p:sp>
        <p:nvSpPr>
          <p:cNvPr id="4" name="3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5" name="4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latin typeface="Corbel" pitchFamily="34" charset="0"/>
              </a:defRPr>
            </a:lvl1pPr>
          </a:lstStyle>
          <a:p>
            <a:pPr>
              <a:defRPr/>
            </a:pPr>
            <a:fld id="{114FE2FB-4214-4723-845C-223DE9BA8888}" type="slidenum">
              <a:rPr lang="en-US"/>
              <a:pPr>
                <a:defRPr/>
              </a:pPr>
              <a:t>‹#›</a:t>
            </a:fld>
            <a:endParaRPr lang="en-US" dirty="0"/>
          </a:p>
        </p:txBody>
      </p:sp>
    </p:spTree>
    <p:extLst>
      <p:ext uri="{BB962C8B-B14F-4D97-AF65-F5344CB8AC3E}">
        <p14:creationId xmlns:p14="http://schemas.microsoft.com/office/powerpoint/2010/main" val="321144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200" b="1">
                <a:latin typeface="Corbel" pitchFamily="34" charset="0"/>
              </a:defRPr>
            </a:lvl1pPr>
          </a:lstStyle>
          <a:p>
            <a:r>
              <a:rPr lang="tr-TR" dirty="0" smtClean="0"/>
              <a:t>Asıl başlık stili için tıklatın</a:t>
            </a:r>
            <a:endParaRPr lang="en-US" dirty="0"/>
          </a:p>
        </p:txBody>
      </p:sp>
      <p:sp>
        <p:nvSpPr>
          <p:cNvPr id="3" name="2 İçerik Yer Tutucusu"/>
          <p:cNvSpPr>
            <a:spLocks noGrp="1"/>
          </p:cNvSpPr>
          <p:nvPr>
            <p:ph sz="half" idx="1"/>
          </p:nvPr>
        </p:nvSpPr>
        <p:spPr>
          <a:xfrm>
            <a:off x="467544" y="1052736"/>
            <a:ext cx="4028256" cy="5073427"/>
          </a:xfrm>
        </p:spPr>
        <p:txBody>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3 İçerik Yer Tutucusu"/>
          <p:cNvSpPr>
            <a:spLocks noGrp="1"/>
          </p:cNvSpPr>
          <p:nvPr>
            <p:ph sz="half" idx="2"/>
          </p:nvPr>
        </p:nvSpPr>
        <p:spPr>
          <a:xfrm>
            <a:off x="4648200" y="1052736"/>
            <a:ext cx="4038600" cy="5073427"/>
          </a:xfrm>
        </p:spPr>
        <p:txBody>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5" name="4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6" name="5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7" name="6 Slayt Numarası Yer Tutucusu"/>
          <p:cNvSpPr>
            <a:spLocks noGrp="1"/>
          </p:cNvSpPr>
          <p:nvPr>
            <p:ph type="sldNum" sz="quarter" idx="12"/>
          </p:nvPr>
        </p:nvSpPr>
        <p:spPr/>
        <p:txBody>
          <a:bodyPr/>
          <a:lstStyle>
            <a:lvl1pPr>
              <a:defRPr>
                <a:latin typeface="Corbel" pitchFamily="34" charset="0"/>
              </a:defRPr>
            </a:lvl1pPr>
          </a:lstStyle>
          <a:p>
            <a:pPr>
              <a:defRPr/>
            </a:pPr>
            <a:fld id="{8208A809-41A2-4F39-AC97-590DDD8387DC}" type="slidenum">
              <a:rPr lang="en-US"/>
              <a:pPr>
                <a:defRPr/>
              </a:pPr>
              <a:t>‹#›</a:t>
            </a:fld>
            <a:endParaRPr lang="en-US" dirty="0"/>
          </a:p>
        </p:txBody>
      </p:sp>
    </p:spTree>
    <p:extLst>
      <p:ext uri="{BB962C8B-B14F-4D97-AF65-F5344CB8AC3E}">
        <p14:creationId xmlns:p14="http://schemas.microsoft.com/office/powerpoint/2010/main" val="294188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200" b="1">
                <a:latin typeface="Corbel" pitchFamily="34" charset="0"/>
              </a:defRPr>
            </a:lvl1pPr>
          </a:lstStyle>
          <a:p>
            <a:r>
              <a:rPr lang="tr-TR" dirty="0" smtClean="0"/>
              <a:t>Asıl başlık stili için tıklatın</a:t>
            </a:r>
            <a:endParaRPr lang="en-US" dirty="0"/>
          </a:p>
        </p:txBody>
      </p:sp>
      <p:sp>
        <p:nvSpPr>
          <p:cNvPr id="3" name="2 Metin Yer Tutucusu"/>
          <p:cNvSpPr>
            <a:spLocks noGrp="1"/>
          </p:cNvSpPr>
          <p:nvPr>
            <p:ph type="body" idx="1"/>
          </p:nvPr>
        </p:nvSpPr>
        <p:spPr>
          <a:xfrm>
            <a:off x="467544" y="1124745"/>
            <a:ext cx="4029844" cy="792088"/>
          </a:xfrm>
        </p:spPr>
        <p:txBody>
          <a:bodyP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67544" y="1988840"/>
            <a:ext cx="4029844"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5" name="4 Metin Yer Tutucusu"/>
          <p:cNvSpPr>
            <a:spLocks noGrp="1"/>
          </p:cNvSpPr>
          <p:nvPr>
            <p:ph type="body" sz="quarter" idx="3"/>
          </p:nvPr>
        </p:nvSpPr>
        <p:spPr>
          <a:xfrm>
            <a:off x="4645025" y="1124745"/>
            <a:ext cx="4041775" cy="792088"/>
          </a:xfrm>
        </p:spPr>
        <p:txBody>
          <a:bodyP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6" name="5 İçerik Yer Tutucusu"/>
          <p:cNvSpPr>
            <a:spLocks noGrp="1"/>
          </p:cNvSpPr>
          <p:nvPr>
            <p:ph sz="quarter" idx="4"/>
          </p:nvPr>
        </p:nvSpPr>
        <p:spPr>
          <a:xfrm>
            <a:off x="4645025" y="1988840"/>
            <a:ext cx="4041775"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7" name="3 Veri Yer Tutucusu"/>
          <p:cNvSpPr>
            <a:spLocks noGrp="1"/>
          </p:cNvSpPr>
          <p:nvPr>
            <p:ph type="dt" sz="half" idx="10"/>
          </p:nvPr>
        </p:nvSpPr>
        <p:spPr/>
        <p:txBody>
          <a:bodyPr/>
          <a:lstStyle>
            <a:lvl1pPr>
              <a:defRPr/>
            </a:lvl1pPr>
          </a:lstStyle>
          <a:p>
            <a:pPr>
              <a:defRPr/>
            </a:pPr>
            <a:endParaRPr lang="en-US"/>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2A8AA992-43EA-4CD6-944B-9872EC41284B}" type="slidenum">
              <a:rPr lang="en-US"/>
              <a:pPr>
                <a:defRPr/>
              </a:pPr>
              <a:t>‹#›</a:t>
            </a:fld>
            <a:endParaRPr lang="en-US" dirty="0"/>
          </a:p>
        </p:txBody>
      </p:sp>
    </p:spTree>
    <p:extLst>
      <p:ext uri="{BB962C8B-B14F-4D97-AF65-F5344CB8AC3E}">
        <p14:creationId xmlns:p14="http://schemas.microsoft.com/office/powerpoint/2010/main" val="280096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200" b="1">
                <a:latin typeface="Corbel" pitchFamily="34" charset="0"/>
              </a:defRPr>
            </a:lvl1pPr>
          </a:lstStyle>
          <a:p>
            <a:r>
              <a:rPr lang="tr-TR" dirty="0" smtClean="0"/>
              <a:t>Asıl başlık stili için tıklatın</a:t>
            </a:r>
            <a:endParaRPr lang="en-US" dirty="0"/>
          </a:p>
        </p:txBody>
      </p:sp>
      <p:sp>
        <p:nvSpPr>
          <p:cNvPr id="3" name="2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4" name="3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5" name="4 Slayt Numarası Yer Tutucusu"/>
          <p:cNvSpPr>
            <a:spLocks noGrp="1"/>
          </p:cNvSpPr>
          <p:nvPr>
            <p:ph type="sldNum" sz="quarter" idx="12"/>
          </p:nvPr>
        </p:nvSpPr>
        <p:spPr/>
        <p:txBody>
          <a:bodyPr/>
          <a:lstStyle>
            <a:lvl1pPr>
              <a:defRPr>
                <a:latin typeface="Corbel" pitchFamily="34" charset="0"/>
              </a:defRPr>
            </a:lvl1pPr>
          </a:lstStyle>
          <a:p>
            <a:pPr>
              <a:defRPr/>
            </a:pPr>
            <a:fld id="{1DE80D2B-B981-4486-B7C1-7033A23FB0E3}" type="slidenum">
              <a:rPr lang="en-US"/>
              <a:pPr>
                <a:defRPr/>
              </a:pPr>
              <a:t>‹#›</a:t>
            </a:fld>
            <a:endParaRPr lang="en-US" dirty="0"/>
          </a:p>
        </p:txBody>
      </p:sp>
    </p:spTree>
    <p:extLst>
      <p:ext uri="{BB962C8B-B14F-4D97-AF65-F5344CB8AC3E}">
        <p14:creationId xmlns:p14="http://schemas.microsoft.com/office/powerpoint/2010/main" val="3240912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18 Resim" descr="Arka Fon.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9128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395288" y="0"/>
            <a:ext cx="777716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714375" y="1052513"/>
            <a:ext cx="7715250"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Futura Bk BT" pitchFamily="34" charset="0"/>
              </a:defRPr>
            </a:lvl1pPr>
          </a:lstStyle>
          <a:p>
            <a:pPr>
              <a:defRPr/>
            </a:pPr>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Futura Bk BT" pitchFamily="34" charset="0"/>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Futura Bk BT" pitchFamily="34" charset="0"/>
              </a:defRPr>
            </a:lvl1pPr>
          </a:lstStyle>
          <a:p>
            <a:pPr>
              <a:defRPr/>
            </a:pPr>
            <a:fld id="{D231E6AE-0ED5-4D5C-BB6D-DD537CAC15D4}" type="slidenum">
              <a:rPr lang="en-US"/>
              <a:pPr>
                <a:defRPr/>
              </a:pPr>
              <a:t>‹#›</a:t>
            </a:fld>
            <a:endParaRPr lang="en-US" dirty="0"/>
          </a:p>
        </p:txBody>
      </p:sp>
      <p:grpSp>
        <p:nvGrpSpPr>
          <p:cNvPr id="1032" name="12 Grup"/>
          <p:cNvGrpSpPr>
            <a:grpSpLocks noChangeAspect="1"/>
          </p:cNvGrpSpPr>
          <p:nvPr/>
        </p:nvGrpSpPr>
        <p:grpSpPr bwMode="auto">
          <a:xfrm>
            <a:off x="8275638" y="44450"/>
            <a:ext cx="933450" cy="735013"/>
            <a:chOff x="-52904" y="96988"/>
            <a:chExt cx="971600" cy="765566"/>
          </a:xfrm>
        </p:grpSpPr>
        <p:pic>
          <p:nvPicPr>
            <p:cNvPr id="1034" name="4 İçerik Yer Tutucusu" descr="TUBITAK%20LOGO[1].bmp"/>
            <p:cNvPicPr preferRelativeResize="0">
              <a:picLocks noChangeAspect="1"/>
            </p:cNvPicPr>
            <p:nvPr userDrawn="1"/>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504" y="96988"/>
              <a:ext cx="617244" cy="636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14 Metin kutusu"/>
            <p:cNvSpPr txBox="1">
              <a:spLocks noChangeArrowheads="1"/>
            </p:cNvSpPr>
            <p:nvPr userDrawn="1"/>
          </p:nvSpPr>
          <p:spPr bwMode="auto">
            <a:xfrm>
              <a:off x="-52904" y="740196"/>
              <a:ext cx="971600" cy="12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defRPr/>
              </a:pPr>
              <a:r>
                <a:rPr lang="tr-TR" altLang="tr-TR" sz="800" b="1" smtClean="0">
                  <a:solidFill>
                    <a:srgbClr val="000000"/>
                  </a:solidFill>
                  <a:cs typeface="Arial" pitchFamily="34" charset="0"/>
                </a:rPr>
                <a:t>TÜBİTAK</a:t>
              </a:r>
              <a:endParaRPr lang="en-US" altLang="tr-TR" sz="800" b="1" smtClean="0">
                <a:solidFill>
                  <a:srgbClr val="000000"/>
                </a:solidFill>
                <a:cs typeface="Arial" pitchFamily="34" charset="0"/>
              </a:endParaRPr>
            </a:p>
          </p:txBody>
        </p:sp>
      </p:grpSp>
      <p:pic>
        <p:nvPicPr>
          <p:cNvPr id="1033" name="24 Resim" descr="Template Resim_2 copy.png"/>
          <p:cNvPicPr>
            <a:picLocks/>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1438" y="-42863"/>
            <a:ext cx="8459788"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1029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600" b="1" kern="1200">
          <a:solidFill>
            <a:schemeClr val="bg1"/>
          </a:solidFill>
          <a:latin typeface="Futura Bk BT" pitchFamily="34" charset="0"/>
          <a:ea typeface="+mj-ea"/>
          <a:cs typeface="+mj-cs"/>
        </a:defRPr>
      </a:lvl1pPr>
      <a:lvl2pPr algn="l" rtl="0" eaLnBrk="0" fontAlgn="base" hangingPunct="0">
        <a:spcBef>
          <a:spcPct val="0"/>
        </a:spcBef>
        <a:spcAft>
          <a:spcPct val="0"/>
        </a:spcAft>
        <a:defRPr sz="3600" b="1">
          <a:solidFill>
            <a:schemeClr val="bg1"/>
          </a:solidFill>
          <a:latin typeface="Futura Bk BT"/>
        </a:defRPr>
      </a:lvl2pPr>
      <a:lvl3pPr algn="l" rtl="0" eaLnBrk="0" fontAlgn="base" hangingPunct="0">
        <a:spcBef>
          <a:spcPct val="0"/>
        </a:spcBef>
        <a:spcAft>
          <a:spcPct val="0"/>
        </a:spcAft>
        <a:defRPr sz="3600" b="1">
          <a:solidFill>
            <a:schemeClr val="bg1"/>
          </a:solidFill>
          <a:latin typeface="Futura Bk BT"/>
        </a:defRPr>
      </a:lvl3pPr>
      <a:lvl4pPr algn="l" rtl="0" eaLnBrk="0" fontAlgn="base" hangingPunct="0">
        <a:spcBef>
          <a:spcPct val="0"/>
        </a:spcBef>
        <a:spcAft>
          <a:spcPct val="0"/>
        </a:spcAft>
        <a:defRPr sz="3600" b="1">
          <a:solidFill>
            <a:schemeClr val="bg1"/>
          </a:solidFill>
          <a:latin typeface="Futura Bk BT"/>
        </a:defRPr>
      </a:lvl4pPr>
      <a:lvl5pPr algn="l" rtl="0" eaLnBrk="0" fontAlgn="base" hangingPunct="0">
        <a:spcBef>
          <a:spcPct val="0"/>
        </a:spcBef>
        <a:spcAft>
          <a:spcPct val="0"/>
        </a:spcAft>
        <a:defRPr sz="3600" b="1">
          <a:solidFill>
            <a:schemeClr val="bg1"/>
          </a:solidFill>
          <a:latin typeface="Futura Bk BT"/>
        </a:defRPr>
      </a:lvl5pPr>
      <a:lvl6pPr marL="457200" algn="l" rtl="0" fontAlgn="base">
        <a:spcBef>
          <a:spcPct val="0"/>
        </a:spcBef>
        <a:spcAft>
          <a:spcPct val="0"/>
        </a:spcAft>
        <a:defRPr sz="3600" b="1">
          <a:solidFill>
            <a:schemeClr val="bg1"/>
          </a:solidFill>
          <a:latin typeface="Futura Bk BT"/>
        </a:defRPr>
      </a:lvl6pPr>
      <a:lvl7pPr marL="914400" algn="l" rtl="0" fontAlgn="base">
        <a:spcBef>
          <a:spcPct val="0"/>
        </a:spcBef>
        <a:spcAft>
          <a:spcPct val="0"/>
        </a:spcAft>
        <a:defRPr sz="3600" b="1">
          <a:solidFill>
            <a:schemeClr val="bg1"/>
          </a:solidFill>
          <a:latin typeface="Futura Bk BT"/>
        </a:defRPr>
      </a:lvl7pPr>
      <a:lvl8pPr marL="1371600" algn="l" rtl="0" fontAlgn="base">
        <a:spcBef>
          <a:spcPct val="0"/>
        </a:spcBef>
        <a:spcAft>
          <a:spcPct val="0"/>
        </a:spcAft>
        <a:defRPr sz="3600" b="1">
          <a:solidFill>
            <a:schemeClr val="bg1"/>
          </a:solidFill>
          <a:latin typeface="Futura Bk BT"/>
        </a:defRPr>
      </a:lvl8pPr>
      <a:lvl9pPr marL="1828800" algn="l" rtl="0" fontAlgn="base">
        <a:spcBef>
          <a:spcPct val="0"/>
        </a:spcBef>
        <a:spcAft>
          <a:spcPct val="0"/>
        </a:spcAft>
        <a:defRPr sz="3600" b="1">
          <a:solidFill>
            <a:schemeClr val="bg1"/>
          </a:solidFill>
          <a:latin typeface="Futura Bk BT"/>
        </a:defRPr>
      </a:lvl9pPr>
    </p:titleStyle>
    <p:bodyStyle>
      <a:lvl1pPr marL="342900" indent="-342900" algn="l" rtl="0" eaLnBrk="0" fontAlgn="base" hangingPunct="0">
        <a:spcBef>
          <a:spcPct val="20000"/>
        </a:spcBef>
        <a:spcAft>
          <a:spcPct val="0"/>
        </a:spcAft>
        <a:buFont typeface="Arial" pitchFamily="34" charset="0"/>
        <a:buChar char="•"/>
        <a:defRPr sz="2800" kern="1200">
          <a:solidFill>
            <a:schemeClr val="tx1"/>
          </a:solidFill>
          <a:latin typeface="Corbel"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Corbel"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tx1"/>
          </a:solidFill>
          <a:latin typeface="Corbel"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kern="1200">
          <a:solidFill>
            <a:schemeClr val="tx1"/>
          </a:solidFill>
          <a:latin typeface="Corbel"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kern="1200">
          <a:solidFill>
            <a:schemeClr val="tx1"/>
          </a:solidFill>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3.xml"/><Relationship Id="rId7" Type="http://schemas.openxmlformats.org/officeDocument/2006/relationships/image" Target="../media/image8.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323528" y="3717032"/>
            <a:ext cx="8784902" cy="1439862"/>
          </a:xfrm>
        </p:spPr>
        <p:txBody>
          <a:bodyPr rtlCol="0" anchor="b">
            <a:normAutofit fontScale="90000"/>
          </a:bodyPr>
          <a:lstStyle/>
          <a:p>
            <a:pPr eaLnBrk="1" fontAlgn="auto" hangingPunct="1">
              <a:lnSpc>
                <a:spcPct val="150000"/>
              </a:lnSpc>
              <a:spcAft>
                <a:spcPts val="0"/>
              </a:spcAft>
              <a:defRPr/>
            </a:pPr>
            <a:r>
              <a:rPr lang="tr-TR" sz="4000" dirty="0" smtClean="0">
                <a:solidFill>
                  <a:srgbClr val="000000"/>
                </a:solidFill>
                <a:latin typeface="Arial" pitchFamily="34" charset="0"/>
                <a:cs typeface="Arial" pitchFamily="34" charset="0"/>
              </a:rPr>
              <a:t/>
            </a:r>
            <a:br>
              <a:rPr lang="tr-TR" sz="4000" dirty="0" smtClean="0">
                <a:solidFill>
                  <a:srgbClr val="000000"/>
                </a:solidFill>
                <a:latin typeface="Arial" pitchFamily="34" charset="0"/>
                <a:cs typeface="Arial" pitchFamily="34" charset="0"/>
              </a:rPr>
            </a:br>
            <a:r>
              <a:rPr lang="tr-TR" sz="4400" dirty="0" smtClean="0">
                <a:solidFill>
                  <a:srgbClr val="000000"/>
                </a:solidFill>
                <a:latin typeface="Arial" pitchFamily="34" charset="0"/>
                <a:cs typeface="Arial" pitchFamily="34" charset="0"/>
              </a:rPr>
              <a:t/>
            </a:r>
            <a:br>
              <a:rPr lang="tr-TR" sz="4400" dirty="0" smtClean="0">
                <a:solidFill>
                  <a:srgbClr val="000000"/>
                </a:solidFill>
                <a:latin typeface="Arial" pitchFamily="34" charset="0"/>
                <a:cs typeface="Arial" pitchFamily="34" charset="0"/>
              </a:rPr>
            </a:br>
            <a:r>
              <a:rPr lang="tr-TR" sz="3100" dirty="0" smtClean="0">
                <a:solidFill>
                  <a:srgbClr val="000000"/>
                </a:solidFill>
                <a:latin typeface="Arial" pitchFamily="34" charset="0"/>
                <a:cs typeface="Arial" pitchFamily="34" charset="0"/>
              </a:rPr>
              <a:t> </a:t>
            </a:r>
            <a:br>
              <a:rPr lang="tr-TR" sz="3100" dirty="0" smtClean="0">
                <a:solidFill>
                  <a:srgbClr val="000000"/>
                </a:solidFill>
                <a:latin typeface="Arial" pitchFamily="34" charset="0"/>
                <a:cs typeface="Arial" pitchFamily="34" charset="0"/>
              </a:rPr>
            </a:br>
            <a:r>
              <a:rPr lang="tr-TR" sz="4000" dirty="0">
                <a:solidFill>
                  <a:srgbClr val="000000"/>
                </a:solidFill>
                <a:latin typeface="Arial" pitchFamily="34" charset="0"/>
                <a:cs typeface="Arial" pitchFamily="34" charset="0"/>
              </a:rPr>
              <a:t>TÜRKİYE BİLİMSEL VE TEKNOLOJİK ARAŞTIRMA </a:t>
            </a:r>
            <a:r>
              <a:rPr lang="tr-TR" sz="4000" dirty="0" smtClean="0">
                <a:solidFill>
                  <a:srgbClr val="000000"/>
                </a:solidFill>
                <a:latin typeface="Arial" pitchFamily="34" charset="0"/>
                <a:cs typeface="Arial" pitchFamily="34" charset="0"/>
              </a:rPr>
              <a:t>KURUMU</a:t>
            </a:r>
            <a:br>
              <a:rPr lang="tr-TR" sz="4000" dirty="0" smtClean="0">
                <a:solidFill>
                  <a:srgbClr val="000000"/>
                </a:solidFill>
                <a:latin typeface="Arial" pitchFamily="34" charset="0"/>
                <a:cs typeface="Arial" pitchFamily="34" charset="0"/>
              </a:rPr>
            </a:br>
            <a:r>
              <a:rPr lang="tr-TR" sz="4000" dirty="0" smtClean="0">
                <a:solidFill>
                  <a:srgbClr val="000000"/>
                </a:solidFill>
                <a:latin typeface="Arial" pitchFamily="34" charset="0"/>
                <a:cs typeface="Arial" pitchFamily="34" charset="0"/>
              </a:rPr>
              <a:t>(</a:t>
            </a:r>
            <a:r>
              <a:rPr lang="tr-TR" sz="4000" dirty="0">
                <a:solidFill>
                  <a:srgbClr val="000000"/>
                </a:solidFill>
                <a:latin typeface="Arial" pitchFamily="34" charset="0"/>
                <a:cs typeface="Arial" pitchFamily="34" charset="0"/>
              </a:rPr>
              <a:t>TÜBİTAK)</a:t>
            </a:r>
            <a:r>
              <a:rPr lang="tr-TR" sz="2700" dirty="0" smtClean="0">
                <a:solidFill>
                  <a:srgbClr val="000000"/>
                </a:solidFill>
                <a:latin typeface="Arial" pitchFamily="34" charset="0"/>
                <a:cs typeface="Arial" pitchFamily="34" charset="0"/>
              </a:rPr>
              <a:t/>
            </a:r>
            <a:br>
              <a:rPr lang="tr-TR" sz="2700" dirty="0" smtClean="0">
                <a:solidFill>
                  <a:srgbClr val="000000"/>
                </a:solidFill>
                <a:latin typeface="Arial" pitchFamily="34" charset="0"/>
                <a:cs typeface="Arial" pitchFamily="34" charset="0"/>
              </a:rPr>
            </a:br>
            <a:endParaRPr lang="tr-TR" sz="2700" dirty="0" smtClean="0">
              <a:latin typeface="Arial" pitchFamily="34" charset="0"/>
              <a:cs typeface="Arial" pitchFamily="34" charset="0"/>
            </a:endParaRPr>
          </a:p>
        </p:txBody>
      </p:sp>
    </p:spTree>
    <p:extLst>
      <p:ext uri="{BB962C8B-B14F-4D97-AF65-F5344CB8AC3E}">
        <p14:creationId xmlns:p14="http://schemas.microsoft.com/office/powerpoint/2010/main" val="396056192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467544" y="1023119"/>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Kimler Başvurabilir ?</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395536" y="1729716"/>
            <a:ext cx="8352928" cy="806280"/>
            <a:chOff x="3022502" y="602186"/>
            <a:chExt cx="4968399" cy="806280"/>
          </a:xfrm>
        </p:grpSpPr>
        <p:sp>
          <p:nvSpPr>
            <p:cNvPr id="10" name="Köşeli Çift Ayraç 9"/>
            <p:cNvSpPr/>
            <p:nvPr/>
          </p:nvSpPr>
          <p:spPr>
            <a:xfrm>
              <a:off x="3022502" y="602186"/>
              <a:ext cx="4968399"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22320" y="645286"/>
              <a:ext cx="4668581" cy="7631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defTabSz="711200" fontAlgn="base">
                <a:lnSpc>
                  <a:spcPct val="90000"/>
                </a:lnSpc>
                <a:spcBef>
                  <a:spcPct val="0"/>
                </a:spcBef>
                <a:spcAft>
                  <a:spcPct val="35000"/>
                </a:spcAft>
              </a:pPr>
              <a:r>
                <a:rPr lang="tr-TR" sz="1400" dirty="0">
                  <a:solidFill>
                    <a:prstClr val="black">
                      <a:hueOff val="0"/>
                      <a:satOff val="0"/>
                      <a:lumOff val="0"/>
                      <a:alphaOff val="0"/>
                    </a:prstClr>
                  </a:solidFill>
                </a:rPr>
                <a:t>Başvuru sırasında </a:t>
              </a:r>
              <a:r>
                <a:rPr lang="tr-TR" sz="1400" b="1" dirty="0">
                  <a:solidFill>
                    <a:prstClr val="black">
                      <a:hueOff val="0"/>
                      <a:satOff val="0"/>
                      <a:lumOff val="0"/>
                      <a:alphaOff val="0"/>
                    </a:prstClr>
                  </a:solidFill>
                </a:rPr>
                <a:t>Türkiye’de ve KKTC’de </a:t>
              </a:r>
              <a:r>
                <a:rPr lang="tr-TR" sz="1400" dirty="0">
                  <a:solidFill>
                    <a:prstClr val="black">
                      <a:hueOff val="0"/>
                      <a:satOff val="0"/>
                      <a:lumOff val="0"/>
                      <a:alphaOff val="0"/>
                    </a:prstClr>
                  </a:solidFill>
                </a:rPr>
                <a:t>yer alan yükseköğretim kurumlarında </a:t>
              </a:r>
              <a:r>
                <a:rPr lang="tr-TR" sz="1400" b="1" dirty="0">
                  <a:solidFill>
                    <a:prstClr val="black">
                      <a:hueOff val="0"/>
                      <a:satOff val="0"/>
                      <a:lumOff val="0"/>
                      <a:alphaOff val="0"/>
                    </a:prstClr>
                  </a:solidFill>
                </a:rPr>
                <a:t>Ön Lisans veya Lisans öğrencisi </a:t>
              </a:r>
              <a:r>
                <a:rPr lang="tr-TR" sz="1400" dirty="0">
                  <a:solidFill>
                    <a:prstClr val="black">
                      <a:hueOff val="0"/>
                      <a:satOff val="0"/>
                      <a:lumOff val="0"/>
                      <a:alphaOff val="0"/>
                    </a:prstClr>
                  </a:solidFill>
                </a:rPr>
                <a:t>olan adaylar başvuru yapabilir. </a:t>
              </a:r>
            </a:p>
          </p:txBody>
        </p:sp>
      </p:grpSp>
      <p:grpSp>
        <p:nvGrpSpPr>
          <p:cNvPr id="17" name="Grup 16"/>
          <p:cNvGrpSpPr/>
          <p:nvPr/>
        </p:nvGrpSpPr>
        <p:grpSpPr>
          <a:xfrm>
            <a:off x="395536" y="2724514"/>
            <a:ext cx="5976664" cy="992518"/>
            <a:chOff x="3163750" y="1650409"/>
            <a:chExt cx="4821124" cy="763180"/>
          </a:xfrm>
        </p:grpSpPr>
        <p:sp>
          <p:nvSpPr>
            <p:cNvPr id="18" name="Köşeli Çift Ayraç 17"/>
            <p:cNvSpPr/>
            <p:nvPr/>
          </p:nvSpPr>
          <p:spPr>
            <a:xfrm>
              <a:off x="3163750" y="1650409"/>
              <a:ext cx="4821124" cy="763180"/>
            </a:xfrm>
            <a:prstGeom prst="chevron">
              <a:avLst/>
            </a:pr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19" name="Köşeli Çift Ayraç 4"/>
            <p:cNvSpPr/>
            <p:nvPr/>
          </p:nvSpPr>
          <p:spPr>
            <a:xfrm>
              <a:off x="3335375" y="1696838"/>
              <a:ext cx="4591414" cy="6703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algn="ctr" defTabSz="577850" fontAlgn="base">
                <a:lnSpc>
                  <a:spcPct val="90000"/>
                </a:lnSpc>
                <a:spcBef>
                  <a:spcPct val="0"/>
                </a:spcBef>
                <a:spcAft>
                  <a:spcPct val="35000"/>
                </a:spcAft>
              </a:pPr>
              <a:r>
                <a:rPr lang="tr-TR" sz="1400" dirty="0">
                  <a:solidFill>
                    <a:prstClr val="black">
                      <a:hueOff val="0"/>
                      <a:satOff val="0"/>
                      <a:lumOff val="0"/>
                      <a:alphaOff val="0"/>
                    </a:prstClr>
                  </a:solidFill>
                </a:rPr>
                <a:t>Adaylar, yarışma kategorilerinden </a:t>
              </a:r>
              <a:r>
                <a:rPr lang="tr-TR" sz="1400" b="1" dirty="0">
                  <a:solidFill>
                    <a:prstClr val="black">
                      <a:hueOff val="0"/>
                      <a:satOff val="0"/>
                      <a:lumOff val="0"/>
                      <a:alphaOff val="0"/>
                    </a:prstClr>
                  </a:solidFill>
                </a:rPr>
                <a:t>sadece birine </a:t>
              </a:r>
              <a:r>
                <a:rPr lang="tr-TR" sz="1400" dirty="0">
                  <a:solidFill>
                    <a:prstClr val="black">
                      <a:hueOff val="0"/>
                      <a:satOff val="0"/>
                      <a:lumOff val="0"/>
                      <a:alphaOff val="0"/>
                    </a:prstClr>
                  </a:solidFill>
                </a:rPr>
                <a:t>başvurabilirler. Yarışmaya </a:t>
              </a:r>
              <a:r>
                <a:rPr lang="tr-TR" sz="1400" b="1" dirty="0">
                  <a:solidFill>
                    <a:prstClr val="black">
                      <a:hueOff val="0"/>
                      <a:satOff val="0"/>
                      <a:lumOff val="0"/>
                      <a:alphaOff val="0"/>
                    </a:prstClr>
                  </a:solidFill>
                </a:rPr>
                <a:t>bireysel olarak veya en fazla 3 kişiden oluşan ekipler </a:t>
              </a:r>
              <a:r>
                <a:rPr lang="tr-TR" sz="1400" dirty="0">
                  <a:solidFill>
                    <a:prstClr val="black">
                      <a:hueOff val="0"/>
                      <a:satOff val="0"/>
                      <a:lumOff val="0"/>
                      <a:alphaOff val="0"/>
                    </a:prstClr>
                  </a:solidFill>
                </a:rPr>
                <a:t>halinde başvuru yapılabilir. Başvuru, ekip adına ekip temsilcisi tarafından yapılır.</a:t>
              </a:r>
            </a:p>
          </p:txBody>
        </p:sp>
      </p:grpSp>
      <p:grpSp>
        <p:nvGrpSpPr>
          <p:cNvPr id="20" name="Grup 19"/>
          <p:cNvGrpSpPr/>
          <p:nvPr/>
        </p:nvGrpSpPr>
        <p:grpSpPr>
          <a:xfrm>
            <a:off x="323527" y="3940718"/>
            <a:ext cx="5976665" cy="928442"/>
            <a:chOff x="3225848" y="2698633"/>
            <a:chExt cx="4691956" cy="763180"/>
          </a:xfrm>
        </p:grpSpPr>
        <p:sp>
          <p:nvSpPr>
            <p:cNvPr id="21" name="Köşeli Çift Ayraç 20"/>
            <p:cNvSpPr/>
            <p:nvPr/>
          </p:nvSpPr>
          <p:spPr>
            <a:xfrm>
              <a:off x="3225848" y="2698633"/>
              <a:ext cx="4691956" cy="763180"/>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2" name="Köşeli Çift Ayraç 4"/>
            <p:cNvSpPr/>
            <p:nvPr/>
          </p:nvSpPr>
          <p:spPr>
            <a:xfrm>
              <a:off x="3436431" y="2745733"/>
              <a:ext cx="4188126" cy="63942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algn="ctr" defTabSz="577850" fontAlgn="base">
                <a:lnSpc>
                  <a:spcPct val="90000"/>
                </a:lnSpc>
                <a:spcBef>
                  <a:spcPct val="0"/>
                </a:spcBef>
                <a:spcAft>
                  <a:spcPct val="35000"/>
                </a:spcAft>
              </a:pPr>
              <a:r>
                <a:rPr lang="tr-TR" sz="1400" dirty="0">
                  <a:solidFill>
                    <a:prstClr val="black">
                      <a:hueOff val="0"/>
                      <a:satOff val="0"/>
                      <a:lumOff val="0"/>
                      <a:alphaOff val="0"/>
                    </a:prstClr>
                  </a:solidFill>
                </a:rPr>
                <a:t>Projenin 3’ten fazla kişi tarafından hazırlanması durumunda, proje ekibinin ortak kararıyla ekip üyeleri arasından 3 kişi seçilerek başvuru yapılabilir. Bu durumda ekip dışında kalanların hak talebinde bulunmayacaklarını taahhüt eden </a:t>
              </a:r>
              <a:r>
                <a:rPr lang="tr-TR" sz="1400" b="1" dirty="0" err="1">
                  <a:solidFill>
                    <a:prstClr val="black">
                      <a:hueOff val="0"/>
                      <a:satOff val="0"/>
                      <a:lumOff val="0"/>
                      <a:alphaOff val="0"/>
                    </a:prstClr>
                  </a:solidFill>
                </a:rPr>
                <a:t>muvafakatnameleri</a:t>
              </a:r>
              <a:r>
                <a:rPr lang="tr-TR" sz="1400" dirty="0">
                  <a:solidFill>
                    <a:prstClr val="black">
                      <a:hueOff val="0"/>
                      <a:satOff val="0"/>
                      <a:lumOff val="0"/>
                      <a:alphaOff val="0"/>
                    </a:prstClr>
                  </a:solidFill>
                </a:rPr>
                <a:t> istenir.</a:t>
              </a:r>
            </a:p>
          </p:txBody>
        </p:sp>
      </p:grpSp>
      <p:sp>
        <p:nvSpPr>
          <p:cNvPr id="24" name="Köşeli Çift Ayraç 23"/>
          <p:cNvSpPr/>
          <p:nvPr/>
        </p:nvSpPr>
        <p:spPr>
          <a:xfrm>
            <a:off x="392499" y="5157192"/>
            <a:ext cx="5907693" cy="864096"/>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6" name="Köşeli Çift Ayraç 4"/>
          <p:cNvSpPr/>
          <p:nvPr/>
        </p:nvSpPr>
        <p:spPr>
          <a:xfrm>
            <a:off x="611559" y="5301208"/>
            <a:ext cx="5315091" cy="7060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algn="ctr" defTabSz="577850" fontAlgn="base">
              <a:lnSpc>
                <a:spcPct val="90000"/>
              </a:lnSpc>
              <a:spcBef>
                <a:spcPct val="0"/>
              </a:spcBef>
              <a:spcAft>
                <a:spcPct val="35000"/>
              </a:spcAft>
            </a:pPr>
            <a:r>
              <a:rPr lang="tr-TR" sz="1400" dirty="0">
                <a:solidFill>
                  <a:prstClr val="black">
                    <a:hueOff val="0"/>
                    <a:satOff val="0"/>
                    <a:lumOff val="0"/>
                    <a:alphaOff val="0"/>
                  </a:prstClr>
                </a:solidFill>
              </a:rPr>
              <a:t>Adaylar istemeleri halinde projelerini </a:t>
            </a:r>
            <a:r>
              <a:rPr lang="tr-TR" sz="1400" b="1" dirty="0">
                <a:solidFill>
                  <a:prstClr val="black">
                    <a:hueOff val="0"/>
                    <a:satOff val="0"/>
                    <a:lumOff val="0"/>
                    <a:alphaOff val="0"/>
                  </a:prstClr>
                </a:solidFill>
              </a:rPr>
              <a:t>bir danışman</a:t>
            </a:r>
            <a:r>
              <a:rPr lang="tr-TR" sz="1400" dirty="0">
                <a:solidFill>
                  <a:prstClr val="black">
                    <a:hueOff val="0"/>
                    <a:satOff val="0"/>
                    <a:lumOff val="0"/>
                    <a:alphaOff val="0"/>
                  </a:prstClr>
                </a:solidFill>
              </a:rPr>
              <a:t> eşliğinde de hazırlayabilirler.</a:t>
            </a:r>
          </a:p>
        </p:txBody>
      </p:sp>
      <p:pic>
        <p:nvPicPr>
          <p:cNvPr id="27" name="Picture 2" descr="C:\Documents and Settings\burcin.alparslan\Desktop\karsilastir.jpg"/>
          <p:cNvPicPr>
            <a:picLocks noChangeAspect="1" noChangeArrowheads="1"/>
          </p:cNvPicPr>
          <p:nvPr/>
        </p:nvPicPr>
        <p:blipFill>
          <a:blip r:embed="rId3" cstate="print"/>
          <a:srcRect/>
          <a:stretch>
            <a:fillRect/>
          </a:stretch>
        </p:blipFill>
        <p:spPr bwMode="auto">
          <a:xfrm rot="514284">
            <a:off x="6161253" y="3222990"/>
            <a:ext cx="2963708" cy="2222781"/>
          </a:xfrm>
          <a:prstGeom prst="ellipse">
            <a:avLst/>
          </a:prstGeom>
          <a:ln>
            <a:noFill/>
          </a:ln>
          <a:effectLst>
            <a:softEdge rad="112500"/>
          </a:effectLst>
        </p:spPr>
      </p:pic>
    </p:spTree>
    <p:extLst>
      <p:ext uri="{BB962C8B-B14F-4D97-AF65-F5344CB8AC3E}">
        <p14:creationId xmlns:p14="http://schemas.microsoft.com/office/powerpoint/2010/main" val="144836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Başvuru Nasıl Yapılır ?</a:t>
            </a: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2 İçerik Yer Tutucusu"/>
          <p:cNvSpPr txBox="1">
            <a:spLocks/>
          </p:cNvSpPr>
          <p:nvPr/>
        </p:nvSpPr>
        <p:spPr>
          <a:xfrm>
            <a:off x="359916" y="1458408"/>
            <a:ext cx="8136136" cy="2880171"/>
          </a:xfrm>
          <a:prstGeom prst="rect">
            <a:avLst/>
          </a:prstGeom>
        </p:spPr>
        <p:txBody>
          <a:bodyPr>
            <a:normAutofit/>
          </a:bodyPr>
          <a:lstStyle/>
          <a:p>
            <a:pPr algn="ctr" eaLnBrk="0" hangingPunct="0">
              <a:spcBef>
                <a:spcPct val="20000"/>
              </a:spcBef>
              <a:buClr>
                <a:srgbClr val="000000"/>
              </a:buClr>
              <a:buSzPct val="100000"/>
              <a:buFont typeface="Arial" pitchFamily="34" charset="0"/>
              <a:buNone/>
              <a:defRPr/>
            </a:pPr>
            <a:endParaRPr lang="tr-TR" sz="1200" dirty="0">
              <a:solidFill>
                <a:prstClr val="black">
                  <a:tint val="75000"/>
                </a:prstClr>
              </a:solidFill>
              <a:latin typeface="Arial" pitchFamily="34" charset="0"/>
              <a:cs typeface="Arial" pitchFamily="34" charset="0"/>
            </a:endParaRPr>
          </a:p>
          <a:p>
            <a:pPr algn="ctr" eaLnBrk="0" hangingPunct="0">
              <a:spcBef>
                <a:spcPct val="20000"/>
              </a:spcBef>
              <a:buClr>
                <a:srgbClr val="000000"/>
              </a:buClr>
              <a:buSzPct val="100000"/>
              <a:buFont typeface="Arial" pitchFamily="34" charset="0"/>
              <a:buNone/>
              <a:defRPr/>
            </a:pPr>
            <a:r>
              <a:rPr lang="tr-TR" sz="3000" b="1" dirty="0">
                <a:solidFill>
                  <a:prstClr val="black"/>
                </a:solidFill>
                <a:latin typeface="Arial" pitchFamily="34" charset="0"/>
                <a:cs typeface="Arial" pitchFamily="34" charset="0"/>
              </a:rPr>
              <a:t>Elektronik Başvuru Sistemi aracılığıyla başvurular alınır.  </a:t>
            </a:r>
          </a:p>
          <a:p>
            <a:pPr algn="ctr" eaLnBrk="0" hangingPunct="0">
              <a:spcBef>
                <a:spcPct val="20000"/>
              </a:spcBef>
              <a:buClr>
                <a:srgbClr val="000000"/>
              </a:buClr>
              <a:buSzPct val="100000"/>
              <a:buFont typeface="Arial" pitchFamily="34" charset="0"/>
              <a:buNone/>
              <a:defRPr/>
            </a:pPr>
            <a:endParaRPr lang="tr-TR" sz="1200" b="1" dirty="0">
              <a:solidFill>
                <a:prstClr val="black"/>
              </a:solidFill>
              <a:latin typeface="Arial" pitchFamily="34" charset="0"/>
              <a:cs typeface="Arial" pitchFamily="34" charset="0"/>
            </a:endParaRPr>
          </a:p>
          <a:p>
            <a:pPr algn="ctr" eaLnBrk="0" hangingPunct="0">
              <a:spcBef>
                <a:spcPct val="20000"/>
              </a:spcBef>
              <a:buClr>
                <a:srgbClr val="000000"/>
              </a:buClr>
              <a:buSzPct val="100000"/>
              <a:buFont typeface="Arial" pitchFamily="34" charset="0"/>
              <a:buNone/>
              <a:defRPr/>
            </a:pPr>
            <a:endParaRPr lang="tr-TR" sz="1050" b="1" dirty="0">
              <a:solidFill>
                <a:prstClr val="black"/>
              </a:solidFill>
              <a:latin typeface="Arial" pitchFamily="34" charset="0"/>
              <a:cs typeface="Arial" pitchFamily="34" charset="0"/>
            </a:endParaRPr>
          </a:p>
          <a:p>
            <a:pPr algn="ctr" eaLnBrk="0" hangingPunct="0">
              <a:spcBef>
                <a:spcPct val="20000"/>
              </a:spcBef>
              <a:buClr>
                <a:srgbClr val="000000"/>
              </a:buClr>
              <a:buSzPct val="100000"/>
              <a:buFont typeface="Arial" pitchFamily="34" charset="0"/>
              <a:buNone/>
              <a:defRPr/>
            </a:pPr>
            <a:r>
              <a:rPr lang="tr-TR" sz="4400" b="1" dirty="0">
                <a:solidFill>
                  <a:prstClr val="black"/>
                </a:solidFill>
                <a:latin typeface="Arial" pitchFamily="34" charset="0"/>
                <a:cs typeface="Arial" pitchFamily="34" charset="0"/>
              </a:rPr>
              <a:t>ebideb.tubitak.gov.tr</a:t>
            </a:r>
          </a:p>
          <a:p>
            <a:pPr algn="ctr">
              <a:spcBef>
                <a:spcPct val="20000"/>
              </a:spcBef>
              <a:buFont typeface="Arial" pitchFamily="34" charset="0"/>
              <a:buNone/>
              <a:defRPr/>
            </a:pPr>
            <a:endParaRPr lang="tr-TR" sz="2800" dirty="0">
              <a:solidFill>
                <a:prstClr val="black">
                  <a:tint val="75000"/>
                </a:prstClr>
              </a:solidFill>
              <a:latin typeface="Arial" pitchFamily="34" charset="0"/>
              <a:cs typeface="Arial" pitchFamily="34" charset="0"/>
            </a:endParaRPr>
          </a:p>
          <a:p>
            <a:pPr lvl="1" algn="ctr">
              <a:spcBef>
                <a:spcPct val="20000"/>
              </a:spcBef>
              <a:buFont typeface="Arial" pitchFamily="34" charset="0"/>
              <a:buNone/>
              <a:defRPr/>
            </a:pPr>
            <a:endParaRPr lang="tr-TR" sz="2400" dirty="0">
              <a:solidFill>
                <a:prstClr val="black">
                  <a:tint val="75000"/>
                </a:prstClr>
              </a:solidFill>
              <a:latin typeface="Arial" pitchFamily="34" charset="0"/>
              <a:cs typeface="Arial" pitchFamily="34" charset="0"/>
            </a:endParaRPr>
          </a:p>
        </p:txBody>
      </p:sp>
      <p:pic>
        <p:nvPicPr>
          <p:cNvPr id="25" name="Picture 2" descr="C:\Documents and Settings\burcin.alparslan\Desktop\Keyboard-Enter.jpg"/>
          <p:cNvPicPr>
            <a:picLocks noChangeAspect="1" noChangeArrowheads="1"/>
          </p:cNvPicPr>
          <p:nvPr/>
        </p:nvPicPr>
        <p:blipFill>
          <a:blip r:embed="rId3" cstate="print"/>
          <a:srcRect/>
          <a:stretch>
            <a:fillRect/>
          </a:stretch>
        </p:blipFill>
        <p:spPr bwMode="auto">
          <a:xfrm>
            <a:off x="5687466" y="3933056"/>
            <a:ext cx="2978855" cy="2238396"/>
          </a:xfrm>
          <a:prstGeom prst="ellipse">
            <a:avLst/>
          </a:prstGeom>
          <a:ln>
            <a:noFill/>
          </a:ln>
          <a:effectLst>
            <a:softEdge rad="112500"/>
          </a:effectLst>
        </p:spPr>
      </p:pic>
      <p:sp>
        <p:nvSpPr>
          <p:cNvPr id="4" name="Metin kutusu 3"/>
          <p:cNvSpPr txBox="1"/>
          <p:nvPr/>
        </p:nvSpPr>
        <p:spPr>
          <a:xfrm>
            <a:off x="251520" y="4551511"/>
            <a:ext cx="5400600" cy="461665"/>
          </a:xfrm>
          <a:prstGeom prst="rect">
            <a:avLst/>
          </a:prstGeom>
          <a:noFill/>
        </p:spPr>
        <p:txBody>
          <a:bodyPr wrap="square" rtlCol="0">
            <a:spAutoFit/>
          </a:bodyPr>
          <a:lstStyle/>
          <a:p>
            <a:pPr fontAlgn="base">
              <a:spcBef>
                <a:spcPct val="0"/>
              </a:spcBef>
              <a:spcAft>
                <a:spcPct val="0"/>
              </a:spcAft>
            </a:pPr>
            <a:r>
              <a:rPr lang="tr-TR" sz="2400" b="1" dirty="0">
                <a:solidFill>
                  <a:prstClr val="black"/>
                </a:solidFill>
                <a:latin typeface="Arial" pitchFamily="34" charset="0"/>
              </a:rPr>
              <a:t>Başvuru Tarihleri: </a:t>
            </a:r>
            <a:r>
              <a:rPr lang="tr-TR" sz="2400" b="1" u="sng" dirty="0">
                <a:solidFill>
                  <a:prstClr val="black"/>
                </a:solidFill>
                <a:latin typeface="Arial" pitchFamily="34" charset="0"/>
              </a:rPr>
              <a:t>7-25 Mayıs 2018</a:t>
            </a:r>
            <a:endParaRPr lang="tr-TR" sz="2400" b="1" u="sng" dirty="0">
              <a:solidFill>
                <a:prstClr val="black"/>
              </a:solidFill>
              <a:latin typeface="Corbel" pitchFamily="34" charset="0"/>
            </a:endParaRPr>
          </a:p>
        </p:txBody>
      </p:sp>
    </p:spTree>
    <p:extLst>
      <p:ext uri="{BB962C8B-B14F-4D97-AF65-F5344CB8AC3E}">
        <p14:creationId xmlns:p14="http://schemas.microsoft.com/office/powerpoint/2010/main" val="357223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7677472"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Başvuru </a:t>
            </a:r>
            <a:r>
              <a:rPr lang="en-US" sz="2400" b="1" spc="50" dirty="0" err="1">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Sırasında</a:t>
            </a:r>
            <a:r>
              <a:rPr lang="en-US"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 </a:t>
            </a:r>
            <a:r>
              <a:rPr lang="en-US" sz="2400" b="1" spc="50" dirty="0" err="1">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İstenen</a:t>
            </a:r>
            <a:r>
              <a:rPr lang="en-US"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 </a:t>
            </a: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Evrakları Nelerdir?</a:t>
            </a: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936104" y="2257666"/>
            <a:ext cx="6660232" cy="739286"/>
            <a:chOff x="2810722" y="604215"/>
            <a:chExt cx="5170896" cy="763180"/>
          </a:xfrm>
        </p:grpSpPr>
        <p:sp>
          <p:nvSpPr>
            <p:cNvPr id="10" name="Köşeli Çift Ayraç 9"/>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2810722" y="644296"/>
              <a:ext cx="51708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algn="ctr" defTabSz="711200" fontAlgn="base">
                <a:spcBef>
                  <a:spcPct val="0"/>
                </a:spcBef>
                <a:spcAft>
                  <a:spcPct val="35000"/>
                </a:spcAft>
              </a:pPr>
              <a:r>
                <a:rPr lang="tr-TR" sz="1400" dirty="0">
                  <a:solidFill>
                    <a:prstClr val="black">
                      <a:hueOff val="0"/>
                      <a:satOff val="0"/>
                      <a:lumOff val="0"/>
                      <a:alphaOff val="0"/>
                    </a:prstClr>
                  </a:solidFill>
                </a:rPr>
                <a:t>TÜBİTAK tarafından belirlenen formatta hazırlanmış Proje Dokümanı ve İş Planı</a:t>
              </a:r>
            </a:p>
          </p:txBody>
        </p:sp>
      </p:grpSp>
      <p:sp>
        <p:nvSpPr>
          <p:cNvPr id="14" name="Köşeli Çift Ayraç 13"/>
          <p:cNvSpPr/>
          <p:nvPr/>
        </p:nvSpPr>
        <p:spPr>
          <a:xfrm>
            <a:off x="1116640" y="1434134"/>
            <a:ext cx="6353428" cy="634559"/>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09118" y="3212976"/>
            <a:ext cx="6433903"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982072" y="4077072"/>
            <a:ext cx="6460949"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75656" y="1562578"/>
            <a:ext cx="5688632" cy="307777"/>
          </a:xfrm>
          <a:prstGeom prst="rect">
            <a:avLst/>
          </a:prstGeom>
        </p:spPr>
        <p:txBody>
          <a:bodyPr wrap="square">
            <a:spAutoFit/>
          </a:bodyPr>
          <a:lstStyle/>
          <a:p>
            <a:pPr fontAlgn="base">
              <a:spcBef>
                <a:spcPct val="0"/>
              </a:spcBef>
              <a:spcAft>
                <a:spcPct val="0"/>
              </a:spcAft>
            </a:pPr>
            <a:r>
              <a:rPr lang="tr-TR" sz="1400" dirty="0">
                <a:solidFill>
                  <a:prstClr val="black">
                    <a:hueOff val="0"/>
                    <a:satOff val="0"/>
                    <a:lumOff val="0"/>
                    <a:alphaOff val="0"/>
                  </a:prstClr>
                </a:solidFill>
              </a:rPr>
              <a:t>Kişinin/ekip</a:t>
            </a:r>
            <a:r>
              <a:rPr lang="tr-TR" sz="1400" dirty="0">
                <a:solidFill>
                  <a:prstClr val="black"/>
                </a:solidFill>
                <a:latin typeface="Arial" pitchFamily="34" charset="0"/>
              </a:rPr>
              <a:t> </a:t>
            </a:r>
            <a:r>
              <a:rPr lang="tr-TR" sz="1400" dirty="0">
                <a:solidFill>
                  <a:prstClr val="black">
                    <a:hueOff val="0"/>
                    <a:satOff val="0"/>
                    <a:lumOff val="0"/>
                    <a:alphaOff val="0"/>
                  </a:prstClr>
                </a:solidFill>
              </a:rPr>
              <a:t>üyelerinin öğrenci belgesi</a:t>
            </a:r>
          </a:p>
        </p:txBody>
      </p:sp>
      <p:sp>
        <p:nvSpPr>
          <p:cNvPr id="6" name="Metin kutusu 5"/>
          <p:cNvSpPr txBox="1"/>
          <p:nvPr/>
        </p:nvSpPr>
        <p:spPr>
          <a:xfrm>
            <a:off x="1403648" y="3356992"/>
            <a:ext cx="4536504" cy="307777"/>
          </a:xfrm>
          <a:prstGeom prst="rect">
            <a:avLst/>
          </a:prstGeom>
          <a:noFill/>
        </p:spPr>
        <p:txBody>
          <a:bodyPr wrap="square" rtlCol="0">
            <a:spAutoFit/>
          </a:bodyPr>
          <a:lstStyle/>
          <a:p>
            <a:pPr fontAlgn="base">
              <a:spcBef>
                <a:spcPct val="0"/>
              </a:spcBef>
              <a:spcAft>
                <a:spcPct val="0"/>
              </a:spcAft>
            </a:pPr>
            <a:r>
              <a:rPr lang="tr-TR" sz="1400" dirty="0">
                <a:solidFill>
                  <a:prstClr val="black">
                    <a:hueOff val="0"/>
                    <a:satOff val="0"/>
                    <a:lumOff val="0"/>
                    <a:alphaOff val="0"/>
                  </a:prstClr>
                </a:solidFill>
              </a:rPr>
              <a:t>Gerekli olması halinde Etik Kurul/Yasal İzin/Özel İzin Belgesi</a:t>
            </a:r>
          </a:p>
        </p:txBody>
      </p:sp>
      <p:sp>
        <p:nvSpPr>
          <p:cNvPr id="7" name="Metin kutusu 6"/>
          <p:cNvSpPr txBox="1"/>
          <p:nvPr/>
        </p:nvSpPr>
        <p:spPr>
          <a:xfrm>
            <a:off x="1331640" y="4149080"/>
            <a:ext cx="6768752"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a:solidFill>
                  <a:prstClr val="black">
                    <a:hueOff val="0"/>
                    <a:satOff val="0"/>
                    <a:lumOff val="0"/>
                    <a:alphaOff val="0"/>
                  </a:prstClr>
                </a:solidFill>
              </a:rPr>
              <a:t>Proje 3’ten fazla kişi tarafından hazırlandıysa ekip dışında kalan </a:t>
            </a:r>
            <a:endParaRPr lang="tr-TR" dirty="0" smtClean="0">
              <a:solidFill>
                <a:prstClr val="black">
                  <a:hueOff val="0"/>
                  <a:satOff val="0"/>
                  <a:lumOff val="0"/>
                  <a:alphaOff val="0"/>
                </a:prstClr>
              </a:solidFill>
            </a:endParaRPr>
          </a:p>
          <a:p>
            <a:pPr fontAlgn="base">
              <a:spcBef>
                <a:spcPct val="0"/>
              </a:spcBef>
              <a:spcAft>
                <a:spcPct val="0"/>
              </a:spcAft>
            </a:pPr>
            <a:r>
              <a:rPr lang="tr-TR" dirty="0" smtClean="0">
                <a:solidFill>
                  <a:prstClr val="black">
                    <a:hueOff val="0"/>
                    <a:satOff val="0"/>
                    <a:lumOff val="0"/>
                    <a:alphaOff val="0"/>
                  </a:prstClr>
                </a:solidFill>
              </a:rPr>
              <a:t>üyelerin </a:t>
            </a:r>
            <a:r>
              <a:rPr lang="tr-TR" dirty="0" err="1">
                <a:solidFill>
                  <a:prstClr val="black">
                    <a:hueOff val="0"/>
                    <a:satOff val="0"/>
                    <a:lumOff val="0"/>
                    <a:alphaOff val="0"/>
                  </a:prstClr>
                </a:solidFill>
              </a:rPr>
              <a:t>muvafakatnamesi</a:t>
            </a:r>
            <a:r>
              <a:rPr lang="tr-TR" dirty="0">
                <a:solidFill>
                  <a:prstClr val="black">
                    <a:hueOff val="0"/>
                    <a:satOff val="0"/>
                    <a:lumOff val="0"/>
                    <a:alphaOff val="0"/>
                  </a:prstClr>
                </a:solidFill>
              </a:rPr>
              <a:t> </a:t>
            </a:r>
          </a:p>
        </p:txBody>
      </p:sp>
      <p:sp>
        <p:nvSpPr>
          <p:cNvPr id="22" name="Metin kutusu 21"/>
          <p:cNvSpPr txBox="1"/>
          <p:nvPr/>
        </p:nvSpPr>
        <p:spPr>
          <a:xfrm>
            <a:off x="251520" y="5157192"/>
            <a:ext cx="8486472" cy="830997"/>
          </a:xfrm>
          <a:prstGeom prst="rect">
            <a:avLst/>
          </a:prstGeom>
          <a:noFill/>
        </p:spPr>
        <p:txBody>
          <a:bodyPr wrap="square" rtlCol="0">
            <a:spAutoFit/>
          </a:bodyPr>
          <a:lstStyle/>
          <a:p>
            <a:pPr algn="just" fontAlgn="base">
              <a:spcBef>
                <a:spcPct val="0"/>
              </a:spcBef>
              <a:spcAft>
                <a:spcPct val="0"/>
              </a:spcAft>
            </a:pPr>
            <a:r>
              <a:rPr lang="tr-TR" sz="1600" b="1" dirty="0">
                <a:solidFill>
                  <a:srgbClr val="C00000"/>
                </a:solidFill>
                <a:latin typeface="Arial" pitchFamily="34" charset="0"/>
              </a:rPr>
              <a:t>Yukarıdaki belgelerin başvuru sırasında çevrimiçi olarak yüklenmesi yeterlidir. Başvuru koşullarından herhangi birini sağlamayan, çevrimiçi başvurusunu onaylamayan, belgeleri tam ve uygun olmayan başvurular işleme konulmayacaktır.</a:t>
            </a:r>
          </a:p>
        </p:txBody>
      </p:sp>
    </p:spTree>
    <p:extLst>
      <p:ext uri="{BB962C8B-B14F-4D97-AF65-F5344CB8AC3E}">
        <p14:creationId xmlns:p14="http://schemas.microsoft.com/office/powerpoint/2010/main" val="2051063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2001131769"/>
              </p:ext>
            </p:extLst>
          </p:nvPr>
        </p:nvGraphicFramePr>
        <p:xfrm>
          <a:off x="251520" y="764704"/>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etin kutusu 2"/>
          <p:cNvSpPr txBox="1"/>
          <p:nvPr/>
        </p:nvSpPr>
        <p:spPr>
          <a:xfrm>
            <a:off x="3275856" y="1088157"/>
            <a:ext cx="2448272" cy="1692771"/>
          </a:xfrm>
          <a:prstGeom prst="rect">
            <a:avLst/>
          </a:prstGeom>
          <a:noFill/>
        </p:spPr>
        <p:txBody>
          <a:bodyPr wrap="square" rtlCol="0">
            <a:spAutoFit/>
          </a:bodyPr>
          <a:lstStyle/>
          <a:p>
            <a:pPr algn="ctr" fontAlgn="base">
              <a:spcBef>
                <a:spcPct val="0"/>
              </a:spcBef>
              <a:spcAft>
                <a:spcPct val="0"/>
              </a:spcAft>
            </a:pPr>
            <a:r>
              <a:rPr lang="tr-TR" sz="2000" b="1" dirty="0">
                <a:solidFill>
                  <a:prstClr val="white"/>
                </a:solidFill>
                <a:latin typeface="Arial" pitchFamily="34" charset="0"/>
              </a:rPr>
              <a:t>Final </a:t>
            </a:r>
          </a:p>
          <a:p>
            <a:pPr algn="ctr" fontAlgn="base">
              <a:spcBef>
                <a:spcPct val="0"/>
              </a:spcBef>
              <a:spcAft>
                <a:spcPct val="0"/>
              </a:spcAft>
            </a:pPr>
            <a:r>
              <a:rPr lang="tr-TR" sz="2000" b="1" dirty="0">
                <a:solidFill>
                  <a:prstClr val="white"/>
                </a:solidFill>
                <a:latin typeface="Arial" pitchFamily="34" charset="0"/>
              </a:rPr>
              <a:t>Sergisi</a:t>
            </a:r>
          </a:p>
          <a:p>
            <a:pPr algn="ctr" fontAlgn="base">
              <a:spcBef>
                <a:spcPct val="0"/>
              </a:spcBef>
              <a:spcAft>
                <a:spcPct val="0"/>
              </a:spcAft>
            </a:pPr>
            <a:endParaRPr lang="tr-TR" sz="200" dirty="0">
              <a:solidFill>
                <a:prstClr val="white"/>
              </a:solidFill>
              <a:latin typeface="Arial" pitchFamily="34" charset="0"/>
            </a:endParaRPr>
          </a:p>
          <a:p>
            <a:pPr algn="ctr" fontAlgn="base">
              <a:spcBef>
                <a:spcPct val="0"/>
              </a:spcBef>
              <a:spcAft>
                <a:spcPct val="0"/>
              </a:spcAft>
            </a:pPr>
            <a:endParaRPr lang="tr-TR" sz="200" dirty="0">
              <a:solidFill>
                <a:prstClr val="white"/>
              </a:solidFill>
              <a:latin typeface="Arial" pitchFamily="34" charset="0"/>
            </a:endParaRPr>
          </a:p>
          <a:p>
            <a:pPr algn="ctr" fontAlgn="base">
              <a:spcBef>
                <a:spcPct val="0"/>
              </a:spcBef>
              <a:spcAft>
                <a:spcPct val="0"/>
              </a:spcAft>
            </a:pPr>
            <a:r>
              <a:rPr lang="tr-TR" sz="1200" dirty="0">
                <a:solidFill>
                  <a:prstClr val="white"/>
                </a:solidFill>
                <a:latin typeface="Arial" pitchFamily="34" charset="0"/>
              </a:rPr>
              <a:t> Final Sergisinde proje </a:t>
            </a:r>
          </a:p>
          <a:p>
            <a:pPr algn="ctr" fontAlgn="base">
              <a:spcBef>
                <a:spcPct val="0"/>
              </a:spcBef>
              <a:spcAft>
                <a:spcPct val="0"/>
              </a:spcAft>
            </a:pPr>
            <a:r>
              <a:rPr lang="tr-TR" sz="1200" dirty="0">
                <a:solidFill>
                  <a:prstClr val="white"/>
                </a:solidFill>
                <a:latin typeface="Arial" pitchFamily="34" charset="0"/>
              </a:rPr>
              <a:t>sahipleri projelerini jüri </a:t>
            </a:r>
          </a:p>
          <a:p>
            <a:pPr algn="ctr" fontAlgn="base">
              <a:spcBef>
                <a:spcPct val="0"/>
              </a:spcBef>
              <a:spcAft>
                <a:spcPct val="0"/>
              </a:spcAft>
            </a:pPr>
            <a:r>
              <a:rPr lang="tr-TR" sz="1200" dirty="0">
                <a:solidFill>
                  <a:prstClr val="white"/>
                </a:solidFill>
                <a:latin typeface="Arial" pitchFamily="34" charset="0"/>
              </a:rPr>
              <a:t>önünde sözlü olarak sunarlar. Jüri değerlendirmesi sonucunda final dereceleri belirlenir</a:t>
            </a:r>
          </a:p>
        </p:txBody>
      </p:sp>
      <p:sp>
        <p:nvSpPr>
          <p:cNvPr id="4" name="Metin kutusu 3"/>
          <p:cNvSpPr txBox="1"/>
          <p:nvPr/>
        </p:nvSpPr>
        <p:spPr>
          <a:xfrm>
            <a:off x="1466527" y="4293096"/>
            <a:ext cx="6408712" cy="1031051"/>
          </a:xfrm>
          <a:prstGeom prst="rect">
            <a:avLst/>
          </a:prstGeom>
          <a:noFill/>
        </p:spPr>
        <p:txBody>
          <a:bodyPr wrap="square" rtlCol="0">
            <a:spAutoFit/>
          </a:bodyPr>
          <a:lstStyle/>
          <a:p>
            <a:pPr algn="ctr" fontAlgn="base">
              <a:spcBef>
                <a:spcPct val="0"/>
              </a:spcBef>
              <a:spcAft>
                <a:spcPct val="0"/>
              </a:spcAft>
            </a:pPr>
            <a:r>
              <a:rPr lang="tr-TR" b="1" dirty="0">
                <a:solidFill>
                  <a:prstClr val="white"/>
                </a:solidFill>
                <a:latin typeface="Arial" pitchFamily="34" charset="0"/>
              </a:rPr>
              <a:t>İkinci Aşama Değerlendirmesi</a:t>
            </a:r>
          </a:p>
          <a:p>
            <a:pPr algn="ctr" fontAlgn="base">
              <a:spcBef>
                <a:spcPct val="0"/>
              </a:spcBef>
              <a:spcAft>
                <a:spcPct val="0"/>
              </a:spcAft>
            </a:pPr>
            <a:endParaRPr lang="tr-TR" sz="400" dirty="0">
              <a:solidFill>
                <a:prstClr val="white"/>
              </a:solidFill>
              <a:latin typeface="Arial" pitchFamily="34" charset="0"/>
            </a:endParaRPr>
          </a:p>
          <a:p>
            <a:pPr algn="ctr" fontAlgn="base">
              <a:spcBef>
                <a:spcPct val="0"/>
              </a:spcBef>
              <a:spcAft>
                <a:spcPct val="0"/>
              </a:spcAft>
            </a:pPr>
            <a:r>
              <a:rPr lang="tr-TR" sz="1300" dirty="0">
                <a:solidFill>
                  <a:prstClr val="white"/>
                </a:solidFill>
                <a:latin typeface="Arial" pitchFamily="34" charset="0"/>
              </a:rPr>
              <a:t>Birinci aşamayı geçen projeler alanında uzman bilim insanları tarafından değerlendirilerek her kategoride başarılı bulunan projeler bölge sergisine davet edilmek üzere Bölge Koordinatörlüğünce belirlenir.</a:t>
            </a:r>
          </a:p>
        </p:txBody>
      </p:sp>
      <p:sp>
        <p:nvSpPr>
          <p:cNvPr id="5" name="Metin kutusu 4"/>
          <p:cNvSpPr txBox="1"/>
          <p:nvPr/>
        </p:nvSpPr>
        <p:spPr>
          <a:xfrm>
            <a:off x="755576" y="5517232"/>
            <a:ext cx="7560840" cy="1446550"/>
          </a:xfrm>
          <a:prstGeom prst="rect">
            <a:avLst/>
          </a:prstGeom>
          <a:noFill/>
        </p:spPr>
        <p:txBody>
          <a:bodyPr wrap="square" rtlCol="0">
            <a:spAutoFit/>
          </a:bodyPr>
          <a:lstStyle/>
          <a:p>
            <a:pPr algn="ctr" fontAlgn="base">
              <a:spcBef>
                <a:spcPct val="0"/>
              </a:spcBef>
              <a:spcAft>
                <a:spcPct val="0"/>
              </a:spcAft>
            </a:pPr>
            <a:r>
              <a:rPr lang="tr-TR" b="1" dirty="0">
                <a:solidFill>
                  <a:prstClr val="white"/>
                </a:solidFill>
                <a:latin typeface="Arial" pitchFamily="34" charset="0"/>
              </a:rPr>
              <a:t>Birinci Aşama Değerlendirmesi (Ön İnceleme)</a:t>
            </a:r>
          </a:p>
          <a:p>
            <a:pPr algn="ctr" fontAlgn="base">
              <a:spcBef>
                <a:spcPct val="0"/>
              </a:spcBef>
              <a:spcAft>
                <a:spcPct val="0"/>
              </a:spcAft>
            </a:pPr>
            <a:endParaRPr lang="tr-TR" sz="700" dirty="0">
              <a:solidFill>
                <a:prstClr val="white"/>
              </a:solidFill>
              <a:latin typeface="Arial" pitchFamily="34" charset="0"/>
            </a:endParaRPr>
          </a:p>
          <a:p>
            <a:pPr algn="ctr" fontAlgn="base">
              <a:spcBef>
                <a:spcPct val="0"/>
              </a:spcBef>
              <a:spcAft>
                <a:spcPct val="0"/>
              </a:spcAft>
            </a:pPr>
            <a:r>
              <a:rPr lang="tr-TR" sz="1400" dirty="0">
                <a:solidFill>
                  <a:prstClr val="white"/>
                </a:solidFill>
                <a:latin typeface="Arial" pitchFamily="34" charset="0"/>
              </a:rPr>
              <a:t>Elektronik ortamda alınan başvurular başvuru belgelerinin tam olup olmadığı yönünden </a:t>
            </a:r>
          </a:p>
          <a:p>
            <a:pPr algn="ctr" fontAlgn="base">
              <a:spcBef>
                <a:spcPct val="0"/>
              </a:spcBef>
              <a:spcAft>
                <a:spcPct val="0"/>
              </a:spcAft>
            </a:pPr>
            <a:r>
              <a:rPr lang="tr-TR" sz="1400" dirty="0">
                <a:solidFill>
                  <a:prstClr val="white"/>
                </a:solidFill>
                <a:latin typeface="Arial" pitchFamily="34" charset="0"/>
              </a:rPr>
              <a:t>Bölge Koordinatörlüğünce kontrol edilir, eksik belge veya hatalı belge ile yapılan </a:t>
            </a:r>
          </a:p>
          <a:p>
            <a:pPr algn="ctr" fontAlgn="base">
              <a:spcBef>
                <a:spcPct val="0"/>
              </a:spcBef>
              <a:spcAft>
                <a:spcPct val="0"/>
              </a:spcAft>
            </a:pPr>
            <a:r>
              <a:rPr lang="tr-TR" sz="1400" dirty="0">
                <a:solidFill>
                  <a:prstClr val="white"/>
                </a:solidFill>
                <a:latin typeface="Arial" pitchFamily="34" charset="0"/>
              </a:rPr>
              <a:t>başvurular geçersiz sayılır. </a:t>
            </a:r>
          </a:p>
          <a:p>
            <a:pPr fontAlgn="base">
              <a:spcBef>
                <a:spcPct val="0"/>
              </a:spcBef>
              <a:spcAft>
                <a:spcPct val="0"/>
              </a:spcAft>
            </a:pPr>
            <a:endParaRPr lang="tr-TR" dirty="0">
              <a:solidFill>
                <a:prstClr val="black"/>
              </a:solidFill>
              <a:latin typeface="Corbel" pitchFamily="34" charset="0"/>
            </a:endParaRPr>
          </a:p>
        </p:txBody>
      </p:sp>
      <p:sp>
        <p:nvSpPr>
          <p:cNvPr id="8" name="8 Metin kutusu"/>
          <p:cNvSpPr txBox="1"/>
          <p:nvPr/>
        </p:nvSpPr>
        <p:spPr>
          <a:xfrm>
            <a:off x="179512" y="908719"/>
            <a:ext cx="2592287" cy="830997"/>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Değerlendirme Yöntemi Nedir?</a:t>
            </a:r>
          </a:p>
        </p:txBody>
      </p:sp>
      <p:sp>
        <p:nvSpPr>
          <p:cNvPr id="9" name="1 Başlık"/>
          <p:cNvSpPr>
            <a:spLocks noGrp="1"/>
          </p:cNvSpPr>
          <p:nvPr>
            <p:ph type="title"/>
          </p:nvPr>
        </p:nvSpPr>
        <p:spPr>
          <a:xfrm>
            <a:off x="325438" y="-15875"/>
            <a:ext cx="7777162"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1" name="Metin kutusu 10"/>
          <p:cNvSpPr txBox="1"/>
          <p:nvPr/>
        </p:nvSpPr>
        <p:spPr>
          <a:xfrm>
            <a:off x="2555775" y="2759149"/>
            <a:ext cx="3888433" cy="1461939"/>
          </a:xfrm>
          <a:prstGeom prst="rect">
            <a:avLst/>
          </a:prstGeom>
          <a:noFill/>
        </p:spPr>
        <p:txBody>
          <a:bodyPr wrap="square" rtlCol="0">
            <a:spAutoFit/>
          </a:bodyPr>
          <a:lstStyle/>
          <a:p>
            <a:pPr algn="ctr" fontAlgn="base">
              <a:spcBef>
                <a:spcPct val="0"/>
              </a:spcBef>
              <a:spcAft>
                <a:spcPct val="0"/>
              </a:spcAft>
            </a:pPr>
            <a:r>
              <a:rPr lang="tr-TR" b="1" dirty="0">
                <a:solidFill>
                  <a:prstClr val="white"/>
                </a:solidFill>
                <a:latin typeface="Arial" pitchFamily="34" charset="0"/>
              </a:rPr>
              <a:t>Bölge Sergileri</a:t>
            </a:r>
          </a:p>
          <a:p>
            <a:pPr algn="ctr" fontAlgn="base">
              <a:spcBef>
                <a:spcPct val="0"/>
              </a:spcBef>
              <a:spcAft>
                <a:spcPct val="0"/>
              </a:spcAft>
            </a:pPr>
            <a:endParaRPr lang="tr-TR" sz="300" b="1" dirty="0">
              <a:solidFill>
                <a:prstClr val="white"/>
              </a:solidFill>
              <a:latin typeface="Arial" pitchFamily="34" charset="0"/>
            </a:endParaRPr>
          </a:p>
          <a:p>
            <a:pPr algn="ctr" fontAlgn="base">
              <a:spcBef>
                <a:spcPct val="0"/>
              </a:spcBef>
              <a:spcAft>
                <a:spcPct val="0"/>
              </a:spcAft>
            </a:pPr>
            <a:endParaRPr lang="tr-TR" sz="200" b="1" dirty="0">
              <a:solidFill>
                <a:prstClr val="white"/>
              </a:solidFill>
              <a:latin typeface="Arial" pitchFamily="34" charset="0"/>
            </a:endParaRPr>
          </a:p>
          <a:p>
            <a:pPr algn="ctr" fontAlgn="base">
              <a:spcBef>
                <a:spcPct val="0"/>
              </a:spcBef>
              <a:spcAft>
                <a:spcPct val="0"/>
              </a:spcAft>
            </a:pPr>
            <a:r>
              <a:rPr lang="tr-TR" sz="1100" dirty="0">
                <a:solidFill>
                  <a:prstClr val="white"/>
                </a:solidFill>
                <a:latin typeface="Arial" pitchFamily="34" charset="0"/>
              </a:rPr>
              <a:t>İkinci aşama değerlendirmesinde başarılı bulunan </a:t>
            </a:r>
          </a:p>
          <a:p>
            <a:pPr algn="ctr" fontAlgn="base">
              <a:spcBef>
                <a:spcPct val="0"/>
              </a:spcBef>
              <a:spcAft>
                <a:spcPct val="0"/>
              </a:spcAft>
            </a:pPr>
            <a:r>
              <a:rPr lang="tr-TR" sz="1100" dirty="0">
                <a:solidFill>
                  <a:prstClr val="white"/>
                </a:solidFill>
                <a:latin typeface="Arial" pitchFamily="34" charset="0"/>
              </a:rPr>
              <a:t>projeler bölge sergisine davet edilerek önceden duyurulan tarihler arasında sergilenir. Proje sahipleri projelerini jüri önünde sözlü olarak sunarlar. Jüri değerlendirmesi sonucunda bölge dereceleri belirlenir. </a:t>
            </a:r>
            <a:r>
              <a:rPr lang="tr-TR" sz="1100" u="sng" dirty="0">
                <a:solidFill>
                  <a:prstClr val="white"/>
                </a:solidFill>
                <a:latin typeface="Arial" pitchFamily="34" charset="0"/>
              </a:rPr>
              <a:t>Bölge sergisinde birincilik ödülü alan projeler final sergisine davet edilir</a:t>
            </a:r>
            <a:r>
              <a:rPr lang="tr-TR" sz="1100" dirty="0">
                <a:solidFill>
                  <a:prstClr val="white"/>
                </a:solidFill>
                <a:latin typeface="Arial" pitchFamily="34" charset="0"/>
              </a:rPr>
              <a:t>.</a:t>
            </a:r>
          </a:p>
        </p:txBody>
      </p:sp>
    </p:spTree>
    <p:extLst>
      <p:ext uri="{BB962C8B-B14F-4D97-AF65-F5344CB8AC3E}">
        <p14:creationId xmlns:p14="http://schemas.microsoft.com/office/powerpoint/2010/main" val="70142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597666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Değerlendirme Kriterleri Nelerdir? </a:t>
            </a: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Metin kutusu 21"/>
          <p:cNvSpPr txBox="1"/>
          <p:nvPr/>
        </p:nvSpPr>
        <p:spPr>
          <a:xfrm>
            <a:off x="179512" y="5086925"/>
            <a:ext cx="9721080" cy="646331"/>
          </a:xfrm>
          <a:prstGeom prst="rect">
            <a:avLst/>
          </a:prstGeom>
          <a:noFill/>
        </p:spPr>
        <p:txBody>
          <a:bodyPr wrap="square" rtlCol="0">
            <a:spAutoFit/>
          </a:bodyPr>
          <a:lstStyle/>
          <a:p>
            <a:pPr fontAlgn="base">
              <a:spcBef>
                <a:spcPct val="0"/>
              </a:spcBef>
              <a:spcAft>
                <a:spcPct val="0"/>
              </a:spcAft>
            </a:pPr>
            <a:r>
              <a:rPr lang="tr-TR" sz="1600" dirty="0">
                <a:solidFill>
                  <a:prstClr val="black"/>
                </a:solidFill>
                <a:latin typeface="Arial" pitchFamily="34" charset="0"/>
              </a:rPr>
              <a:t>Değerlendirme kriterlerinin ayrıntıları: </a:t>
            </a:r>
          </a:p>
          <a:p>
            <a:pPr fontAlgn="base">
              <a:spcBef>
                <a:spcPct val="0"/>
              </a:spcBef>
              <a:spcAft>
                <a:spcPct val="0"/>
              </a:spcAft>
            </a:pPr>
            <a:endParaRPr lang="tr-TR" sz="400" dirty="0">
              <a:solidFill>
                <a:prstClr val="black"/>
              </a:solidFill>
              <a:latin typeface="Arial" pitchFamily="34" charset="0"/>
            </a:endParaRPr>
          </a:p>
          <a:p>
            <a:pPr fontAlgn="base">
              <a:spcBef>
                <a:spcPct val="0"/>
              </a:spcBef>
              <a:spcAft>
                <a:spcPct val="0"/>
              </a:spcAft>
            </a:pPr>
            <a:r>
              <a:rPr lang="tr-TR" sz="1600" b="1" dirty="0">
                <a:solidFill>
                  <a:srgbClr val="1F497D">
                    <a:lumMod val="60000"/>
                    <a:lumOff val="40000"/>
                  </a:srgbClr>
                </a:solidFill>
                <a:latin typeface="Arial" pitchFamily="34" charset="0"/>
              </a:rPr>
              <a:t>http://www.tubitak.gov.tr/tr/yarismalar/innovasyon-yarismasi/icerik-degerlendirme-kriterler</a:t>
            </a:r>
          </a:p>
        </p:txBody>
      </p:sp>
      <p:graphicFrame>
        <p:nvGraphicFramePr>
          <p:cNvPr id="19" name="Tablo 18"/>
          <p:cNvGraphicFramePr>
            <a:graphicFrameLocks noGrp="1"/>
          </p:cNvGraphicFramePr>
          <p:nvPr>
            <p:extLst>
              <p:ext uri="{D42A27DB-BD31-4B8C-83A1-F6EECF244321}">
                <p14:modId xmlns:p14="http://schemas.microsoft.com/office/powerpoint/2010/main" val="4053198162"/>
              </p:ext>
            </p:extLst>
          </p:nvPr>
        </p:nvGraphicFramePr>
        <p:xfrm>
          <a:off x="683568" y="1514589"/>
          <a:ext cx="7920880" cy="3354571"/>
        </p:xfrm>
        <a:graphic>
          <a:graphicData uri="http://schemas.openxmlformats.org/drawingml/2006/table">
            <a:tbl>
              <a:tblPr firstRow="1" bandRow="1">
                <a:tableStyleId>{5C22544A-7EE6-4342-B048-85BDC9FD1C3A}</a:tableStyleId>
              </a:tblPr>
              <a:tblGrid>
                <a:gridCol w="2088232"/>
                <a:gridCol w="1872208"/>
                <a:gridCol w="1980220"/>
                <a:gridCol w="1980220"/>
              </a:tblGrid>
              <a:tr h="943248">
                <a:tc>
                  <a:txBody>
                    <a:bodyPr/>
                    <a:lstStyle/>
                    <a:p>
                      <a:pPr fontAlgn="ctr"/>
                      <a:r>
                        <a:rPr lang="tr-TR" sz="1400" b="1" dirty="0">
                          <a:solidFill>
                            <a:schemeClr val="tx1"/>
                          </a:solidFill>
                          <a:effectLst/>
                          <a:latin typeface="inherit"/>
                        </a:rPr>
                        <a:t>Değerlendirme Kriterleri</a:t>
                      </a:r>
                    </a:p>
                  </a:txBody>
                  <a:tcPr marL="76200" marR="76200" marT="38100" marB="38100" anchor="ctr">
                    <a:solidFill>
                      <a:schemeClr val="bg1"/>
                    </a:solidFill>
                  </a:tcPr>
                </a:tc>
                <a:tc>
                  <a:txBody>
                    <a:bodyPr/>
                    <a:lstStyle/>
                    <a:p>
                      <a:pPr algn="ctr" fontAlgn="ctr"/>
                      <a:r>
                        <a:rPr lang="tr-TR" sz="1400" b="1" dirty="0">
                          <a:solidFill>
                            <a:schemeClr val="tx1"/>
                          </a:solidFill>
                          <a:effectLst/>
                          <a:latin typeface="inherit"/>
                        </a:rPr>
                        <a:t>Temel </a:t>
                      </a:r>
                      <a:r>
                        <a:rPr lang="tr-TR" sz="1400" b="1" dirty="0" smtClean="0">
                          <a:solidFill>
                            <a:schemeClr val="tx1"/>
                          </a:solidFill>
                          <a:effectLst/>
                          <a:latin typeface="inherit"/>
                        </a:rPr>
                        <a:t>Sektörler</a:t>
                      </a:r>
                    </a:p>
                    <a:p>
                      <a:pPr algn="ctr" fontAlgn="ctr"/>
                      <a:r>
                        <a:rPr lang="tr-TR" sz="1400" b="1" dirty="0" smtClean="0">
                          <a:solidFill>
                            <a:schemeClr val="tx1"/>
                          </a:solidFill>
                          <a:effectLst/>
                          <a:latin typeface="inherit"/>
                        </a:rPr>
                        <a:t>Kategorisi</a:t>
                      </a:r>
                      <a:endParaRPr lang="tr-TR" sz="1400" b="1" dirty="0">
                        <a:solidFill>
                          <a:schemeClr val="tx1"/>
                        </a:solidFill>
                        <a:effectLst/>
                        <a:latin typeface="inherit"/>
                      </a:endParaRPr>
                    </a:p>
                  </a:txBody>
                  <a:tcPr marL="76200" marR="76200" marT="38100" marB="38100" anchor="ctr">
                    <a:solidFill>
                      <a:schemeClr val="bg1"/>
                    </a:solidFill>
                  </a:tcPr>
                </a:tc>
                <a:tc>
                  <a:txBody>
                    <a:bodyPr/>
                    <a:lstStyle/>
                    <a:p>
                      <a:pPr algn="ctr" fontAlgn="ctr"/>
                      <a:r>
                        <a:rPr lang="tr-TR" sz="1400" b="1" dirty="0" err="1">
                          <a:solidFill>
                            <a:schemeClr val="tx1"/>
                          </a:solidFill>
                          <a:effectLst/>
                          <a:latin typeface="inherit"/>
                        </a:rPr>
                        <a:t>Tekno</a:t>
                      </a:r>
                      <a:r>
                        <a:rPr lang="tr-TR" sz="1400" b="1" dirty="0">
                          <a:solidFill>
                            <a:schemeClr val="tx1"/>
                          </a:solidFill>
                          <a:effectLst/>
                          <a:latin typeface="inherit"/>
                        </a:rPr>
                        <a:t> </a:t>
                      </a:r>
                      <a:r>
                        <a:rPr lang="tr-TR" sz="1400" b="1" dirty="0" smtClean="0">
                          <a:solidFill>
                            <a:schemeClr val="tx1"/>
                          </a:solidFill>
                          <a:effectLst/>
                          <a:latin typeface="inherit"/>
                        </a:rPr>
                        <a:t>Girişimcilik</a:t>
                      </a:r>
                    </a:p>
                    <a:p>
                      <a:pPr marL="0" marR="0" indent="0" algn="ctr" defTabSz="914400" rtl="0" eaLnBrk="1" fontAlgn="ctr" latinLnBrk="0" hangingPunct="1">
                        <a:lnSpc>
                          <a:spcPct val="100000"/>
                        </a:lnSpc>
                        <a:spcBef>
                          <a:spcPts val="0"/>
                        </a:spcBef>
                        <a:spcAft>
                          <a:spcPts val="0"/>
                        </a:spcAft>
                        <a:buClrTx/>
                        <a:buSzTx/>
                        <a:buFontTx/>
                        <a:buNone/>
                        <a:tabLst/>
                        <a:defRPr/>
                      </a:pPr>
                      <a:r>
                        <a:rPr lang="tr-TR" sz="1400" b="1" dirty="0" smtClean="0">
                          <a:solidFill>
                            <a:schemeClr val="tx1"/>
                          </a:solidFill>
                          <a:effectLst/>
                          <a:latin typeface="inherit"/>
                        </a:rPr>
                        <a:t>Kategorisi</a:t>
                      </a:r>
                    </a:p>
                  </a:txBody>
                  <a:tcPr marL="76200" marR="76200" marT="38100" marB="38100" anchor="ctr">
                    <a:solidFill>
                      <a:schemeClr val="bg1"/>
                    </a:solidFill>
                  </a:tcPr>
                </a:tc>
                <a:tc>
                  <a:txBody>
                    <a:bodyPr/>
                    <a:lstStyle/>
                    <a:p>
                      <a:pPr algn="ctr" fontAlgn="ctr"/>
                      <a:r>
                        <a:rPr lang="tr-TR" sz="1400" b="1" dirty="0">
                          <a:solidFill>
                            <a:schemeClr val="tx1"/>
                          </a:solidFill>
                          <a:effectLst/>
                          <a:latin typeface="inherit"/>
                        </a:rPr>
                        <a:t>Sosyal </a:t>
                      </a:r>
                      <a:r>
                        <a:rPr lang="tr-TR" sz="1400" b="1" dirty="0" smtClean="0">
                          <a:solidFill>
                            <a:schemeClr val="tx1"/>
                          </a:solidFill>
                          <a:effectLst/>
                          <a:latin typeface="inherit"/>
                        </a:rPr>
                        <a:t>Girişimcilik</a:t>
                      </a:r>
                    </a:p>
                    <a:p>
                      <a:pPr marL="0" marR="0" indent="0" algn="ctr" defTabSz="914400" rtl="0" eaLnBrk="1" fontAlgn="ctr" latinLnBrk="0" hangingPunct="1">
                        <a:lnSpc>
                          <a:spcPct val="100000"/>
                        </a:lnSpc>
                        <a:spcBef>
                          <a:spcPts val="0"/>
                        </a:spcBef>
                        <a:spcAft>
                          <a:spcPts val="0"/>
                        </a:spcAft>
                        <a:buClrTx/>
                        <a:buSzTx/>
                        <a:buFontTx/>
                        <a:buNone/>
                        <a:tabLst/>
                        <a:defRPr/>
                      </a:pPr>
                      <a:r>
                        <a:rPr lang="tr-TR" sz="1400" b="1" dirty="0" smtClean="0">
                          <a:solidFill>
                            <a:schemeClr val="tx1"/>
                          </a:solidFill>
                          <a:effectLst/>
                          <a:latin typeface="inherit"/>
                        </a:rPr>
                        <a:t>Kategorisi</a:t>
                      </a:r>
                    </a:p>
                  </a:txBody>
                  <a:tcPr marL="76200" marR="76200" marT="38100" marB="38100" anchor="ctr">
                    <a:solidFill>
                      <a:schemeClr val="bg1"/>
                    </a:solidFill>
                  </a:tcPr>
                </a:tc>
              </a:tr>
              <a:tr h="525480">
                <a:tc>
                  <a:txBody>
                    <a:bodyPr/>
                    <a:lstStyle/>
                    <a:p>
                      <a:pPr fontAlgn="ctr"/>
                      <a:r>
                        <a:rPr lang="tr-TR" sz="1400" b="1" kern="1200" dirty="0" smtClean="0">
                          <a:solidFill>
                            <a:schemeClr val="accent2"/>
                          </a:solidFill>
                          <a:effectLst/>
                          <a:latin typeface="inherit"/>
                          <a:ea typeface="+mn-ea"/>
                          <a:cs typeface="+mn-cs"/>
                        </a:rPr>
                        <a:t>Yenilikçilik</a:t>
                      </a:r>
                    </a:p>
                    <a:p>
                      <a:pPr fontAlgn="ctr"/>
                      <a:endParaRPr lang="tr-TR" sz="1400" b="1" kern="1200" dirty="0">
                        <a:solidFill>
                          <a:schemeClr val="accent2"/>
                        </a:solidFill>
                        <a:effectLst/>
                        <a:latin typeface="inherit"/>
                        <a:ea typeface="+mn-ea"/>
                        <a:cs typeface="+mn-cs"/>
                      </a:endParaRP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%40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r h="748410">
                <a:tc>
                  <a:txBody>
                    <a:bodyPr/>
                    <a:lstStyle/>
                    <a:p>
                      <a:pPr fontAlgn="base"/>
                      <a:r>
                        <a:rPr lang="tr-TR" sz="1400" b="1" kern="1200" dirty="0">
                          <a:solidFill>
                            <a:schemeClr val="accent2"/>
                          </a:solidFill>
                          <a:effectLst/>
                          <a:latin typeface="inherit"/>
                          <a:ea typeface="+mn-ea"/>
                          <a:cs typeface="+mn-cs"/>
                        </a:rPr>
                        <a:t>Yapılabilirlik / </a:t>
                      </a:r>
                      <a:r>
                        <a:rPr lang="tr-TR" sz="1400" b="1" kern="1200" dirty="0" smtClean="0">
                          <a:solidFill>
                            <a:schemeClr val="accent2"/>
                          </a:solidFill>
                          <a:effectLst/>
                          <a:latin typeface="inherit"/>
                          <a:ea typeface="+mn-ea"/>
                          <a:cs typeface="+mn-cs"/>
                        </a:rPr>
                        <a:t>Uygulanabilirlik</a:t>
                      </a:r>
                    </a:p>
                    <a:p>
                      <a:pPr fontAlgn="base"/>
                      <a:endParaRPr lang="tr-TR" sz="1400" b="1" kern="1200" dirty="0">
                        <a:solidFill>
                          <a:schemeClr val="accent2"/>
                        </a:solidFill>
                        <a:effectLst/>
                        <a:latin typeface="inherit"/>
                        <a:ea typeface="+mn-ea"/>
                        <a:cs typeface="+mn-cs"/>
                      </a:endParaRP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r h="748410">
                <a:tc>
                  <a:txBody>
                    <a:bodyPr/>
                    <a:lstStyle/>
                    <a:p>
                      <a:pPr fontAlgn="base"/>
                      <a:r>
                        <a:rPr lang="tr-TR" sz="1400" b="1" kern="1200" dirty="0">
                          <a:solidFill>
                            <a:schemeClr val="accent2"/>
                          </a:solidFill>
                          <a:effectLst/>
                          <a:latin typeface="inherit"/>
                          <a:ea typeface="+mn-ea"/>
                          <a:cs typeface="+mn-cs"/>
                        </a:rPr>
                        <a:t>Ölçeklenebilme / </a:t>
                      </a:r>
                      <a:r>
                        <a:rPr lang="tr-TR" sz="1400" b="1" kern="1200" dirty="0" smtClean="0">
                          <a:solidFill>
                            <a:schemeClr val="accent2"/>
                          </a:solidFill>
                          <a:effectLst/>
                          <a:latin typeface="inherit"/>
                          <a:ea typeface="+mn-ea"/>
                          <a:cs typeface="+mn-cs"/>
                        </a:rPr>
                        <a:t>Sürdürülebilirlik</a:t>
                      </a:r>
                    </a:p>
                    <a:p>
                      <a:pPr fontAlgn="base"/>
                      <a:endParaRPr lang="tr-TR" sz="1400" b="1" kern="1200" dirty="0">
                        <a:solidFill>
                          <a:schemeClr val="accent2"/>
                        </a:solidFill>
                        <a:effectLst/>
                        <a:latin typeface="inherit"/>
                        <a:ea typeface="+mn-ea"/>
                        <a:cs typeface="+mn-cs"/>
                      </a:endParaRPr>
                    </a:p>
                  </a:txBody>
                  <a:tcPr marL="76200" marR="76200" marT="38100" marB="38100" anchor="ctr">
                    <a:solidFill>
                      <a:schemeClr val="bg1"/>
                    </a:solidFill>
                  </a:tcPr>
                </a:tc>
                <a:tc>
                  <a:txBody>
                    <a:bodyPr/>
                    <a:lstStyle/>
                    <a:p>
                      <a:pPr algn="ctr" fontAlgn="ctr"/>
                      <a:r>
                        <a:rPr lang="tr-TR" sz="1400" b="0" kern="120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r h="389023">
                <a:tc>
                  <a:txBody>
                    <a:bodyPr/>
                    <a:lstStyle/>
                    <a:p>
                      <a:pPr fontAlgn="ctr"/>
                      <a:r>
                        <a:rPr lang="tr-TR" sz="1400" b="1" kern="1200" dirty="0">
                          <a:solidFill>
                            <a:schemeClr val="accent2"/>
                          </a:solidFill>
                          <a:effectLst/>
                          <a:latin typeface="inherit"/>
                          <a:ea typeface="+mn-ea"/>
                          <a:cs typeface="+mn-cs"/>
                        </a:rPr>
                        <a:t>Sosyal Etki</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%10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%5</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bl>
          </a:graphicData>
        </a:graphic>
      </p:graphicFrame>
    </p:spTree>
    <p:extLst>
      <p:ext uri="{BB962C8B-B14F-4D97-AF65-F5344CB8AC3E}">
        <p14:creationId xmlns:p14="http://schemas.microsoft.com/office/powerpoint/2010/main" val="223717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92170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Proje </a:t>
            </a:r>
            <a:r>
              <a:rPr lang="en-US"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H</a:t>
            </a: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angi Koşullarda </a:t>
            </a:r>
            <a:r>
              <a:rPr lang="en-US"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D</a:t>
            </a: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eğerlendirme </a:t>
            </a:r>
            <a:r>
              <a:rPr lang="en-US"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D</a:t>
            </a: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ışında </a:t>
            </a:r>
            <a:r>
              <a:rPr lang="en-US"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T</a:t>
            </a: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utulur? </a:t>
            </a: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1043608" y="5301208"/>
            <a:ext cx="6606472" cy="689593"/>
            <a:chOff x="3064378" y="-118884"/>
            <a:chExt cx="5499720" cy="763180"/>
          </a:xfrm>
        </p:grpSpPr>
        <p:sp>
          <p:nvSpPr>
            <p:cNvPr id="10" name="Köşeli Çift Ayraç 9"/>
            <p:cNvSpPr/>
            <p:nvPr/>
          </p:nvSpPr>
          <p:spPr>
            <a:xfrm>
              <a:off x="3064378" y="-118884"/>
              <a:ext cx="549972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04157" y="50302"/>
              <a:ext cx="5065993" cy="4332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defTabSz="711200" fontAlgn="base">
                <a:spcBef>
                  <a:spcPct val="0"/>
                </a:spcBef>
                <a:spcAft>
                  <a:spcPct val="35000"/>
                </a:spcAft>
              </a:pPr>
              <a:r>
                <a:rPr lang="tr-TR" sz="1400" dirty="0">
                  <a:solidFill>
                    <a:prstClr val="black">
                      <a:hueOff val="0"/>
                      <a:satOff val="0"/>
                      <a:lumOff val="0"/>
                      <a:alphaOff val="0"/>
                    </a:prstClr>
                  </a:solidFill>
                </a:rPr>
                <a:t>Proje kapsamında yürütülen çalışmaların halk sağlığı ve güvenliği için risk teşkil ettiğinin/edeceğinin anlaşılması (özellikle radyoaktif maddeler, tehlikeli deney setleri,  toksin ve kanserojen vb. maddeler ihtiva eden projeler)</a:t>
              </a:r>
            </a:p>
          </p:txBody>
        </p:sp>
      </p:grpSp>
      <p:sp>
        <p:nvSpPr>
          <p:cNvPr id="14" name="Köşeli Çift Ayraç 13"/>
          <p:cNvSpPr/>
          <p:nvPr/>
        </p:nvSpPr>
        <p:spPr>
          <a:xfrm>
            <a:off x="1043608" y="1516015"/>
            <a:ext cx="6515210" cy="328809"/>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43608" y="2492896"/>
            <a:ext cx="6515210" cy="360040"/>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1074029" y="2996952"/>
            <a:ext cx="6522307" cy="369912"/>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03648" y="1537047"/>
            <a:ext cx="5994412" cy="307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defTabSz="711200" fontAlgn="base">
              <a:spcBef>
                <a:spcPct val="0"/>
              </a:spcBef>
              <a:spcAft>
                <a:spcPct val="35000"/>
              </a:spcAft>
            </a:pPr>
            <a:r>
              <a:rPr lang="tr-TR" sz="1400" dirty="0">
                <a:solidFill>
                  <a:prstClr val="black">
                    <a:hueOff val="0"/>
                    <a:satOff val="0"/>
                    <a:lumOff val="0"/>
                    <a:alphaOff val="0"/>
                  </a:prstClr>
                </a:solidFill>
              </a:rPr>
              <a:t>Projenin başvuru sahibi öğrenci/</a:t>
            </a:r>
            <a:r>
              <a:rPr lang="tr-TR" sz="1400" dirty="0" err="1">
                <a:solidFill>
                  <a:prstClr val="black">
                    <a:hueOff val="0"/>
                    <a:satOff val="0"/>
                    <a:lumOff val="0"/>
                    <a:alphaOff val="0"/>
                  </a:prstClr>
                </a:solidFill>
              </a:rPr>
              <a:t>ler</a:t>
            </a:r>
            <a:r>
              <a:rPr lang="tr-TR" sz="1400" dirty="0">
                <a:solidFill>
                  <a:prstClr val="black">
                    <a:hueOff val="0"/>
                    <a:satOff val="0"/>
                    <a:lumOff val="0"/>
                    <a:alphaOff val="0"/>
                  </a:prstClr>
                </a:solidFill>
              </a:rPr>
              <a:t> tarafından gerçekleştirilmemiş olması</a:t>
            </a:r>
          </a:p>
        </p:txBody>
      </p:sp>
      <p:sp>
        <p:nvSpPr>
          <p:cNvPr id="6" name="Metin kutusu 5"/>
          <p:cNvSpPr txBox="1"/>
          <p:nvPr/>
        </p:nvSpPr>
        <p:spPr>
          <a:xfrm>
            <a:off x="1331640" y="2492896"/>
            <a:ext cx="4536504" cy="307777"/>
          </a:xfrm>
          <a:prstGeom prst="rect">
            <a:avLst/>
          </a:prstGeom>
          <a:noFill/>
        </p:spPr>
        <p:txBody>
          <a:bodyPr wrap="square" rtlCol="0">
            <a:spAutoFit/>
          </a:bodyPr>
          <a:lstStyle/>
          <a:p>
            <a:pPr fontAlgn="base">
              <a:spcBef>
                <a:spcPct val="0"/>
              </a:spcBef>
              <a:spcAft>
                <a:spcPct val="0"/>
              </a:spcAft>
            </a:pPr>
            <a:r>
              <a:rPr lang="tr-TR" sz="1400" dirty="0">
                <a:solidFill>
                  <a:prstClr val="black">
                    <a:hueOff val="0"/>
                    <a:satOff val="0"/>
                    <a:lumOff val="0"/>
                    <a:alphaOff val="0"/>
                  </a:prstClr>
                </a:solidFill>
              </a:rPr>
              <a:t>Yararlanılan kaynakların belirtilmemesi, intihal yapılması</a:t>
            </a:r>
          </a:p>
        </p:txBody>
      </p:sp>
      <p:sp>
        <p:nvSpPr>
          <p:cNvPr id="7" name="Metin kutusu 6"/>
          <p:cNvSpPr txBox="1"/>
          <p:nvPr/>
        </p:nvSpPr>
        <p:spPr>
          <a:xfrm>
            <a:off x="1271116" y="3068960"/>
            <a:ext cx="6901284"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a:solidFill>
                  <a:prstClr val="black">
                    <a:hueOff val="0"/>
                    <a:satOff val="0"/>
                    <a:lumOff val="0"/>
                    <a:alphaOff val="0"/>
                  </a:prstClr>
                </a:solidFill>
              </a:rPr>
              <a:t>Bireylerin temel hak ve özgürlüklerine müdahale </a:t>
            </a:r>
            <a:r>
              <a:rPr lang="tr-TR" dirty="0" smtClean="0">
                <a:solidFill>
                  <a:prstClr val="black">
                    <a:hueOff val="0"/>
                    <a:satOff val="0"/>
                    <a:lumOff val="0"/>
                    <a:alphaOff val="0"/>
                  </a:prstClr>
                </a:solidFill>
              </a:rPr>
              <a:t>edilmesi</a:t>
            </a:r>
            <a:endParaRPr lang="tr-TR" dirty="0">
              <a:solidFill>
                <a:prstClr val="black">
                  <a:hueOff val="0"/>
                  <a:satOff val="0"/>
                  <a:lumOff val="0"/>
                  <a:alphaOff val="0"/>
                </a:prstClr>
              </a:solidFill>
            </a:endParaRPr>
          </a:p>
        </p:txBody>
      </p:sp>
      <p:sp>
        <p:nvSpPr>
          <p:cNvPr id="18" name="Köşeli Çift Ayraç 17"/>
          <p:cNvSpPr/>
          <p:nvPr/>
        </p:nvSpPr>
        <p:spPr>
          <a:xfrm>
            <a:off x="1015874" y="3501008"/>
            <a:ext cx="6508454" cy="387499"/>
          </a:xfrm>
          <a:prstGeom prst="chevron">
            <a:avLst/>
          </a:prstGeom>
          <a:solidFill>
            <a:schemeClr val="accent3">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9" name="Metin kutusu 18"/>
          <p:cNvSpPr txBox="1"/>
          <p:nvPr/>
        </p:nvSpPr>
        <p:spPr>
          <a:xfrm>
            <a:off x="1259632" y="3573016"/>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a:solidFill>
                  <a:prstClr val="black">
                    <a:hueOff val="0"/>
                    <a:satOff val="0"/>
                    <a:lumOff val="0"/>
                    <a:alphaOff val="0"/>
                  </a:prstClr>
                </a:solidFill>
              </a:rPr>
              <a:t>Bireylere fiziksel veya ruhsal zarar </a:t>
            </a:r>
            <a:r>
              <a:rPr lang="tr-TR" dirty="0" smtClean="0">
                <a:solidFill>
                  <a:prstClr val="black">
                    <a:hueOff val="0"/>
                    <a:satOff val="0"/>
                    <a:lumOff val="0"/>
                    <a:alphaOff val="0"/>
                  </a:prstClr>
                </a:solidFill>
              </a:rPr>
              <a:t>verilmesi</a:t>
            </a:r>
            <a:endParaRPr lang="tr-TR" dirty="0">
              <a:solidFill>
                <a:prstClr val="black">
                  <a:hueOff val="0"/>
                  <a:satOff val="0"/>
                  <a:lumOff val="0"/>
                  <a:alphaOff val="0"/>
                </a:prstClr>
              </a:solidFill>
            </a:endParaRPr>
          </a:p>
        </p:txBody>
      </p:sp>
      <p:sp>
        <p:nvSpPr>
          <p:cNvPr id="20" name="Köşeli Çift Ayraç 19"/>
          <p:cNvSpPr/>
          <p:nvPr/>
        </p:nvSpPr>
        <p:spPr>
          <a:xfrm>
            <a:off x="1043608" y="4005064"/>
            <a:ext cx="6502382" cy="432048"/>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1" name="Metin kutusu 20"/>
          <p:cNvSpPr txBox="1"/>
          <p:nvPr/>
        </p:nvSpPr>
        <p:spPr>
          <a:xfrm>
            <a:off x="1259632" y="4077072"/>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a:solidFill>
                  <a:prstClr val="black">
                    <a:hueOff val="0"/>
                    <a:satOff val="0"/>
                    <a:lumOff val="0"/>
                    <a:alphaOff val="0"/>
                  </a:prstClr>
                </a:solidFill>
              </a:rPr>
              <a:t>Projede kullanılan/toplanan kişisel bilgilerin </a:t>
            </a:r>
            <a:r>
              <a:rPr lang="tr-TR" dirty="0" smtClean="0">
                <a:solidFill>
                  <a:prstClr val="black">
                    <a:hueOff val="0"/>
                    <a:satOff val="0"/>
                    <a:lumOff val="0"/>
                    <a:alphaOff val="0"/>
                  </a:prstClr>
                </a:solidFill>
              </a:rPr>
              <a:t>paylaşılması</a:t>
            </a:r>
            <a:endParaRPr lang="tr-TR" dirty="0">
              <a:solidFill>
                <a:prstClr val="black">
                  <a:hueOff val="0"/>
                  <a:satOff val="0"/>
                  <a:lumOff val="0"/>
                  <a:alphaOff val="0"/>
                </a:prstClr>
              </a:solidFill>
            </a:endParaRPr>
          </a:p>
        </p:txBody>
      </p:sp>
      <p:grpSp>
        <p:nvGrpSpPr>
          <p:cNvPr id="23" name="Grup 22"/>
          <p:cNvGrpSpPr/>
          <p:nvPr/>
        </p:nvGrpSpPr>
        <p:grpSpPr>
          <a:xfrm>
            <a:off x="1043608" y="1988840"/>
            <a:ext cx="7200800" cy="333639"/>
            <a:chOff x="2894186" y="604215"/>
            <a:chExt cx="5415364" cy="763180"/>
          </a:xfrm>
        </p:grpSpPr>
        <p:sp>
          <p:nvSpPr>
            <p:cNvPr id="24" name="Köşeli Çift Ayraç 23"/>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25" name="Köşeli Çift Ayraç 4"/>
            <p:cNvSpPr/>
            <p:nvPr/>
          </p:nvSpPr>
          <p:spPr>
            <a:xfrm>
              <a:off x="3138654" y="644296"/>
              <a:ext cx="51708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defTabSz="711200" fontAlgn="base">
                <a:spcBef>
                  <a:spcPct val="0"/>
                </a:spcBef>
                <a:spcAft>
                  <a:spcPct val="35000"/>
                </a:spcAft>
              </a:pPr>
              <a:r>
                <a:rPr lang="tr-TR" sz="1400" dirty="0">
                  <a:solidFill>
                    <a:prstClr val="black">
                      <a:hueOff val="0"/>
                      <a:satOff val="0"/>
                      <a:lumOff val="0"/>
                      <a:alphaOff val="0"/>
                    </a:prstClr>
                  </a:solidFill>
                </a:rPr>
                <a:t>Projeye uzman katkısının beklenenden fazla olması</a:t>
              </a:r>
            </a:p>
          </p:txBody>
        </p:sp>
      </p:grpSp>
      <p:sp>
        <p:nvSpPr>
          <p:cNvPr id="26" name="Köşeli Çift Ayraç 25"/>
          <p:cNvSpPr/>
          <p:nvPr/>
        </p:nvSpPr>
        <p:spPr>
          <a:xfrm>
            <a:off x="1072670" y="4561964"/>
            <a:ext cx="6486147" cy="595228"/>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8" name="Metin kutusu 7"/>
          <p:cNvSpPr txBox="1"/>
          <p:nvPr/>
        </p:nvSpPr>
        <p:spPr>
          <a:xfrm>
            <a:off x="1259632" y="4581128"/>
            <a:ext cx="5966040"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a:solidFill>
                  <a:prstClr val="black">
                    <a:hueOff val="0"/>
                    <a:satOff val="0"/>
                    <a:lumOff val="0"/>
                    <a:alphaOff val="0"/>
                  </a:prstClr>
                </a:solidFill>
              </a:rPr>
              <a:t>Kurumlarda yapılacak çalışmalarda gerekli olduğu halde kurum yetkililerinden izin alınmaması</a:t>
            </a:r>
          </a:p>
        </p:txBody>
      </p:sp>
    </p:spTree>
    <p:extLst>
      <p:ext uri="{BB962C8B-B14F-4D97-AF65-F5344CB8AC3E}">
        <p14:creationId xmlns:p14="http://schemas.microsoft.com/office/powerpoint/2010/main" val="3777017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251520" y="44624"/>
            <a:ext cx="8431410" cy="706438"/>
          </a:xfrm>
        </p:spPr>
        <p:txBody>
          <a:bodyPr>
            <a:noAutofit/>
          </a:bodyPr>
          <a:lstStyle/>
          <a:p>
            <a:pPr lvl="0"/>
            <a:r>
              <a:rPr lang="tr-TR" sz="2800" dirty="0">
                <a:latin typeface="Arial" pitchFamily="34" charset="0"/>
                <a:cs typeface="Arial" pitchFamily="34" charset="0"/>
              </a:rPr>
              <a:t>2238 - Girişimcilik ve Yenilikçilik Yarışması</a:t>
            </a:r>
          </a:p>
        </p:txBody>
      </p:sp>
      <p:graphicFrame>
        <p:nvGraphicFramePr>
          <p:cNvPr id="2" name="Diyagram 1"/>
          <p:cNvGraphicFramePr/>
          <p:nvPr>
            <p:extLst>
              <p:ext uri="{D42A27DB-BD31-4B8C-83A1-F6EECF244321}">
                <p14:modId xmlns:p14="http://schemas.microsoft.com/office/powerpoint/2010/main" val="741555681"/>
              </p:ext>
            </p:extLst>
          </p:nvPr>
        </p:nvGraphicFramePr>
        <p:xfrm>
          <a:off x="209650" y="711860"/>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up 7"/>
          <p:cNvGrpSpPr/>
          <p:nvPr/>
        </p:nvGrpSpPr>
        <p:grpSpPr>
          <a:xfrm>
            <a:off x="284724" y="2329717"/>
            <a:ext cx="1996414" cy="2251411"/>
            <a:chOff x="1208074" y="2593501"/>
            <a:chExt cx="6126332" cy="3107921"/>
          </a:xfrm>
        </p:grpSpPr>
        <p:pic>
          <p:nvPicPr>
            <p:cNvPr id="9" name="Picture 2"/>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Metin kutusu 10"/>
            <p:cNvSpPr txBox="1"/>
            <p:nvPr/>
          </p:nvSpPr>
          <p:spPr>
            <a:xfrm>
              <a:off x="2229283" y="2593501"/>
              <a:ext cx="4088367" cy="622691"/>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3.000TL</a:t>
              </a:r>
            </a:p>
          </p:txBody>
        </p:sp>
        <p:sp>
          <p:nvSpPr>
            <p:cNvPr id="13" name="Metin kutusu 12"/>
            <p:cNvSpPr txBox="1"/>
            <p:nvPr/>
          </p:nvSpPr>
          <p:spPr>
            <a:xfrm>
              <a:off x="2044489" y="3713378"/>
              <a:ext cx="4806878" cy="622691"/>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2.500 TL</a:t>
              </a:r>
            </a:p>
          </p:txBody>
        </p:sp>
        <p:sp>
          <p:nvSpPr>
            <p:cNvPr id="15" name="Metin kutusu 14"/>
            <p:cNvSpPr txBox="1"/>
            <p:nvPr/>
          </p:nvSpPr>
          <p:spPr>
            <a:xfrm>
              <a:off x="2211025" y="4821635"/>
              <a:ext cx="4640342"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1.500 TL</a:t>
              </a:r>
            </a:p>
          </p:txBody>
        </p:sp>
      </p:grpSp>
      <p:sp>
        <p:nvSpPr>
          <p:cNvPr id="20" name="8 Metin kutusu"/>
          <p:cNvSpPr txBox="1"/>
          <p:nvPr/>
        </p:nvSpPr>
        <p:spPr>
          <a:xfrm>
            <a:off x="1115616"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Bölge Ödülleri</a:t>
            </a:r>
          </a:p>
        </p:txBody>
      </p:sp>
      <p:sp>
        <p:nvSpPr>
          <p:cNvPr id="3" name="Metin kutusu 2"/>
          <p:cNvSpPr txBox="1"/>
          <p:nvPr/>
        </p:nvSpPr>
        <p:spPr>
          <a:xfrm>
            <a:off x="323528" y="1484784"/>
            <a:ext cx="2088231" cy="707886"/>
          </a:xfrm>
          <a:prstGeom prst="rect">
            <a:avLst/>
          </a:prstGeom>
          <a:noFill/>
        </p:spPr>
        <p:txBody>
          <a:bodyPr wrap="square" rtlCol="0">
            <a:spAutoFit/>
          </a:bodyPr>
          <a:lstStyle/>
          <a:p>
            <a:pPr algn="ctr" fontAlgn="base">
              <a:spcBef>
                <a:spcPct val="0"/>
              </a:spcBef>
              <a:spcAft>
                <a:spcPct val="0"/>
              </a:spcAft>
            </a:pPr>
            <a:r>
              <a:rPr lang="tr-TR" sz="2000" b="1" dirty="0">
                <a:solidFill>
                  <a:prstClr val="black"/>
                </a:solidFill>
                <a:latin typeface="Corbel" pitchFamily="34" charset="0"/>
              </a:rPr>
              <a:t>Proje Başına Ödenecek Ödül</a:t>
            </a:r>
          </a:p>
        </p:txBody>
      </p:sp>
      <p:grpSp>
        <p:nvGrpSpPr>
          <p:cNvPr id="14" name="Grup 13"/>
          <p:cNvGrpSpPr/>
          <p:nvPr/>
        </p:nvGrpSpPr>
        <p:grpSpPr>
          <a:xfrm>
            <a:off x="2555776" y="2329717"/>
            <a:ext cx="1839004" cy="2251411"/>
            <a:chOff x="1208074" y="2593501"/>
            <a:chExt cx="6126332" cy="3107921"/>
          </a:xfrm>
        </p:grpSpPr>
        <p:pic>
          <p:nvPicPr>
            <p:cNvPr id="16" name="Picture 2"/>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Metin kutusu 16"/>
            <p:cNvSpPr txBox="1"/>
            <p:nvPr/>
          </p:nvSpPr>
          <p:spPr>
            <a:xfrm>
              <a:off x="2229284" y="2593501"/>
              <a:ext cx="4088368"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1.000TL</a:t>
              </a:r>
            </a:p>
          </p:txBody>
        </p:sp>
        <p:sp>
          <p:nvSpPr>
            <p:cNvPr id="18" name="Metin kutusu 17"/>
            <p:cNvSpPr txBox="1"/>
            <p:nvPr/>
          </p:nvSpPr>
          <p:spPr>
            <a:xfrm>
              <a:off x="2044489" y="3713378"/>
              <a:ext cx="4806878"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  750 TL</a:t>
              </a:r>
            </a:p>
          </p:txBody>
        </p:sp>
        <p:sp>
          <p:nvSpPr>
            <p:cNvPr id="23" name="Metin kutusu 22"/>
            <p:cNvSpPr txBox="1"/>
            <p:nvPr/>
          </p:nvSpPr>
          <p:spPr>
            <a:xfrm>
              <a:off x="2694064" y="4821635"/>
              <a:ext cx="4640342"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500 TL</a:t>
              </a:r>
            </a:p>
          </p:txBody>
        </p:sp>
      </p:grpSp>
      <p:sp>
        <p:nvSpPr>
          <p:cNvPr id="24" name="Metin kutusu 23"/>
          <p:cNvSpPr txBox="1"/>
          <p:nvPr/>
        </p:nvSpPr>
        <p:spPr>
          <a:xfrm>
            <a:off x="2411760" y="1496978"/>
            <a:ext cx="1969037" cy="707886"/>
          </a:xfrm>
          <a:prstGeom prst="rect">
            <a:avLst/>
          </a:prstGeom>
          <a:noFill/>
        </p:spPr>
        <p:txBody>
          <a:bodyPr wrap="square" rtlCol="0">
            <a:spAutoFit/>
          </a:bodyPr>
          <a:lstStyle/>
          <a:p>
            <a:pPr algn="ctr" fontAlgn="base">
              <a:spcBef>
                <a:spcPct val="0"/>
              </a:spcBef>
              <a:spcAft>
                <a:spcPct val="0"/>
              </a:spcAft>
            </a:pPr>
            <a:r>
              <a:rPr lang="tr-TR" sz="2000" b="1" dirty="0">
                <a:solidFill>
                  <a:prstClr val="black"/>
                </a:solidFill>
                <a:latin typeface="Corbel" pitchFamily="34" charset="0"/>
              </a:rPr>
              <a:t>Danışmanlık Ödülü</a:t>
            </a:r>
          </a:p>
        </p:txBody>
      </p:sp>
      <p:grpSp>
        <p:nvGrpSpPr>
          <p:cNvPr id="25" name="Grup 24"/>
          <p:cNvGrpSpPr/>
          <p:nvPr/>
        </p:nvGrpSpPr>
        <p:grpSpPr>
          <a:xfrm>
            <a:off x="284724" y="2349837"/>
            <a:ext cx="1996414" cy="2251411"/>
            <a:chOff x="1208074" y="2593501"/>
            <a:chExt cx="6126332" cy="3107921"/>
          </a:xfrm>
        </p:grpSpPr>
        <p:pic>
          <p:nvPicPr>
            <p:cNvPr id="26" name="Picture 2"/>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Metin kutusu 26"/>
            <p:cNvSpPr txBox="1"/>
            <p:nvPr/>
          </p:nvSpPr>
          <p:spPr>
            <a:xfrm>
              <a:off x="2229283" y="2593501"/>
              <a:ext cx="4088367" cy="622691"/>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3.000TL</a:t>
              </a:r>
            </a:p>
          </p:txBody>
        </p:sp>
        <p:sp>
          <p:nvSpPr>
            <p:cNvPr id="28" name="Metin kutusu 27"/>
            <p:cNvSpPr txBox="1"/>
            <p:nvPr/>
          </p:nvSpPr>
          <p:spPr>
            <a:xfrm>
              <a:off x="2044489" y="3713378"/>
              <a:ext cx="4806878"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2.250 TL</a:t>
              </a:r>
            </a:p>
          </p:txBody>
        </p:sp>
        <p:sp>
          <p:nvSpPr>
            <p:cNvPr id="29" name="Metin kutusu 28"/>
            <p:cNvSpPr txBox="1"/>
            <p:nvPr/>
          </p:nvSpPr>
          <p:spPr>
            <a:xfrm>
              <a:off x="2211025" y="4821635"/>
              <a:ext cx="4640342"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1.500 TL</a:t>
              </a:r>
            </a:p>
          </p:txBody>
        </p:sp>
      </p:grpSp>
      <p:grpSp>
        <p:nvGrpSpPr>
          <p:cNvPr id="32" name="Grup 31"/>
          <p:cNvGrpSpPr/>
          <p:nvPr/>
        </p:nvGrpSpPr>
        <p:grpSpPr>
          <a:xfrm>
            <a:off x="7232335" y="2276872"/>
            <a:ext cx="1804161" cy="2251412"/>
            <a:chOff x="1208074" y="2593500"/>
            <a:chExt cx="6381012" cy="3107922"/>
          </a:xfrm>
        </p:grpSpPr>
        <p:pic>
          <p:nvPicPr>
            <p:cNvPr id="33" name="Picture 2"/>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Metin kutusu 33"/>
            <p:cNvSpPr txBox="1"/>
            <p:nvPr/>
          </p:nvSpPr>
          <p:spPr>
            <a:xfrm>
              <a:off x="2229284" y="2593500"/>
              <a:ext cx="4370119" cy="637297"/>
            </a:xfrm>
            <a:prstGeom prst="rect">
              <a:avLst/>
            </a:prstGeom>
            <a:noFill/>
          </p:spPr>
          <p:txBody>
            <a:bodyPr wrap="square" rtlCol="0">
              <a:spAutoFit/>
            </a:bodyPr>
            <a:lstStyle/>
            <a:p>
              <a:pPr fontAlgn="base">
                <a:spcBef>
                  <a:spcPct val="0"/>
                </a:spcBef>
                <a:spcAft>
                  <a:spcPct val="0"/>
                </a:spcAft>
              </a:pPr>
              <a:r>
                <a:rPr lang="tr-TR" sz="2400" b="1" dirty="0">
                  <a:solidFill>
                    <a:prstClr val="white"/>
                  </a:solidFill>
                </a:rPr>
                <a:t>3.000TL</a:t>
              </a:r>
              <a:endParaRPr lang="tr-TR" sz="2800" b="1" dirty="0">
                <a:solidFill>
                  <a:prstClr val="white"/>
                </a:solidFill>
              </a:endParaRPr>
            </a:p>
          </p:txBody>
        </p:sp>
        <p:sp>
          <p:nvSpPr>
            <p:cNvPr id="35" name="Metin kutusu 34"/>
            <p:cNvSpPr txBox="1"/>
            <p:nvPr/>
          </p:nvSpPr>
          <p:spPr>
            <a:xfrm>
              <a:off x="1945793" y="3745443"/>
              <a:ext cx="5643293" cy="637297"/>
            </a:xfrm>
            <a:prstGeom prst="rect">
              <a:avLst/>
            </a:prstGeom>
            <a:noFill/>
          </p:spPr>
          <p:txBody>
            <a:bodyPr wrap="square" rtlCol="0">
              <a:spAutoFit/>
            </a:bodyPr>
            <a:lstStyle/>
            <a:p>
              <a:pPr fontAlgn="base">
                <a:spcBef>
                  <a:spcPct val="0"/>
                </a:spcBef>
                <a:spcAft>
                  <a:spcPct val="0"/>
                </a:spcAft>
              </a:pPr>
              <a:r>
                <a:rPr lang="tr-TR" sz="2400" b="1" dirty="0">
                  <a:solidFill>
                    <a:prstClr val="white"/>
                  </a:solidFill>
                </a:rPr>
                <a:t>  2</a:t>
              </a:r>
              <a:r>
                <a:rPr lang="en-US" sz="2400" b="1" dirty="0">
                  <a:solidFill>
                    <a:prstClr val="white"/>
                  </a:solidFill>
                </a:rPr>
                <a:t>.</a:t>
              </a:r>
              <a:r>
                <a:rPr lang="tr-TR" sz="2400" b="1" dirty="0">
                  <a:solidFill>
                    <a:prstClr val="white"/>
                  </a:solidFill>
                </a:rPr>
                <a:t>000 TL</a:t>
              </a:r>
            </a:p>
          </p:txBody>
        </p:sp>
        <p:sp>
          <p:nvSpPr>
            <p:cNvPr id="36" name="Metin kutusu 35"/>
            <p:cNvSpPr txBox="1"/>
            <p:nvPr/>
          </p:nvSpPr>
          <p:spPr>
            <a:xfrm>
              <a:off x="2240804" y="4879751"/>
              <a:ext cx="4640343" cy="637297"/>
            </a:xfrm>
            <a:prstGeom prst="rect">
              <a:avLst/>
            </a:prstGeom>
            <a:noFill/>
          </p:spPr>
          <p:txBody>
            <a:bodyPr wrap="square" rtlCol="0">
              <a:spAutoFit/>
            </a:bodyPr>
            <a:lstStyle/>
            <a:p>
              <a:pPr fontAlgn="base">
                <a:spcBef>
                  <a:spcPct val="0"/>
                </a:spcBef>
                <a:spcAft>
                  <a:spcPct val="0"/>
                </a:spcAft>
              </a:pPr>
              <a:r>
                <a:rPr lang="tr-TR" sz="2400" b="1" dirty="0">
                  <a:solidFill>
                    <a:prstClr val="white"/>
                  </a:solidFill>
                </a:rPr>
                <a:t>1.500 TL</a:t>
              </a:r>
            </a:p>
          </p:txBody>
        </p:sp>
      </p:grpSp>
      <p:sp>
        <p:nvSpPr>
          <p:cNvPr id="37" name="Metin kutusu 36"/>
          <p:cNvSpPr txBox="1"/>
          <p:nvPr/>
        </p:nvSpPr>
        <p:spPr>
          <a:xfrm>
            <a:off x="7147677" y="1464664"/>
            <a:ext cx="2088231" cy="707886"/>
          </a:xfrm>
          <a:prstGeom prst="rect">
            <a:avLst/>
          </a:prstGeom>
          <a:noFill/>
        </p:spPr>
        <p:txBody>
          <a:bodyPr wrap="square" rtlCol="0">
            <a:spAutoFit/>
          </a:bodyPr>
          <a:lstStyle/>
          <a:p>
            <a:pPr algn="ctr" fontAlgn="base">
              <a:spcBef>
                <a:spcPct val="0"/>
              </a:spcBef>
              <a:spcAft>
                <a:spcPct val="0"/>
              </a:spcAft>
            </a:pPr>
            <a:r>
              <a:rPr lang="tr-TR" sz="2000" b="1" dirty="0">
                <a:solidFill>
                  <a:prstClr val="black"/>
                </a:solidFill>
                <a:latin typeface="Corbel" pitchFamily="34" charset="0"/>
              </a:rPr>
              <a:t>Danışmanlık Ödülü</a:t>
            </a:r>
          </a:p>
        </p:txBody>
      </p:sp>
      <p:grpSp>
        <p:nvGrpSpPr>
          <p:cNvPr id="38" name="Grup 37"/>
          <p:cNvGrpSpPr/>
          <p:nvPr/>
        </p:nvGrpSpPr>
        <p:grpSpPr>
          <a:xfrm>
            <a:off x="5023858" y="2348879"/>
            <a:ext cx="2050684" cy="2232249"/>
            <a:chOff x="1208074" y="2619953"/>
            <a:chExt cx="6292869" cy="3081469"/>
          </a:xfrm>
        </p:grpSpPr>
        <p:pic>
          <p:nvPicPr>
            <p:cNvPr id="39" name="Picture 2"/>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Metin kutusu 39"/>
            <p:cNvSpPr txBox="1"/>
            <p:nvPr/>
          </p:nvSpPr>
          <p:spPr>
            <a:xfrm>
              <a:off x="2252127" y="2619953"/>
              <a:ext cx="5248816" cy="637297"/>
            </a:xfrm>
            <a:prstGeom prst="rect">
              <a:avLst/>
            </a:prstGeom>
            <a:noFill/>
          </p:spPr>
          <p:txBody>
            <a:bodyPr wrap="square" rtlCol="0">
              <a:spAutoFit/>
            </a:bodyPr>
            <a:lstStyle/>
            <a:p>
              <a:pPr fontAlgn="base">
                <a:spcBef>
                  <a:spcPct val="0"/>
                </a:spcBef>
                <a:spcAft>
                  <a:spcPct val="0"/>
                </a:spcAft>
              </a:pPr>
              <a:r>
                <a:rPr lang="tr-TR" sz="2400" b="1" dirty="0">
                  <a:solidFill>
                    <a:prstClr val="white"/>
                  </a:solidFill>
                </a:rPr>
                <a:t>10.000 TL</a:t>
              </a:r>
            </a:p>
          </p:txBody>
        </p:sp>
        <p:sp>
          <p:nvSpPr>
            <p:cNvPr id="41" name="Metin kutusu 40"/>
            <p:cNvSpPr txBox="1"/>
            <p:nvPr/>
          </p:nvSpPr>
          <p:spPr>
            <a:xfrm>
              <a:off x="2085590" y="3686924"/>
              <a:ext cx="4806878"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7.500 TL</a:t>
              </a:r>
            </a:p>
          </p:txBody>
        </p:sp>
        <p:sp>
          <p:nvSpPr>
            <p:cNvPr id="42" name="Metin kutusu 41"/>
            <p:cNvSpPr txBox="1"/>
            <p:nvPr/>
          </p:nvSpPr>
          <p:spPr>
            <a:xfrm>
              <a:off x="2211025" y="4821635"/>
              <a:ext cx="4640342" cy="722270"/>
            </a:xfrm>
            <a:prstGeom prst="rect">
              <a:avLst/>
            </a:prstGeom>
            <a:noFill/>
          </p:spPr>
          <p:txBody>
            <a:bodyPr wrap="square" rtlCol="0">
              <a:spAutoFit/>
            </a:bodyPr>
            <a:lstStyle/>
            <a:p>
              <a:pPr fontAlgn="base">
                <a:spcBef>
                  <a:spcPct val="0"/>
                </a:spcBef>
                <a:spcAft>
                  <a:spcPct val="0"/>
                </a:spcAft>
              </a:pPr>
              <a:r>
                <a:rPr lang="tr-TR" sz="2800" b="1" dirty="0">
                  <a:solidFill>
                    <a:prstClr val="white"/>
                  </a:solidFill>
                </a:rPr>
                <a:t>5.000 TL</a:t>
              </a:r>
            </a:p>
          </p:txBody>
        </p:sp>
      </p:grpSp>
      <p:sp>
        <p:nvSpPr>
          <p:cNvPr id="43" name="8 Metin kutusu"/>
          <p:cNvSpPr txBox="1"/>
          <p:nvPr/>
        </p:nvSpPr>
        <p:spPr>
          <a:xfrm>
            <a:off x="5847083"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Final Ödülleri</a:t>
            </a:r>
          </a:p>
        </p:txBody>
      </p:sp>
      <p:sp>
        <p:nvSpPr>
          <p:cNvPr id="44" name="Metin kutusu 43"/>
          <p:cNvSpPr txBox="1"/>
          <p:nvPr/>
        </p:nvSpPr>
        <p:spPr>
          <a:xfrm>
            <a:off x="4868242" y="1484784"/>
            <a:ext cx="2088231" cy="707886"/>
          </a:xfrm>
          <a:prstGeom prst="rect">
            <a:avLst/>
          </a:prstGeom>
          <a:noFill/>
        </p:spPr>
        <p:txBody>
          <a:bodyPr wrap="square" rtlCol="0">
            <a:spAutoFit/>
          </a:bodyPr>
          <a:lstStyle/>
          <a:p>
            <a:pPr algn="ctr" fontAlgn="base">
              <a:spcBef>
                <a:spcPct val="0"/>
              </a:spcBef>
              <a:spcAft>
                <a:spcPct val="0"/>
              </a:spcAft>
            </a:pPr>
            <a:r>
              <a:rPr lang="tr-TR" sz="2000" b="1" dirty="0">
                <a:solidFill>
                  <a:prstClr val="black"/>
                </a:solidFill>
                <a:latin typeface="Corbel" pitchFamily="34" charset="0"/>
              </a:rPr>
              <a:t>Proje Başına Ödenecek Ödül</a:t>
            </a:r>
          </a:p>
        </p:txBody>
      </p:sp>
      <p:sp>
        <p:nvSpPr>
          <p:cNvPr id="4" name="Metin kutusu 3"/>
          <p:cNvSpPr txBox="1"/>
          <p:nvPr/>
        </p:nvSpPr>
        <p:spPr>
          <a:xfrm>
            <a:off x="193392" y="4869160"/>
            <a:ext cx="8843104" cy="1646605"/>
          </a:xfrm>
          <a:prstGeom prst="rect">
            <a:avLst/>
          </a:prstGeom>
          <a:noFill/>
        </p:spPr>
        <p:txBody>
          <a:bodyPr wrap="square" rtlCol="0">
            <a:spAutoFit/>
          </a:bodyPr>
          <a:lstStyle/>
          <a:p>
            <a:pPr fontAlgn="base">
              <a:spcBef>
                <a:spcPct val="0"/>
              </a:spcBef>
              <a:spcAft>
                <a:spcPct val="0"/>
              </a:spcAft>
            </a:pPr>
            <a:r>
              <a:rPr lang="tr-TR" sz="1400" dirty="0">
                <a:solidFill>
                  <a:prstClr val="black"/>
                </a:solidFill>
                <a:latin typeface="Arial" pitchFamily="34" charset="0"/>
              </a:rPr>
              <a:t>Her kategoride derece alan projeler için proje başına yukarıda belirtilen miktarda ödül ödemesi yapılır. Proje başına verilecek ödül miktarı, başvuru formunda adı geçen öğrenciler arasında eşit miktarda dağıtılır.</a:t>
            </a:r>
          </a:p>
          <a:p>
            <a:pPr fontAlgn="base">
              <a:spcBef>
                <a:spcPct val="0"/>
              </a:spcBef>
              <a:spcAft>
                <a:spcPct val="0"/>
              </a:spcAft>
            </a:pPr>
            <a:endParaRPr lang="tr-TR" sz="800" dirty="0">
              <a:solidFill>
                <a:prstClr val="black"/>
              </a:solidFill>
              <a:latin typeface="Arial" pitchFamily="34" charset="0"/>
            </a:endParaRPr>
          </a:p>
          <a:p>
            <a:pPr fontAlgn="base">
              <a:spcBef>
                <a:spcPct val="0"/>
              </a:spcBef>
              <a:spcAft>
                <a:spcPct val="0"/>
              </a:spcAft>
            </a:pPr>
            <a:r>
              <a:rPr lang="tr-TR" sz="1400" dirty="0">
                <a:solidFill>
                  <a:prstClr val="black"/>
                </a:solidFill>
                <a:latin typeface="Arial" pitchFamily="34" charset="0"/>
              </a:rPr>
              <a:t>Ayrıca projede danışman olması durumunda danışmana da ödül ödenir. </a:t>
            </a:r>
            <a:r>
              <a:rPr lang="tr-TR" sz="1400" u="sng" dirty="0">
                <a:solidFill>
                  <a:prstClr val="black"/>
                </a:solidFill>
                <a:latin typeface="Arial" pitchFamily="34" charset="0"/>
              </a:rPr>
              <a:t>Birden çok projeye danışmanlık yapılması durumunda sadece bir proje için ödül ödenir. </a:t>
            </a:r>
          </a:p>
          <a:p>
            <a:pPr fontAlgn="base">
              <a:spcBef>
                <a:spcPct val="0"/>
              </a:spcBef>
              <a:spcAft>
                <a:spcPct val="0"/>
              </a:spcAft>
            </a:pPr>
            <a:endParaRPr lang="tr-TR" sz="900" dirty="0">
              <a:solidFill>
                <a:prstClr val="black"/>
              </a:solidFill>
              <a:latin typeface="Arial" pitchFamily="34" charset="0"/>
            </a:endParaRPr>
          </a:p>
          <a:p>
            <a:pPr fontAlgn="base">
              <a:spcBef>
                <a:spcPct val="0"/>
              </a:spcBef>
              <a:spcAft>
                <a:spcPct val="0"/>
              </a:spcAft>
            </a:pPr>
            <a:r>
              <a:rPr lang="tr-TR" sz="1400" u="sng" dirty="0">
                <a:solidFill>
                  <a:prstClr val="black"/>
                </a:solidFill>
                <a:latin typeface="Arial" pitchFamily="34" charset="0"/>
              </a:rPr>
              <a:t>Jüri, derece almaya layık proje bulunmadığına kanaat ederse derece/ödül verilmeyebilir.</a:t>
            </a:r>
          </a:p>
          <a:p>
            <a:pPr fontAlgn="base">
              <a:spcBef>
                <a:spcPct val="0"/>
              </a:spcBef>
              <a:spcAft>
                <a:spcPct val="0"/>
              </a:spcAft>
            </a:pPr>
            <a:endParaRPr lang="tr-TR" sz="1400" dirty="0">
              <a:solidFill>
                <a:prstClr val="black"/>
              </a:solidFill>
              <a:latin typeface="Corbel" pitchFamily="34" charset="0"/>
            </a:endParaRPr>
          </a:p>
        </p:txBody>
      </p:sp>
    </p:spTree>
    <p:extLst>
      <p:ext uri="{BB962C8B-B14F-4D97-AF65-F5344CB8AC3E}">
        <p14:creationId xmlns:p14="http://schemas.microsoft.com/office/powerpoint/2010/main" val="1511637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251520" y="44624"/>
            <a:ext cx="8431410" cy="706438"/>
          </a:xfrm>
        </p:spPr>
        <p:txBody>
          <a:bodyPr>
            <a:noAutofit/>
          </a:bodyPr>
          <a:lstStyle/>
          <a:p>
            <a:pPr lvl="0"/>
            <a:r>
              <a:rPr lang="tr-TR" sz="2800" dirty="0">
                <a:latin typeface="Arial" pitchFamily="34" charset="0"/>
                <a:cs typeface="Arial" pitchFamily="34" charset="0"/>
              </a:rPr>
              <a:t>2238 - Girişimcilik ve Yenilikçilik Yarışması</a:t>
            </a:r>
          </a:p>
        </p:txBody>
      </p:sp>
      <p:sp>
        <p:nvSpPr>
          <p:cNvPr id="20" name="8 Metin kutusu"/>
          <p:cNvSpPr txBox="1"/>
          <p:nvPr/>
        </p:nvSpPr>
        <p:spPr>
          <a:xfrm>
            <a:off x="302965" y="935136"/>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Yarışma Takvimi</a:t>
            </a:r>
          </a:p>
        </p:txBody>
      </p:sp>
      <p:sp>
        <p:nvSpPr>
          <p:cNvPr id="5" name="Dikdörtgen 4"/>
          <p:cNvSpPr/>
          <p:nvPr/>
        </p:nvSpPr>
        <p:spPr>
          <a:xfrm>
            <a:off x="395536" y="1669008"/>
            <a:ext cx="8640960" cy="4493538"/>
          </a:xfrm>
          <a:prstGeom prst="rect">
            <a:avLst/>
          </a:prstGeom>
        </p:spPr>
        <p:txBody>
          <a:bodyPr wrap="square">
            <a:spAutoFit/>
          </a:bodyPr>
          <a:lstStyle/>
          <a:p>
            <a:pPr fontAlgn="base">
              <a:spcBef>
                <a:spcPct val="0"/>
              </a:spcBef>
              <a:spcAft>
                <a:spcPct val="0"/>
              </a:spcAft>
            </a:pPr>
            <a:r>
              <a:rPr lang="tr-TR" sz="1600" b="1" dirty="0">
                <a:solidFill>
                  <a:srgbClr val="C0504D"/>
                </a:solidFill>
                <a:latin typeface="Arial" pitchFamily="34" charset="0"/>
              </a:rPr>
              <a:t>Başvuru Tarihleri 			</a:t>
            </a:r>
            <a:r>
              <a:rPr lang="tr-TR" sz="1600" dirty="0">
                <a:solidFill>
                  <a:prstClr val="black"/>
                </a:solidFill>
                <a:latin typeface="Arial" pitchFamily="34" charset="0"/>
              </a:rPr>
              <a:t>7 - 25 Mayıs 2018 </a:t>
            </a:r>
          </a:p>
          <a:p>
            <a:pPr fontAlgn="base">
              <a:spcBef>
                <a:spcPct val="0"/>
              </a:spcBef>
              <a:spcAft>
                <a:spcPct val="0"/>
              </a:spcAft>
            </a:pPr>
            <a:r>
              <a:rPr lang="tr-TR" sz="1600" dirty="0">
                <a:solidFill>
                  <a:prstClr val="black"/>
                </a:solidFill>
                <a:latin typeface="Arial" pitchFamily="34" charset="0"/>
              </a:rPr>
              <a:t>				</a:t>
            </a:r>
            <a:r>
              <a:rPr lang="tr-TR" sz="1400" dirty="0">
                <a:solidFill>
                  <a:prstClr val="black"/>
                </a:solidFill>
                <a:latin typeface="Arial" pitchFamily="34" charset="0"/>
              </a:rPr>
              <a:t>(Başvuruların son gününde sistem 17.30’da kapanacaktır.) </a:t>
            </a:r>
          </a:p>
          <a:p>
            <a:pPr fontAlgn="base">
              <a:spcBef>
                <a:spcPct val="0"/>
              </a:spcBef>
              <a:spcAft>
                <a:spcPct val="0"/>
              </a:spcAft>
            </a:pPr>
            <a:endParaRPr lang="tr-TR" sz="1600" dirty="0">
              <a:solidFill>
                <a:prstClr val="black"/>
              </a:solidFill>
              <a:latin typeface="Arial" pitchFamily="34" charset="0"/>
            </a:endParaRPr>
          </a:p>
          <a:p>
            <a:pPr fontAlgn="base">
              <a:spcBef>
                <a:spcPct val="0"/>
              </a:spcBef>
              <a:spcAft>
                <a:spcPct val="0"/>
              </a:spcAft>
            </a:pPr>
            <a:r>
              <a:rPr lang="tr-TR" sz="1600" b="1" dirty="0">
                <a:solidFill>
                  <a:srgbClr val="C0504D"/>
                </a:solidFill>
                <a:latin typeface="Arial" pitchFamily="34" charset="0"/>
              </a:rPr>
              <a:t>Birinci Aşama Değerlendirmesi    	</a:t>
            </a:r>
            <a:r>
              <a:rPr lang="tr-TR" sz="1600" dirty="0">
                <a:solidFill>
                  <a:prstClr val="black"/>
                </a:solidFill>
                <a:latin typeface="Arial" pitchFamily="34" charset="0"/>
              </a:rPr>
              <a:t>13 Haziran 2018</a:t>
            </a:r>
          </a:p>
          <a:p>
            <a:pPr fontAlgn="base">
              <a:spcBef>
                <a:spcPct val="0"/>
              </a:spcBef>
              <a:spcAft>
                <a:spcPct val="0"/>
              </a:spcAft>
            </a:pPr>
            <a:r>
              <a:rPr lang="tr-TR" sz="1600" b="1" dirty="0">
                <a:solidFill>
                  <a:srgbClr val="C0504D"/>
                </a:solidFill>
                <a:latin typeface="Arial" pitchFamily="34" charset="0"/>
              </a:rPr>
              <a:t>(Ön İnceleme) Sonuçlarının </a:t>
            </a:r>
          </a:p>
          <a:p>
            <a:pPr fontAlgn="base">
              <a:spcBef>
                <a:spcPct val="0"/>
              </a:spcBef>
              <a:spcAft>
                <a:spcPct val="0"/>
              </a:spcAft>
            </a:pPr>
            <a:r>
              <a:rPr lang="tr-TR" sz="1600" b="1" dirty="0">
                <a:solidFill>
                  <a:srgbClr val="C0504D"/>
                </a:solidFill>
                <a:latin typeface="Arial" pitchFamily="34" charset="0"/>
              </a:rPr>
              <a:t>Açıklanacağı Tarih</a:t>
            </a:r>
          </a:p>
          <a:p>
            <a:pPr fontAlgn="base">
              <a:spcBef>
                <a:spcPct val="0"/>
              </a:spcBef>
              <a:spcAft>
                <a:spcPct val="0"/>
              </a:spcAft>
            </a:pPr>
            <a:endParaRPr lang="tr-TR" sz="900" dirty="0">
              <a:solidFill>
                <a:prstClr val="black"/>
              </a:solidFill>
              <a:latin typeface="Arial" pitchFamily="34" charset="0"/>
            </a:endParaRPr>
          </a:p>
          <a:p>
            <a:pPr fontAlgn="base">
              <a:spcBef>
                <a:spcPct val="0"/>
              </a:spcBef>
              <a:spcAft>
                <a:spcPct val="0"/>
              </a:spcAft>
            </a:pPr>
            <a:r>
              <a:rPr lang="tr-TR" sz="1600" dirty="0">
                <a:solidFill>
                  <a:prstClr val="black"/>
                </a:solidFill>
                <a:latin typeface="Arial" pitchFamily="34" charset="0"/>
              </a:rPr>
              <a:t>		</a:t>
            </a:r>
          </a:p>
          <a:p>
            <a:pPr fontAlgn="base">
              <a:spcBef>
                <a:spcPct val="0"/>
              </a:spcBef>
              <a:spcAft>
                <a:spcPct val="0"/>
              </a:spcAft>
            </a:pPr>
            <a:r>
              <a:rPr lang="tr-TR" sz="1600" b="1" dirty="0">
                <a:solidFill>
                  <a:srgbClr val="C0504D"/>
                </a:solidFill>
                <a:latin typeface="Arial" pitchFamily="34" charset="0"/>
              </a:rPr>
              <a:t>İkinci Aşama Değerlendirmesi	</a:t>
            </a:r>
            <a:r>
              <a:rPr lang="tr-TR" sz="1600" dirty="0">
                <a:solidFill>
                  <a:prstClr val="black"/>
                </a:solidFill>
                <a:latin typeface="Arial" pitchFamily="34" charset="0"/>
              </a:rPr>
              <a:t>3 Eylül 2018 </a:t>
            </a:r>
          </a:p>
          <a:p>
            <a:pPr fontAlgn="base">
              <a:spcBef>
                <a:spcPct val="0"/>
              </a:spcBef>
              <a:spcAft>
                <a:spcPct val="0"/>
              </a:spcAft>
            </a:pPr>
            <a:r>
              <a:rPr lang="tr-TR" sz="1600" b="1" dirty="0">
                <a:solidFill>
                  <a:srgbClr val="C0504D"/>
                </a:solidFill>
                <a:latin typeface="Arial" pitchFamily="34" charset="0"/>
              </a:rPr>
              <a:t>Sonuçlarının Açıklanacağı Tarih</a:t>
            </a:r>
            <a:endParaRPr lang="tr-TR" sz="1600" b="1" dirty="0">
              <a:solidFill>
                <a:prstClr val="black"/>
              </a:solidFill>
              <a:latin typeface="Arial" pitchFamily="34" charset="0"/>
            </a:endParaRPr>
          </a:p>
          <a:p>
            <a:pPr fontAlgn="base">
              <a:spcBef>
                <a:spcPct val="0"/>
              </a:spcBef>
              <a:spcAft>
                <a:spcPct val="0"/>
              </a:spcAft>
            </a:pPr>
            <a:endParaRPr lang="tr-TR" sz="1100" dirty="0">
              <a:solidFill>
                <a:prstClr val="black"/>
              </a:solidFill>
              <a:latin typeface="Arial" pitchFamily="34" charset="0"/>
            </a:endParaRPr>
          </a:p>
          <a:p>
            <a:pPr fontAlgn="base">
              <a:spcBef>
                <a:spcPct val="0"/>
              </a:spcBef>
              <a:spcAft>
                <a:spcPct val="0"/>
              </a:spcAft>
            </a:pPr>
            <a:r>
              <a:rPr lang="tr-TR" sz="1600" dirty="0">
                <a:solidFill>
                  <a:prstClr val="black"/>
                </a:solidFill>
                <a:latin typeface="Arial" pitchFamily="34" charset="0"/>
              </a:rPr>
              <a:t> 		</a:t>
            </a:r>
          </a:p>
          <a:p>
            <a:pPr fontAlgn="base">
              <a:spcBef>
                <a:spcPct val="0"/>
              </a:spcBef>
              <a:spcAft>
                <a:spcPct val="0"/>
              </a:spcAft>
            </a:pPr>
            <a:r>
              <a:rPr lang="tr-TR" sz="1600" b="1" dirty="0">
                <a:solidFill>
                  <a:srgbClr val="C0504D"/>
                </a:solidFill>
                <a:latin typeface="Arial" pitchFamily="34" charset="0"/>
              </a:rPr>
              <a:t>Üçüncü Aşama Değerlendirmesi    	</a:t>
            </a:r>
            <a:r>
              <a:rPr lang="tr-TR" sz="1600" dirty="0">
                <a:solidFill>
                  <a:prstClr val="black"/>
                </a:solidFill>
                <a:latin typeface="Arial" pitchFamily="34" charset="0"/>
              </a:rPr>
              <a:t>Ekim 2018 </a:t>
            </a:r>
          </a:p>
          <a:p>
            <a:pPr fontAlgn="base">
              <a:spcBef>
                <a:spcPct val="0"/>
              </a:spcBef>
              <a:spcAft>
                <a:spcPct val="0"/>
              </a:spcAft>
            </a:pPr>
            <a:r>
              <a:rPr lang="tr-TR" sz="1600" b="1" dirty="0">
                <a:solidFill>
                  <a:srgbClr val="C0504D"/>
                </a:solidFill>
                <a:latin typeface="Arial" pitchFamily="34" charset="0"/>
              </a:rPr>
              <a:t>(Bölge Sergileri)</a:t>
            </a:r>
            <a:r>
              <a:rPr lang="tr-TR" sz="1600" dirty="0">
                <a:solidFill>
                  <a:prstClr val="black"/>
                </a:solidFill>
                <a:latin typeface="Arial" pitchFamily="34" charset="0"/>
              </a:rPr>
              <a:t> 			(Tarihleri daha sonra ilan edilecektir.)</a:t>
            </a:r>
            <a:endParaRPr lang="tr-TR" sz="1600" b="1" dirty="0">
              <a:solidFill>
                <a:srgbClr val="C0504D"/>
              </a:solidFill>
              <a:latin typeface="Arial" pitchFamily="34" charset="0"/>
            </a:endParaRPr>
          </a:p>
          <a:p>
            <a:pPr fontAlgn="base">
              <a:spcBef>
                <a:spcPct val="0"/>
              </a:spcBef>
              <a:spcAft>
                <a:spcPct val="0"/>
              </a:spcAft>
            </a:pPr>
            <a:endParaRPr lang="tr-TR" sz="1050" b="1" dirty="0">
              <a:solidFill>
                <a:srgbClr val="C0504D"/>
              </a:solidFill>
              <a:latin typeface="Arial" pitchFamily="34" charset="0"/>
            </a:endParaRPr>
          </a:p>
          <a:p>
            <a:pPr fontAlgn="base">
              <a:spcBef>
                <a:spcPct val="0"/>
              </a:spcBef>
              <a:spcAft>
                <a:spcPct val="0"/>
              </a:spcAft>
            </a:pPr>
            <a:r>
              <a:rPr lang="tr-TR" sz="1600" dirty="0">
                <a:solidFill>
                  <a:prstClr val="black"/>
                </a:solidFill>
                <a:latin typeface="Arial" pitchFamily="34" charset="0"/>
              </a:rPr>
              <a:t>	</a:t>
            </a:r>
          </a:p>
          <a:p>
            <a:pPr fontAlgn="base">
              <a:spcBef>
                <a:spcPct val="0"/>
              </a:spcBef>
              <a:spcAft>
                <a:spcPct val="0"/>
              </a:spcAft>
            </a:pPr>
            <a:endParaRPr lang="tr-TR" sz="1000" dirty="0">
              <a:solidFill>
                <a:prstClr val="black"/>
              </a:solidFill>
              <a:latin typeface="Arial" pitchFamily="34" charset="0"/>
            </a:endParaRPr>
          </a:p>
          <a:p>
            <a:pPr fontAlgn="base">
              <a:spcBef>
                <a:spcPct val="0"/>
              </a:spcBef>
              <a:spcAft>
                <a:spcPct val="0"/>
              </a:spcAft>
            </a:pPr>
            <a:r>
              <a:rPr lang="tr-TR" sz="1600" b="1" dirty="0">
                <a:solidFill>
                  <a:srgbClr val="C0504D"/>
                </a:solidFill>
                <a:latin typeface="Arial" pitchFamily="34" charset="0"/>
              </a:rPr>
              <a:t>Final Sergisi			</a:t>
            </a:r>
            <a:r>
              <a:rPr lang="tr-TR" sz="1600" dirty="0">
                <a:solidFill>
                  <a:prstClr val="black"/>
                </a:solidFill>
                <a:latin typeface="Arial" pitchFamily="34" charset="0"/>
              </a:rPr>
              <a:t>Kasım / Aralık 2018 </a:t>
            </a:r>
          </a:p>
          <a:p>
            <a:pPr fontAlgn="base">
              <a:spcBef>
                <a:spcPct val="0"/>
              </a:spcBef>
              <a:spcAft>
                <a:spcPct val="0"/>
              </a:spcAft>
            </a:pPr>
            <a:r>
              <a:rPr lang="tr-TR" sz="1600" dirty="0">
                <a:solidFill>
                  <a:prstClr val="black"/>
                </a:solidFill>
                <a:latin typeface="Arial" pitchFamily="34" charset="0"/>
              </a:rPr>
              <a:t>				</a:t>
            </a:r>
            <a:r>
              <a:rPr lang="tr-TR" sz="1400" dirty="0">
                <a:solidFill>
                  <a:prstClr val="black"/>
                </a:solidFill>
                <a:latin typeface="Arial" pitchFamily="34" charset="0"/>
              </a:rPr>
              <a:t>(Tarihleri daha sonra ilan edilecektir.)</a:t>
            </a:r>
          </a:p>
        </p:txBody>
      </p:sp>
    </p:spTree>
    <p:extLst>
      <p:ext uri="{BB962C8B-B14F-4D97-AF65-F5344CB8AC3E}">
        <p14:creationId xmlns:p14="http://schemas.microsoft.com/office/powerpoint/2010/main" val="2184548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251520" y="44624"/>
            <a:ext cx="8431410" cy="706438"/>
          </a:xfrm>
        </p:spPr>
        <p:txBody>
          <a:bodyPr>
            <a:noAutofit/>
          </a:bodyPr>
          <a:lstStyle/>
          <a:p>
            <a:pPr lvl="0"/>
            <a:r>
              <a:rPr lang="tr-TR" sz="2800" dirty="0">
                <a:latin typeface="Arial" pitchFamily="34" charset="0"/>
                <a:cs typeface="Arial" pitchFamily="34" charset="0"/>
              </a:rPr>
              <a:t>2238 - Girişimcilik ve Yenilikçilik Yarışması</a:t>
            </a:r>
          </a:p>
        </p:txBody>
      </p:sp>
      <p:sp>
        <p:nvSpPr>
          <p:cNvPr id="20" name="8 Metin kutusu"/>
          <p:cNvSpPr txBox="1"/>
          <p:nvPr/>
        </p:nvSpPr>
        <p:spPr>
          <a:xfrm>
            <a:off x="302965" y="935136"/>
            <a:ext cx="606923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Bölge Koordinatörlükleri ve Bağlı İller</a:t>
            </a:r>
          </a:p>
        </p:txBody>
      </p:sp>
      <p:graphicFrame>
        <p:nvGraphicFramePr>
          <p:cNvPr id="6" name="Tablo 5"/>
          <p:cNvGraphicFramePr>
            <a:graphicFrameLocks noGrp="1"/>
          </p:cNvGraphicFramePr>
          <p:nvPr>
            <p:extLst>
              <p:ext uri="{D42A27DB-BD31-4B8C-83A1-F6EECF244321}">
                <p14:modId xmlns:p14="http://schemas.microsoft.com/office/powerpoint/2010/main" val="1754002820"/>
              </p:ext>
            </p:extLst>
          </p:nvPr>
        </p:nvGraphicFramePr>
        <p:xfrm>
          <a:off x="683566" y="1556792"/>
          <a:ext cx="7704860" cy="4615360"/>
        </p:xfrm>
        <a:graphic>
          <a:graphicData uri="http://schemas.openxmlformats.org/drawingml/2006/table">
            <a:tbl>
              <a:tblPr firstRow="1" firstCol="1" bandRow="1"/>
              <a:tblGrid>
                <a:gridCol w="1926215"/>
                <a:gridCol w="1926215"/>
                <a:gridCol w="1926215"/>
                <a:gridCol w="1926215"/>
              </a:tblGrid>
              <a:tr h="1670992">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 G.ANTEP, HATAY,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K.K.T.C, K.MARAŞ, KİLİS, MERSİN, OSMANİYE</a:t>
                      </a:r>
                      <a:br>
                        <a:rPr lang="tr-TR" sz="1100" dirty="0">
                          <a:solidFill>
                            <a:srgbClr val="000000"/>
                          </a:solidFill>
                          <a:effectLst/>
                          <a:latin typeface="Calibri"/>
                          <a:ea typeface="Calibri"/>
                          <a:cs typeface="Arial"/>
                        </a:rPr>
                      </a:b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  BARTIN,  BOLU, ÇANKIRI, ÇORUM, KARABÜK, KIRIKKALE, ZONGULDAK</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BURSA</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BALIKESİR, BİLECİK, BURSA, ÇANAKKALE, ESKİŞEHİR, KÜTAHYA, YALOVA</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ERZURUM</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ARDAHAN, ARTVİN, BAYBURT, ERZİNCAN, ERZURUM, GÜMÜŞHANE, IĞDIR, KARS, RİZE, TRABZON</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3174">
                <a:tc>
                  <a:txBody>
                    <a:bodyPr/>
                    <a:lstStyle/>
                    <a:p>
                      <a:pPr>
                        <a:lnSpc>
                          <a:spcPct val="115000"/>
                        </a:lnSpc>
                        <a:spcAft>
                          <a:spcPts val="10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İSTANBUL ASYA</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DÜZCE, İSTANBUL ASYA YAKASI, KOCAELİ, SAKARYA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İSTANBUL AVRUPA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EDİRNE, İSTANBUL AVRUPA YAKASI, TEKİRDAĞ, KIRKLARELİ</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İZMİR</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AYDIN, DENİZLİ, İZMİR, MANİSA,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MUĞLA, UŞAK</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KAYSERİ</a:t>
                      </a:r>
                      <a:br>
                        <a:rPr lang="tr-TR" sz="1100">
                          <a:effectLst/>
                          <a:latin typeface="Calibri"/>
                          <a:ea typeface="Calibri"/>
                          <a:cs typeface="Arial"/>
                        </a:rPr>
                      </a:br>
                      <a:r>
                        <a:rPr lang="tr-TR" sz="1100" b="1">
                          <a:effectLst/>
                          <a:latin typeface="Calibri"/>
                          <a:ea typeface="Calibri"/>
                          <a:cs typeface="Arial"/>
                        </a:rPr>
                        <a:t/>
                      </a:r>
                      <a:br>
                        <a:rPr lang="tr-TR" sz="1100" b="1">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AKSARAY, KAYSERİ,  KIRŞEHİR, NEVŞEHİR,  NİĞDE, SİVAS, YOZGAT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23174">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KONYA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AFYON, ANTALYA, BURDUR, ISPARTA, KARAMAN, KONYA</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ADIYAMAN,   BİNGÖL,</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DİYARBAKIR, ELAZIĞ,  TUNCELİ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 MARDİN, ŞANLIURFA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SAMSUN</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AMASYA, GİRESUN, KASTAMONU, ORDU, SAMSUN,  SİNOP, TOKAT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VAN</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AĞRI, BATMAN, BİTLİS, HAKKÂRİ, MUŞ, SİİRT, ŞIRNAK, VAN</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273068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250825" y="5149180"/>
            <a:ext cx="8642350" cy="800100"/>
          </a:xfrm>
        </p:spPr>
        <p:txBody>
          <a:bodyPr rtlCol="0">
            <a:noAutofit/>
          </a:bodyPr>
          <a:lstStyle/>
          <a:p>
            <a:pPr eaLnBrk="1" fontAlgn="auto" hangingPunct="1">
              <a:lnSpc>
                <a:spcPct val="90000"/>
              </a:lnSpc>
              <a:spcAft>
                <a:spcPts val="0"/>
              </a:spcAft>
              <a:defRPr/>
            </a:pPr>
            <a:r>
              <a:rPr lang="tr-TR" sz="5400" b="1" dirty="0" smtClean="0">
                <a:solidFill>
                  <a:schemeClr val="accent2">
                    <a:lumMod val="50000"/>
                  </a:schemeClr>
                </a:solidFill>
                <a:latin typeface="Arial" pitchFamily="34" charset="0"/>
                <a:ea typeface="+mj-ea"/>
                <a:cs typeface="Arial" pitchFamily="34" charset="0"/>
              </a:rPr>
              <a:t>TEŞEKKÜRLER</a:t>
            </a:r>
          </a:p>
        </p:txBody>
      </p:sp>
      <p:sp>
        <p:nvSpPr>
          <p:cNvPr id="50179" name="4 Metin kutusu"/>
          <p:cNvSpPr txBox="1">
            <a:spLocks noChangeArrowheads="1"/>
          </p:cNvSpPr>
          <p:nvPr/>
        </p:nvSpPr>
        <p:spPr bwMode="auto">
          <a:xfrm>
            <a:off x="467420" y="1628800"/>
            <a:ext cx="7921004" cy="3593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2800">
                <a:solidFill>
                  <a:schemeClr val="tx1"/>
                </a:solidFill>
                <a:latin typeface="Corbel" pitchFamily="34" charset="0"/>
              </a:defRPr>
            </a:lvl1pPr>
            <a:lvl2pPr marL="742950" indent="-285750" eaLnBrk="0" hangingPunct="0">
              <a:spcBef>
                <a:spcPct val="20000"/>
              </a:spcBef>
              <a:buFont typeface="Arial" pitchFamily="34" charset="0"/>
              <a:buChar char="–"/>
              <a:defRPr sz="2400">
                <a:solidFill>
                  <a:schemeClr val="tx1"/>
                </a:solidFill>
                <a:latin typeface="Corbel" pitchFamily="34" charset="0"/>
              </a:defRPr>
            </a:lvl2pPr>
            <a:lvl3pPr marL="1143000" indent="-228600" eaLnBrk="0" hangingPunct="0">
              <a:spcBef>
                <a:spcPct val="20000"/>
              </a:spcBef>
              <a:buFont typeface="Arial" pitchFamily="34" charset="0"/>
              <a:buChar char="•"/>
              <a:defRPr sz="2000">
                <a:solidFill>
                  <a:schemeClr val="tx1"/>
                </a:solidFill>
                <a:latin typeface="Corbel" pitchFamily="34" charset="0"/>
              </a:defRPr>
            </a:lvl3pPr>
            <a:lvl4pPr marL="1600200" indent="-228600" eaLnBrk="0" hangingPunct="0">
              <a:spcBef>
                <a:spcPct val="20000"/>
              </a:spcBef>
              <a:buFont typeface="Arial" pitchFamily="34" charset="0"/>
              <a:buChar char="–"/>
              <a:defRPr>
                <a:solidFill>
                  <a:schemeClr val="tx1"/>
                </a:solidFill>
                <a:latin typeface="Corbel" pitchFamily="34" charset="0"/>
              </a:defRPr>
            </a:lvl4pPr>
            <a:lvl5pPr marL="2057400" indent="-228600" eaLnBrk="0" hangingPunct="0">
              <a:spcBef>
                <a:spcPct val="20000"/>
              </a:spcBef>
              <a:buFont typeface="Arial" pitchFamily="34" charset="0"/>
              <a:buChar char="»"/>
              <a:defRPr>
                <a:solidFill>
                  <a:schemeClr val="tx1"/>
                </a:solidFill>
                <a:latin typeface="Corbel" pitchFamily="34" charset="0"/>
              </a:defRPr>
            </a:lvl5pPr>
            <a:lvl6pPr marL="2514600" indent="-228600" eaLnBrk="0" fontAlgn="base" hangingPunct="0">
              <a:spcBef>
                <a:spcPct val="20000"/>
              </a:spcBef>
              <a:spcAft>
                <a:spcPct val="0"/>
              </a:spcAft>
              <a:buFont typeface="Arial" pitchFamily="34" charset="0"/>
              <a:buChar char="»"/>
              <a:defRPr>
                <a:solidFill>
                  <a:schemeClr val="tx1"/>
                </a:solidFill>
                <a:latin typeface="Corbel" pitchFamily="34" charset="0"/>
              </a:defRPr>
            </a:lvl6pPr>
            <a:lvl7pPr marL="2971800" indent="-228600" eaLnBrk="0" fontAlgn="base" hangingPunct="0">
              <a:spcBef>
                <a:spcPct val="20000"/>
              </a:spcBef>
              <a:spcAft>
                <a:spcPct val="0"/>
              </a:spcAft>
              <a:buFont typeface="Arial" pitchFamily="34" charset="0"/>
              <a:buChar char="»"/>
              <a:defRPr>
                <a:solidFill>
                  <a:schemeClr val="tx1"/>
                </a:solidFill>
                <a:latin typeface="Corbel" pitchFamily="34" charset="0"/>
              </a:defRPr>
            </a:lvl7pPr>
            <a:lvl8pPr marL="3429000" indent="-228600" eaLnBrk="0" fontAlgn="base" hangingPunct="0">
              <a:spcBef>
                <a:spcPct val="20000"/>
              </a:spcBef>
              <a:spcAft>
                <a:spcPct val="0"/>
              </a:spcAft>
              <a:buFont typeface="Arial" pitchFamily="34" charset="0"/>
              <a:buChar char="»"/>
              <a:defRPr>
                <a:solidFill>
                  <a:schemeClr val="tx1"/>
                </a:solidFill>
                <a:latin typeface="Corbel" pitchFamily="34" charset="0"/>
              </a:defRPr>
            </a:lvl8pPr>
            <a:lvl9pPr marL="3886200" indent="-228600" eaLnBrk="0" fontAlgn="base" hangingPunct="0">
              <a:spcBef>
                <a:spcPct val="20000"/>
              </a:spcBef>
              <a:spcAft>
                <a:spcPct val="0"/>
              </a:spcAft>
              <a:buFont typeface="Arial" pitchFamily="34" charset="0"/>
              <a:buChar char="»"/>
              <a:defRPr>
                <a:solidFill>
                  <a:schemeClr val="tx1"/>
                </a:solidFill>
                <a:latin typeface="Corbel" pitchFamily="34" charset="0"/>
              </a:defRPr>
            </a:lvl9pPr>
          </a:lstStyle>
          <a:p>
            <a:pPr algn="ctr" eaLnBrk="1" fontAlgn="base" hangingPunct="1">
              <a:lnSpc>
                <a:spcPct val="150000"/>
              </a:lnSpc>
              <a:spcBef>
                <a:spcPct val="0"/>
              </a:spcBef>
              <a:spcAft>
                <a:spcPct val="0"/>
              </a:spcAft>
              <a:buFontTx/>
              <a:buNone/>
            </a:pPr>
            <a:r>
              <a:rPr lang="tr-TR" altLang="tr-TR" b="1" dirty="0">
                <a:solidFill>
                  <a:prstClr val="black"/>
                </a:solidFill>
                <a:latin typeface="Arial" pitchFamily="34" charset="0"/>
                <a:cs typeface="Arial" pitchFamily="34" charset="0"/>
              </a:rPr>
              <a:t>Bilim İnsanı Destek Programları Başkanlığı</a:t>
            </a:r>
          </a:p>
          <a:p>
            <a:pPr algn="ctr" eaLnBrk="1" fontAlgn="base" hangingPunct="1">
              <a:lnSpc>
                <a:spcPct val="150000"/>
              </a:lnSpc>
              <a:spcBef>
                <a:spcPct val="0"/>
              </a:spcBef>
              <a:spcAft>
                <a:spcPct val="0"/>
              </a:spcAft>
              <a:buFontTx/>
              <a:buNone/>
            </a:pPr>
            <a:r>
              <a:rPr lang="tr-TR" altLang="tr-TR" b="1" dirty="0">
                <a:solidFill>
                  <a:prstClr val="black"/>
                </a:solidFill>
                <a:latin typeface="Arial" pitchFamily="34" charset="0"/>
                <a:cs typeface="Arial" pitchFamily="34" charset="0"/>
              </a:rPr>
              <a:t>Yarışmalar Grup </a:t>
            </a:r>
            <a:r>
              <a:rPr lang="tr-TR" altLang="tr-TR" b="1" dirty="0" smtClean="0">
                <a:solidFill>
                  <a:prstClr val="black"/>
                </a:solidFill>
                <a:latin typeface="Arial" pitchFamily="34" charset="0"/>
                <a:cs typeface="Arial" pitchFamily="34" charset="0"/>
              </a:rPr>
              <a:t>Koordinatörlüğü</a:t>
            </a:r>
          </a:p>
          <a:p>
            <a:pPr algn="ctr" eaLnBrk="1" fontAlgn="base" hangingPunct="1">
              <a:lnSpc>
                <a:spcPct val="150000"/>
              </a:lnSpc>
              <a:spcBef>
                <a:spcPct val="0"/>
              </a:spcBef>
              <a:spcAft>
                <a:spcPct val="0"/>
              </a:spcAft>
              <a:buFontTx/>
              <a:buNone/>
            </a:pPr>
            <a:endParaRPr lang="tr-TR" altLang="tr-TR" sz="500" b="1" dirty="0">
              <a:solidFill>
                <a:prstClr val="black"/>
              </a:solidFill>
              <a:latin typeface="Arial" pitchFamily="34" charset="0"/>
              <a:cs typeface="Arial" pitchFamily="34" charset="0"/>
            </a:endParaRPr>
          </a:p>
          <a:p>
            <a:pPr algn="ctr" eaLnBrk="1" fontAlgn="base" hangingPunct="1">
              <a:lnSpc>
                <a:spcPct val="150000"/>
              </a:lnSpc>
              <a:spcBef>
                <a:spcPct val="0"/>
              </a:spcBef>
              <a:spcAft>
                <a:spcPct val="0"/>
              </a:spcAft>
              <a:buFontTx/>
              <a:buNone/>
            </a:pPr>
            <a:r>
              <a:rPr lang="tr-TR" altLang="tr-TR" sz="2400" b="1" dirty="0">
                <a:solidFill>
                  <a:srgbClr val="C0504D"/>
                </a:solidFill>
                <a:latin typeface="Arial" pitchFamily="34" charset="0"/>
                <a:cs typeface="Arial" pitchFamily="34" charset="0"/>
              </a:rPr>
              <a:t>2238 Girişimcilik ve Yenilikçilik Yarışması</a:t>
            </a:r>
          </a:p>
          <a:p>
            <a:pPr algn="ctr" eaLnBrk="1" fontAlgn="base" hangingPunct="1">
              <a:lnSpc>
                <a:spcPct val="150000"/>
              </a:lnSpc>
              <a:spcBef>
                <a:spcPct val="0"/>
              </a:spcBef>
              <a:spcAft>
                <a:spcPct val="0"/>
              </a:spcAft>
              <a:buFontTx/>
              <a:buNone/>
            </a:pPr>
            <a:r>
              <a:rPr lang="tr-TR" altLang="tr-TR" sz="2400" b="1" dirty="0">
                <a:solidFill>
                  <a:prstClr val="black"/>
                </a:solidFill>
                <a:latin typeface="Arial" pitchFamily="34" charset="0"/>
                <a:cs typeface="Arial" pitchFamily="34" charset="0"/>
              </a:rPr>
              <a:t>Tel: 0312 444 66 90</a:t>
            </a:r>
          </a:p>
          <a:p>
            <a:pPr algn="ctr" eaLnBrk="1" fontAlgn="base" hangingPunct="1">
              <a:lnSpc>
                <a:spcPct val="150000"/>
              </a:lnSpc>
              <a:spcBef>
                <a:spcPct val="0"/>
              </a:spcBef>
              <a:spcAft>
                <a:spcPct val="0"/>
              </a:spcAft>
              <a:buFontTx/>
              <a:buNone/>
            </a:pPr>
            <a:r>
              <a:rPr lang="tr-TR" altLang="tr-TR" sz="2400" b="1" dirty="0">
                <a:solidFill>
                  <a:prstClr val="black"/>
                </a:solidFill>
                <a:latin typeface="Arial" pitchFamily="34" charset="0"/>
                <a:cs typeface="Arial" pitchFamily="34" charset="0"/>
              </a:rPr>
              <a:t>E-posta: bideb2238b@tubitak.gov.tr</a:t>
            </a:r>
          </a:p>
          <a:p>
            <a:pPr eaLnBrk="1" fontAlgn="base" hangingPunct="1">
              <a:spcBef>
                <a:spcPct val="0"/>
              </a:spcBef>
              <a:spcAft>
                <a:spcPct val="0"/>
              </a:spcAft>
              <a:buFontTx/>
              <a:buNone/>
            </a:pPr>
            <a:endParaRPr lang="tr-TR" alt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69446252"/>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052736"/>
            <a:ext cx="7715200" cy="5073427"/>
          </a:xfrm>
        </p:spPr>
        <p:txBody>
          <a:bodyPr>
            <a:normAutofit/>
          </a:bodyPr>
          <a:lstStyle/>
          <a:p>
            <a:endParaRPr lang="tr-TR" dirty="0" smtClean="0"/>
          </a:p>
          <a:p>
            <a:pPr marL="0" indent="0" algn="ctr">
              <a:lnSpc>
                <a:spcPct val="200000"/>
              </a:lnSpc>
              <a:buNone/>
            </a:pPr>
            <a:r>
              <a:rPr lang="tr-TR" sz="4400" b="1" dirty="0" smtClean="0"/>
              <a:t>BİDEB YARIŞMALAR GRUBU </a:t>
            </a:r>
            <a:r>
              <a:rPr lang="tr-TR" sz="3600" b="1" dirty="0">
                <a:solidFill>
                  <a:srgbClr val="990000"/>
                </a:solidFill>
              </a:rPr>
              <a:t>ÜNİVERSİTE ÖĞRENCİLERİNE YÖNELİK </a:t>
            </a:r>
            <a:r>
              <a:rPr lang="tr-TR" sz="3600" b="1" dirty="0" smtClean="0">
                <a:solidFill>
                  <a:srgbClr val="990000"/>
                </a:solidFill>
              </a:rPr>
              <a:t>YARIŞMALAR</a:t>
            </a:r>
            <a:endParaRPr lang="tr-TR" sz="4400" b="1" dirty="0">
              <a:solidFill>
                <a:srgbClr val="990000"/>
              </a:solidFill>
            </a:endParaRPr>
          </a:p>
        </p:txBody>
      </p:sp>
    </p:spTree>
    <p:extLst>
      <p:ext uri="{BB962C8B-B14F-4D97-AF65-F5344CB8AC3E}">
        <p14:creationId xmlns:p14="http://schemas.microsoft.com/office/powerpoint/2010/main" val="400460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1 Başlık"/>
          <p:cNvSpPr>
            <a:spLocks noGrp="1"/>
          </p:cNvSpPr>
          <p:nvPr>
            <p:ph type="title"/>
          </p:nvPr>
        </p:nvSpPr>
        <p:spPr>
          <a:xfrm>
            <a:off x="467544" y="-22944"/>
            <a:ext cx="7777162" cy="706438"/>
          </a:xfrm>
        </p:spPr>
        <p:txBody>
          <a:bodyPr>
            <a:normAutofit/>
          </a:bodyPr>
          <a:lstStyle/>
          <a:p>
            <a:r>
              <a:rPr lang="tr-TR" altLang="tr-TR" sz="2800" dirty="0" smtClean="0">
                <a:latin typeface="Arial" pitchFamily="34" charset="0"/>
                <a:cs typeface="Arial" pitchFamily="34" charset="0"/>
              </a:rPr>
              <a:t>Üniversite Öğrencilerine Yönelik Yarışmalar </a:t>
            </a:r>
          </a:p>
        </p:txBody>
      </p:sp>
      <p:graphicFrame>
        <p:nvGraphicFramePr>
          <p:cNvPr id="7" name="6 Diyagram"/>
          <p:cNvGraphicFramePr/>
          <p:nvPr>
            <p:extLst>
              <p:ext uri="{D42A27DB-BD31-4B8C-83A1-F6EECF244321}">
                <p14:modId xmlns:p14="http://schemas.microsoft.com/office/powerpoint/2010/main" val="3378180627"/>
              </p:ext>
            </p:extLst>
          </p:nvPr>
        </p:nvGraphicFramePr>
        <p:xfrm>
          <a:off x="251520" y="980728"/>
          <a:ext cx="871296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854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Dikdörtgen 17"/>
          <p:cNvSpPr/>
          <p:nvPr/>
        </p:nvSpPr>
        <p:spPr>
          <a:xfrm>
            <a:off x="5384251" y="4748187"/>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Dikdörtgen 1"/>
          <p:cNvSpPr/>
          <p:nvPr/>
        </p:nvSpPr>
        <p:spPr>
          <a:xfrm>
            <a:off x="360154" y="1124744"/>
            <a:ext cx="8316302" cy="2031325"/>
          </a:xfrm>
          <a:prstGeom prst="rect">
            <a:avLst/>
          </a:prstGeom>
        </p:spPr>
        <p:txBody>
          <a:bodyPr wrap="square">
            <a:spAutoFit/>
          </a:bodyPr>
          <a:lstStyle/>
          <a:p>
            <a:pPr algn="just" fontAlgn="base">
              <a:spcBef>
                <a:spcPct val="0"/>
              </a:spcBef>
              <a:spcAft>
                <a:spcPct val="0"/>
              </a:spcAft>
            </a:pPr>
            <a:r>
              <a:rPr lang="tr-TR" sz="1400" dirty="0">
                <a:solidFill>
                  <a:srgbClr val="FF0000"/>
                </a:solidFill>
                <a:latin typeface="Arial" pitchFamily="34" charset="0"/>
              </a:rPr>
              <a:t>Programın amacı, </a:t>
            </a:r>
            <a:r>
              <a:rPr lang="tr-TR" sz="1400" dirty="0">
                <a:solidFill>
                  <a:prstClr val="black"/>
                </a:solidFill>
                <a:latin typeface="Arial" pitchFamily="34" charset="0"/>
              </a:rPr>
              <a:t>Açık Öğretim Fakülteleri dâhil ön lisans ve lisans öğrencileri arasında girişimcilik ve yenilikçilik konularına yönelik farkındalığı artırmak ve çeşitli alanlarda yenilikçilik içeren iş fikri olan öğrencilerin, fikirlerini hayata geçirmelerine yönelik uygun ortamı hazırlamak için destek sağlamaktır.</a:t>
            </a:r>
          </a:p>
          <a:p>
            <a:pPr algn="just" fontAlgn="base">
              <a:spcBef>
                <a:spcPct val="0"/>
              </a:spcBef>
              <a:spcAft>
                <a:spcPct val="0"/>
              </a:spcAft>
            </a:pPr>
            <a:r>
              <a:rPr lang="tr-TR" sz="1400" dirty="0">
                <a:solidFill>
                  <a:prstClr val="black"/>
                </a:solidFill>
                <a:latin typeface="Arial" pitchFamily="34" charset="0"/>
              </a:rPr>
              <a:t/>
            </a:r>
            <a:br>
              <a:rPr lang="tr-TR" sz="1400" dirty="0">
                <a:solidFill>
                  <a:prstClr val="black"/>
                </a:solidFill>
                <a:latin typeface="Arial" pitchFamily="34" charset="0"/>
              </a:rPr>
            </a:br>
            <a:r>
              <a:rPr lang="tr-TR" sz="1400" dirty="0">
                <a:solidFill>
                  <a:prstClr val="black"/>
                </a:solidFill>
                <a:latin typeface="Arial" pitchFamily="34" charset="0"/>
              </a:rPr>
              <a:t>Ayrıca öğrencilerden, 4. Sanayi Devrimi kapsamındaki gelişmeler doğrultusunda sanayide dijital dönüşüm ile ilgili konularda katma değeri yüksek projeler üretmeleri beklenmektedir.</a:t>
            </a:r>
          </a:p>
          <a:p>
            <a:pPr algn="just" fontAlgn="base">
              <a:spcBef>
                <a:spcPct val="0"/>
              </a:spcBef>
              <a:spcAft>
                <a:spcPct val="0"/>
              </a:spcAft>
            </a:pPr>
            <a:endParaRPr lang="tr-TR" sz="1400" dirty="0">
              <a:solidFill>
                <a:prstClr val="black"/>
              </a:solidFill>
              <a:latin typeface="Arial" pitchFamily="34" charset="0"/>
            </a:endParaRPr>
          </a:p>
          <a:p>
            <a:pPr algn="just" fontAlgn="base">
              <a:spcBef>
                <a:spcPct val="0"/>
              </a:spcBef>
              <a:spcAft>
                <a:spcPct val="0"/>
              </a:spcAft>
            </a:pPr>
            <a:r>
              <a:rPr lang="tr-TR" sz="1400" dirty="0">
                <a:solidFill>
                  <a:srgbClr val="FF0000"/>
                </a:solidFill>
                <a:latin typeface="Arial" pitchFamily="34" charset="0"/>
              </a:rPr>
              <a:t/>
            </a:r>
            <a:br>
              <a:rPr lang="tr-TR" sz="1400" dirty="0">
                <a:solidFill>
                  <a:srgbClr val="FF0000"/>
                </a:solidFill>
                <a:latin typeface="Arial" pitchFamily="34" charset="0"/>
              </a:rPr>
            </a:br>
            <a:endParaRPr lang="tr-TR" sz="1400" dirty="0">
              <a:solidFill>
                <a:prstClr val="black"/>
              </a:solidFill>
              <a:latin typeface="Arial" pitchFamily="34" charset="0"/>
            </a:endParaRPr>
          </a:p>
        </p:txBody>
      </p:sp>
      <p:sp>
        <p:nvSpPr>
          <p:cNvPr id="7" name="Köşeli Çift Ayraç 6"/>
          <p:cNvSpPr/>
          <p:nvPr/>
        </p:nvSpPr>
        <p:spPr>
          <a:xfrm>
            <a:off x="2339752" y="2924944"/>
            <a:ext cx="6192688"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8" name="Metin kutusu 7"/>
          <p:cNvSpPr txBox="1"/>
          <p:nvPr/>
        </p:nvSpPr>
        <p:spPr>
          <a:xfrm>
            <a:off x="2809131" y="2987370"/>
            <a:ext cx="5219253" cy="738664"/>
          </a:xfrm>
          <a:prstGeom prst="rect">
            <a:avLst/>
          </a:prstGeom>
          <a:noFill/>
        </p:spPr>
        <p:txBody>
          <a:bodyPr wrap="square" rtlCol="0">
            <a:spAutoFit/>
          </a:bodyPr>
          <a:lstStyle/>
          <a:p>
            <a:pPr fontAlgn="base">
              <a:spcBef>
                <a:spcPct val="0"/>
              </a:spcBef>
              <a:spcAft>
                <a:spcPct val="0"/>
              </a:spcAft>
            </a:pPr>
            <a:r>
              <a:rPr lang="tr-TR" sz="1400" dirty="0">
                <a:solidFill>
                  <a:prstClr val="black">
                    <a:hueOff val="0"/>
                    <a:satOff val="0"/>
                    <a:lumOff val="0"/>
                    <a:alphaOff val="0"/>
                  </a:prstClr>
                </a:solidFill>
              </a:rPr>
              <a:t> Ülkemizin uluslararası rekabet gücünü arttırmak için bilimsel bilginin ticari değere dönüşmesine katkı sağlamak.</a:t>
            </a:r>
          </a:p>
          <a:p>
            <a:pPr fontAlgn="base">
              <a:spcBef>
                <a:spcPct val="0"/>
              </a:spcBef>
              <a:spcAft>
                <a:spcPct val="0"/>
              </a:spcAft>
            </a:pPr>
            <a:endParaRPr lang="tr-TR" sz="1400" dirty="0">
              <a:solidFill>
                <a:prstClr val="black">
                  <a:hueOff val="0"/>
                  <a:satOff val="0"/>
                  <a:lumOff val="0"/>
                  <a:alphaOff val="0"/>
                </a:prstClr>
              </a:solidFill>
            </a:endParaRPr>
          </a:p>
        </p:txBody>
      </p:sp>
      <p:sp>
        <p:nvSpPr>
          <p:cNvPr id="9" name="Köşeli Çift Ayraç 8"/>
          <p:cNvSpPr/>
          <p:nvPr/>
        </p:nvSpPr>
        <p:spPr>
          <a:xfrm>
            <a:off x="2411760" y="3717031"/>
            <a:ext cx="6120680"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0" name="Metin kutusu 9"/>
          <p:cNvSpPr txBox="1"/>
          <p:nvPr/>
        </p:nvSpPr>
        <p:spPr>
          <a:xfrm>
            <a:off x="2758185" y="3842464"/>
            <a:ext cx="5553515" cy="95410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smtClean="0">
                <a:solidFill>
                  <a:prstClr val="black">
                    <a:hueOff val="0"/>
                    <a:satOff val="0"/>
                    <a:lumOff val="0"/>
                    <a:alphaOff val="0"/>
                  </a:prstClr>
                </a:solidFill>
              </a:rPr>
              <a:t>Gençlerin </a:t>
            </a:r>
            <a:r>
              <a:rPr lang="tr-TR" dirty="0">
                <a:solidFill>
                  <a:prstClr val="black">
                    <a:hueOff val="0"/>
                    <a:satOff val="0"/>
                    <a:lumOff val="0"/>
                    <a:alphaOff val="0"/>
                  </a:prstClr>
                </a:solidFill>
              </a:rPr>
              <a:t>kendilerine kariyer hedefleri oluşturmalarına ve böylece bilinçli ve nitelikli   </a:t>
            </a:r>
            <a:r>
              <a:rPr lang="tr-TR" dirty="0" smtClean="0">
                <a:solidFill>
                  <a:prstClr val="black">
                    <a:hueOff val="0"/>
                    <a:satOff val="0"/>
                    <a:lumOff val="0"/>
                    <a:alphaOff val="0"/>
                  </a:prstClr>
                </a:solidFill>
              </a:rPr>
              <a:t>işgücünün yetiştirilmesine </a:t>
            </a:r>
            <a:r>
              <a:rPr lang="tr-TR" dirty="0">
                <a:solidFill>
                  <a:prstClr val="black">
                    <a:hueOff val="0"/>
                    <a:satOff val="0"/>
                    <a:lumOff val="0"/>
                    <a:alphaOff val="0"/>
                  </a:prstClr>
                </a:solidFill>
              </a:rPr>
              <a:t>katkı sağlamak.</a:t>
            </a:r>
          </a:p>
          <a:p>
            <a:pPr fontAlgn="base">
              <a:spcBef>
                <a:spcPct val="0"/>
              </a:spcBef>
              <a:spcAft>
                <a:spcPct val="0"/>
              </a:spcAft>
            </a:pPr>
            <a:endParaRPr lang="tr-TR" dirty="0">
              <a:solidFill>
                <a:prstClr val="black">
                  <a:hueOff val="0"/>
                  <a:satOff val="0"/>
                  <a:lumOff val="0"/>
                  <a:alphaOff val="0"/>
                </a:prstClr>
              </a:solidFill>
            </a:endParaRPr>
          </a:p>
          <a:p>
            <a:pPr fontAlgn="base">
              <a:spcBef>
                <a:spcPct val="0"/>
              </a:spcBef>
              <a:spcAft>
                <a:spcPct val="0"/>
              </a:spcAft>
            </a:pPr>
            <a:endParaRPr lang="tr-TR" dirty="0">
              <a:solidFill>
                <a:prstClr val="black">
                  <a:hueOff val="0"/>
                  <a:satOff val="0"/>
                  <a:lumOff val="0"/>
                  <a:alphaOff val="0"/>
                </a:prstClr>
              </a:solidFill>
            </a:endParaRPr>
          </a:p>
        </p:txBody>
      </p:sp>
      <p:sp>
        <p:nvSpPr>
          <p:cNvPr id="11" name="Köşeli Çift Ayraç 10"/>
          <p:cNvSpPr/>
          <p:nvPr/>
        </p:nvSpPr>
        <p:spPr>
          <a:xfrm>
            <a:off x="2411762" y="5373216"/>
            <a:ext cx="6120678" cy="810672"/>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2" name="Metin kutusu 11"/>
          <p:cNvSpPr txBox="1"/>
          <p:nvPr/>
        </p:nvSpPr>
        <p:spPr>
          <a:xfrm>
            <a:off x="2825477" y="5445224"/>
            <a:ext cx="5418932" cy="738664"/>
          </a:xfrm>
          <a:prstGeom prst="rect">
            <a:avLst/>
          </a:prstGeom>
          <a:noFill/>
        </p:spPr>
        <p:txBody>
          <a:bodyPr wrap="square" rtlCol="0">
            <a:spAutoFit/>
          </a:bodyPr>
          <a:lstStyle/>
          <a:p>
            <a:pPr fontAlgn="base">
              <a:spcBef>
                <a:spcPct val="0"/>
              </a:spcBef>
              <a:spcAft>
                <a:spcPct val="0"/>
              </a:spcAft>
            </a:pPr>
            <a:r>
              <a:rPr lang="tr-TR" sz="1400" dirty="0">
                <a:solidFill>
                  <a:prstClr val="black">
                    <a:hueOff val="0"/>
                    <a:satOff val="0"/>
                    <a:lumOff val="0"/>
                    <a:alphaOff val="0"/>
                  </a:prstClr>
                </a:solidFill>
              </a:rPr>
              <a:t>Etkin çalışabilen, stratejik düşünebilen, küresel entegrasyon sürecini başarıyla yönetebilecek girişimciler ile yeni işletmeler kazandırılmasına katkı sağlamak.</a:t>
            </a:r>
          </a:p>
        </p:txBody>
      </p:sp>
      <p:sp>
        <p:nvSpPr>
          <p:cNvPr id="14" name="Köşeli Çift Ayraç 13"/>
          <p:cNvSpPr/>
          <p:nvPr/>
        </p:nvSpPr>
        <p:spPr>
          <a:xfrm>
            <a:off x="2411760" y="4536918"/>
            <a:ext cx="6120679" cy="708895"/>
          </a:xfrm>
          <a:prstGeom prst="chevron">
            <a:avLst/>
          </a:prstGeom>
          <a:solidFill>
            <a:schemeClr val="accent4">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5" name="Metin kutusu 14"/>
          <p:cNvSpPr txBox="1"/>
          <p:nvPr/>
        </p:nvSpPr>
        <p:spPr>
          <a:xfrm>
            <a:off x="2627784" y="4635133"/>
            <a:ext cx="5804790" cy="95410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a:solidFill>
                  <a:prstClr val="black">
                    <a:hueOff val="0"/>
                    <a:satOff val="0"/>
                    <a:lumOff val="0"/>
                    <a:alphaOff val="0"/>
                  </a:prstClr>
                </a:solidFill>
              </a:rPr>
              <a:t>Kariyerlerinde girişimcilik fırsatlarını değerlendirmeyi hedefleyen öğrencilerin </a:t>
            </a:r>
            <a:r>
              <a:rPr lang="tr-TR" dirty="0" smtClean="0">
                <a:solidFill>
                  <a:prstClr val="black">
                    <a:hueOff val="0"/>
                    <a:satOff val="0"/>
                    <a:lumOff val="0"/>
                    <a:alphaOff val="0"/>
                  </a:prstClr>
                </a:solidFill>
              </a:rPr>
              <a:t>“</a:t>
            </a:r>
            <a:r>
              <a:rPr lang="tr-TR" dirty="0">
                <a:solidFill>
                  <a:prstClr val="black">
                    <a:hueOff val="0"/>
                    <a:satOff val="0"/>
                    <a:lumOff val="0"/>
                    <a:alphaOff val="0"/>
                  </a:prstClr>
                </a:solidFill>
              </a:rPr>
              <a:t>öğrenme ve  uygulama” deneyimi kazanmasına</a:t>
            </a:r>
            <a:r>
              <a:rPr lang="tr-TR" dirty="0" smtClean="0">
                <a:solidFill>
                  <a:prstClr val="black">
                    <a:hueOff val="0"/>
                    <a:satOff val="0"/>
                    <a:lumOff val="0"/>
                    <a:alphaOff val="0"/>
                  </a:prstClr>
                </a:solidFill>
              </a:rPr>
              <a:t>, </a:t>
            </a:r>
            <a:r>
              <a:rPr lang="tr-TR" dirty="0">
                <a:solidFill>
                  <a:prstClr val="black">
                    <a:hueOff val="0"/>
                    <a:satOff val="0"/>
                    <a:lumOff val="0"/>
                    <a:alphaOff val="0"/>
                  </a:prstClr>
                </a:solidFill>
              </a:rPr>
              <a:t>katkı sağlamak.</a:t>
            </a:r>
          </a:p>
          <a:p>
            <a:pPr fontAlgn="base">
              <a:spcBef>
                <a:spcPct val="0"/>
              </a:spcBef>
              <a:spcAft>
                <a:spcPct val="0"/>
              </a:spcAft>
            </a:pPr>
            <a:endParaRPr lang="tr-TR" dirty="0">
              <a:solidFill>
                <a:prstClr val="black">
                  <a:hueOff val="0"/>
                  <a:satOff val="0"/>
                  <a:lumOff val="0"/>
                  <a:alphaOff val="0"/>
                </a:prstClr>
              </a:solidFill>
            </a:endParaRPr>
          </a:p>
          <a:p>
            <a:pPr fontAlgn="base">
              <a:spcBef>
                <a:spcPct val="0"/>
              </a:spcBef>
              <a:spcAft>
                <a:spcPct val="0"/>
              </a:spcAft>
            </a:pPr>
            <a:endParaRPr lang="tr-TR" dirty="0">
              <a:solidFill>
                <a:prstClr val="black">
                  <a:hueOff val="0"/>
                  <a:satOff val="0"/>
                  <a:lumOff val="0"/>
                  <a:alphaOff val="0"/>
                </a:prstClr>
              </a:solidFill>
            </a:endParaRPr>
          </a:p>
        </p:txBody>
      </p:sp>
      <p:grpSp>
        <p:nvGrpSpPr>
          <p:cNvPr id="20" name="Grup 19"/>
          <p:cNvGrpSpPr/>
          <p:nvPr/>
        </p:nvGrpSpPr>
        <p:grpSpPr>
          <a:xfrm>
            <a:off x="360154" y="2987067"/>
            <a:ext cx="1660462" cy="952526"/>
            <a:chOff x="216868" y="3309"/>
            <a:chExt cx="3167982" cy="727026"/>
          </a:xfrm>
          <a:solidFill>
            <a:srgbClr val="C00000"/>
          </a:solidFill>
        </p:grpSpPr>
        <p:sp>
          <p:nvSpPr>
            <p:cNvPr id="21" name="Dikdörtgen 20"/>
            <p:cNvSpPr/>
            <p:nvPr/>
          </p:nvSpPr>
          <p:spPr>
            <a:xfrm>
              <a:off x="216868" y="3309"/>
              <a:ext cx="3167982" cy="727026"/>
            </a:xfrm>
            <a:prstGeom prst="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2" name="Dikdörtgen 21"/>
            <p:cNvSpPr/>
            <p:nvPr/>
          </p:nvSpPr>
          <p:spPr>
            <a:xfrm>
              <a:off x="216868" y="3309"/>
              <a:ext cx="3167982" cy="7270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ctr" defTabSz="889000" fontAlgn="base">
                <a:lnSpc>
                  <a:spcPct val="90000"/>
                </a:lnSpc>
                <a:spcBef>
                  <a:spcPct val="0"/>
                </a:spcBef>
                <a:spcAft>
                  <a:spcPct val="35000"/>
                </a:spcAft>
              </a:pPr>
              <a:r>
                <a:rPr lang="tr-TR" sz="2000" b="1" dirty="0">
                  <a:solidFill>
                    <a:prstClr val="white"/>
                  </a:solidFill>
                  <a:latin typeface="Arial" pitchFamily="34" charset="0"/>
                  <a:cs typeface="Arial" pitchFamily="34" charset="0"/>
                </a:rPr>
                <a:t>Programın Hedefleri</a:t>
              </a:r>
              <a:endParaRPr lang="tr-TR" sz="2000" b="1" dirty="0">
                <a:solidFill>
                  <a:prstClr val="white"/>
                </a:solidFill>
              </a:endParaRPr>
            </a:p>
          </p:txBody>
        </p:sp>
      </p:gr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632" y="4170812"/>
            <a:ext cx="1697088" cy="1836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0425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8 Metin kutusu"/>
          <p:cNvSpPr txBox="1"/>
          <p:nvPr/>
        </p:nvSpPr>
        <p:spPr>
          <a:xfrm>
            <a:off x="2678731" y="908720"/>
            <a:ext cx="3693469"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Yarışma Kategorileri</a:t>
            </a:r>
          </a:p>
        </p:txBody>
      </p:sp>
      <p:sp>
        <p:nvSpPr>
          <p:cNvPr id="8" name="Metin kutusu 7"/>
          <p:cNvSpPr txBox="1"/>
          <p:nvPr/>
        </p:nvSpPr>
        <p:spPr>
          <a:xfrm>
            <a:off x="683568" y="1640994"/>
            <a:ext cx="2130974" cy="707886"/>
          </a:xfrm>
          <a:prstGeom prst="rect">
            <a:avLst/>
          </a:prstGeom>
          <a:noFill/>
        </p:spPr>
        <p:txBody>
          <a:bodyPr wrap="square" rtlCol="0">
            <a:spAutoFit/>
          </a:bodyPr>
          <a:lstStyle/>
          <a:p>
            <a:pPr algn="ctr" fontAlgn="base">
              <a:spcBef>
                <a:spcPct val="0"/>
              </a:spcBef>
              <a:spcAft>
                <a:spcPct val="0"/>
              </a:spcAft>
            </a:pPr>
            <a:r>
              <a:rPr lang="tr-TR" sz="2000" b="1" dirty="0">
                <a:solidFill>
                  <a:prstClr val="black"/>
                </a:solidFill>
                <a:latin typeface="Arial" pitchFamily="34" charset="0"/>
                <a:cs typeface="Arial" panose="020B0604020202020204" pitchFamily="34" charset="0"/>
              </a:rPr>
              <a:t>Temel Sektörler Kategorisi</a:t>
            </a:r>
          </a:p>
        </p:txBody>
      </p:sp>
      <p:sp>
        <p:nvSpPr>
          <p:cNvPr id="11" name="Metin kutusu 10"/>
          <p:cNvSpPr txBox="1"/>
          <p:nvPr/>
        </p:nvSpPr>
        <p:spPr>
          <a:xfrm>
            <a:off x="3705839" y="3422562"/>
            <a:ext cx="1656184" cy="1015663"/>
          </a:xfrm>
          <a:prstGeom prst="rect">
            <a:avLst/>
          </a:prstGeom>
          <a:noFill/>
        </p:spPr>
        <p:txBody>
          <a:bodyPr wrap="square" rtlCol="0">
            <a:spAutoFit/>
          </a:bodyPr>
          <a:lstStyle/>
          <a:p>
            <a:pPr algn="ctr" fontAlgn="base">
              <a:spcBef>
                <a:spcPct val="0"/>
              </a:spcBef>
              <a:spcAft>
                <a:spcPct val="0"/>
              </a:spcAft>
            </a:pPr>
            <a:r>
              <a:rPr lang="tr-TR" sz="2000" b="1" dirty="0">
                <a:solidFill>
                  <a:prstClr val="white"/>
                </a:solidFill>
                <a:latin typeface="Arial" pitchFamily="34" charset="0"/>
                <a:cs typeface="Arial" panose="020B0604020202020204" pitchFamily="34" charset="0"/>
              </a:rPr>
              <a:t>Sosyal Girişimcilik Kategorisi</a:t>
            </a:r>
          </a:p>
        </p:txBody>
      </p:sp>
      <p:grpSp>
        <p:nvGrpSpPr>
          <p:cNvPr id="37" name="Grup 36"/>
          <p:cNvGrpSpPr/>
          <p:nvPr/>
        </p:nvGrpSpPr>
        <p:grpSpPr>
          <a:xfrm>
            <a:off x="395536" y="2441302"/>
            <a:ext cx="2664296" cy="3868018"/>
            <a:chOff x="0" y="1096541"/>
            <a:chExt cx="2586344" cy="3265973"/>
          </a:xfrm>
        </p:grpSpPr>
        <p:sp>
          <p:nvSpPr>
            <p:cNvPr id="38" name="Yuvarlatılmış Dikdörtgen 37"/>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algn="ctr" defTabSz="622300" fontAlgn="base">
                <a:lnSpc>
                  <a:spcPct val="90000"/>
                </a:lnSpc>
                <a:spcBef>
                  <a:spcPct val="0"/>
                </a:spcBef>
                <a:spcAft>
                  <a:spcPct val="35000"/>
                </a:spcAft>
              </a:pPr>
              <a:endParaRPr lang="tr-TR" sz="1400" dirty="0">
                <a:solidFill>
                  <a:prstClr val="white"/>
                </a:solidFill>
              </a:endParaRPr>
            </a:p>
          </p:txBody>
        </p:sp>
      </p:grpSp>
      <p:sp>
        <p:nvSpPr>
          <p:cNvPr id="12" name="Metin kutusu 11"/>
          <p:cNvSpPr txBox="1"/>
          <p:nvPr/>
        </p:nvSpPr>
        <p:spPr>
          <a:xfrm>
            <a:off x="523950" y="2645618"/>
            <a:ext cx="2382177" cy="3231654"/>
          </a:xfrm>
          <a:prstGeom prst="rect">
            <a:avLst/>
          </a:prstGeom>
          <a:noFill/>
        </p:spPr>
        <p:txBody>
          <a:bodyPr wrap="square" rtlCol="0">
            <a:spAutoFit/>
          </a:bodyPr>
          <a:lstStyle/>
          <a:p>
            <a:pPr algn="ctr" fontAlgn="base">
              <a:spcBef>
                <a:spcPct val="0"/>
              </a:spcBef>
              <a:spcAft>
                <a:spcPct val="0"/>
              </a:spcAft>
            </a:pPr>
            <a:r>
              <a:rPr lang="tr-TR" sz="1200" b="1" dirty="0">
                <a:solidFill>
                  <a:prstClr val="white"/>
                </a:solidFill>
                <a:latin typeface="Corbel" pitchFamily="34" charset="0"/>
              </a:rPr>
              <a:t>Tüm sektörlere yönelik yenilikçi uygulama fikirlerinin alındığı bu kategoride bölgesel ve/veya ulusal verimliliğe, kalkınmaya ve istihdama katkı sağlayacak nitelikte girişim fikirleri aranmaktadır. Bu kategori geleneksel iş kollarında </a:t>
            </a:r>
            <a:r>
              <a:rPr lang="tr-TR" sz="1200" b="1" u="sng" dirty="0">
                <a:solidFill>
                  <a:prstClr val="white"/>
                </a:solidFill>
                <a:latin typeface="Corbel" pitchFamily="34" charset="0"/>
              </a:rPr>
              <a:t>(sanayi, tarım, hayvancılık, enerji, çevre) </a:t>
            </a:r>
            <a:r>
              <a:rPr lang="tr-TR" sz="1200" b="1" dirty="0">
                <a:solidFill>
                  <a:prstClr val="white"/>
                </a:solidFill>
                <a:latin typeface="Corbel" pitchFamily="34" charset="0"/>
              </a:rPr>
              <a:t>verimlilik ve yenilikçi bakış sağlayacak uygulama fikirlerini kapsamaktadır. Ayrıca özellikle bölgesel anlamda günlük yaşam</a:t>
            </a:r>
          </a:p>
          <a:p>
            <a:pPr algn="ctr" fontAlgn="base">
              <a:spcBef>
                <a:spcPct val="0"/>
              </a:spcBef>
              <a:spcAft>
                <a:spcPct val="0"/>
              </a:spcAft>
            </a:pPr>
            <a:r>
              <a:rPr lang="tr-TR" sz="1200" b="1" dirty="0">
                <a:solidFill>
                  <a:prstClr val="white"/>
                </a:solidFill>
                <a:latin typeface="Corbel" pitchFamily="34" charset="0"/>
              </a:rPr>
              <a:t>kalitesini ve verimliliği arttıracak yenilikçi uygulama fikirleri de bu kategori altında</a:t>
            </a:r>
          </a:p>
          <a:p>
            <a:pPr algn="ctr" fontAlgn="base">
              <a:spcBef>
                <a:spcPct val="0"/>
              </a:spcBef>
              <a:spcAft>
                <a:spcPct val="0"/>
              </a:spcAft>
            </a:pPr>
            <a:r>
              <a:rPr lang="tr-TR" sz="1200" b="1" dirty="0">
                <a:solidFill>
                  <a:prstClr val="white"/>
                </a:solidFill>
                <a:latin typeface="Corbel" pitchFamily="34" charset="0"/>
              </a:rPr>
              <a:t>değerlendirilmektedir.</a:t>
            </a:r>
          </a:p>
        </p:txBody>
      </p:sp>
      <p:sp>
        <p:nvSpPr>
          <p:cNvPr id="40" name="Metin kutusu 39"/>
          <p:cNvSpPr txBox="1"/>
          <p:nvPr/>
        </p:nvSpPr>
        <p:spPr>
          <a:xfrm>
            <a:off x="3419872" y="1625004"/>
            <a:ext cx="2501457" cy="707886"/>
          </a:xfrm>
          <a:prstGeom prst="rect">
            <a:avLst/>
          </a:prstGeom>
          <a:noFill/>
        </p:spPr>
        <p:txBody>
          <a:bodyPr wrap="square" rtlCol="0">
            <a:spAutoFit/>
          </a:bodyPr>
          <a:lstStyle/>
          <a:p>
            <a:pPr algn="ctr" fontAlgn="base">
              <a:spcBef>
                <a:spcPct val="0"/>
              </a:spcBef>
              <a:spcAft>
                <a:spcPct val="0"/>
              </a:spcAft>
            </a:pPr>
            <a:r>
              <a:rPr lang="tr-TR" sz="2000" b="1" dirty="0" err="1">
                <a:solidFill>
                  <a:prstClr val="black"/>
                </a:solidFill>
                <a:latin typeface="Arial" pitchFamily="34" charset="0"/>
                <a:cs typeface="Arial" panose="020B0604020202020204" pitchFamily="34" charset="0"/>
              </a:rPr>
              <a:t>Tekno</a:t>
            </a:r>
            <a:r>
              <a:rPr lang="tr-TR" sz="2000" b="1" dirty="0">
                <a:solidFill>
                  <a:prstClr val="black"/>
                </a:solidFill>
                <a:latin typeface="Arial" pitchFamily="34" charset="0"/>
                <a:cs typeface="Arial" panose="020B0604020202020204" pitchFamily="34" charset="0"/>
              </a:rPr>
              <a:t> Girişimcilik Kategorisi</a:t>
            </a:r>
          </a:p>
        </p:txBody>
      </p:sp>
      <p:grpSp>
        <p:nvGrpSpPr>
          <p:cNvPr id="41" name="Grup 40"/>
          <p:cNvGrpSpPr/>
          <p:nvPr/>
        </p:nvGrpSpPr>
        <p:grpSpPr>
          <a:xfrm>
            <a:off x="3347864" y="2441302"/>
            <a:ext cx="2664296" cy="3868018"/>
            <a:chOff x="0" y="1096541"/>
            <a:chExt cx="2586344" cy="3265973"/>
          </a:xfrm>
        </p:grpSpPr>
        <p:sp>
          <p:nvSpPr>
            <p:cNvPr id="42" name="Yuvarlatılmış Dikdörtgen 41"/>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algn="ctr" defTabSz="622300" fontAlgn="base">
                <a:lnSpc>
                  <a:spcPct val="90000"/>
                </a:lnSpc>
                <a:spcBef>
                  <a:spcPct val="0"/>
                </a:spcBef>
                <a:spcAft>
                  <a:spcPct val="35000"/>
                </a:spcAft>
              </a:pPr>
              <a:endParaRPr lang="tr-TR" sz="1400" dirty="0">
                <a:solidFill>
                  <a:prstClr val="white"/>
                </a:solidFill>
              </a:endParaRPr>
            </a:p>
          </p:txBody>
        </p:sp>
      </p:grpSp>
      <p:sp>
        <p:nvSpPr>
          <p:cNvPr id="44" name="Metin kutusu 43"/>
          <p:cNvSpPr txBox="1"/>
          <p:nvPr/>
        </p:nvSpPr>
        <p:spPr>
          <a:xfrm>
            <a:off x="6444208" y="1568986"/>
            <a:ext cx="2472058" cy="707886"/>
          </a:xfrm>
          <a:prstGeom prst="rect">
            <a:avLst/>
          </a:prstGeom>
          <a:noFill/>
        </p:spPr>
        <p:txBody>
          <a:bodyPr wrap="square" rtlCol="0">
            <a:spAutoFit/>
          </a:bodyPr>
          <a:lstStyle/>
          <a:p>
            <a:pPr algn="ctr" fontAlgn="base">
              <a:spcBef>
                <a:spcPct val="0"/>
              </a:spcBef>
              <a:spcAft>
                <a:spcPct val="0"/>
              </a:spcAft>
            </a:pPr>
            <a:r>
              <a:rPr lang="tr-TR" sz="2000" b="1" dirty="0">
                <a:solidFill>
                  <a:prstClr val="black"/>
                </a:solidFill>
                <a:latin typeface="Arial" pitchFamily="34" charset="0"/>
                <a:cs typeface="Arial" panose="020B0604020202020204" pitchFamily="34" charset="0"/>
              </a:rPr>
              <a:t>Sosyal Girişimcilik Kategorisi</a:t>
            </a:r>
          </a:p>
        </p:txBody>
      </p:sp>
      <p:grpSp>
        <p:nvGrpSpPr>
          <p:cNvPr id="45" name="Grup 44"/>
          <p:cNvGrpSpPr/>
          <p:nvPr/>
        </p:nvGrpSpPr>
        <p:grpSpPr>
          <a:xfrm>
            <a:off x="6372200" y="2453895"/>
            <a:ext cx="2562977" cy="3868018"/>
            <a:chOff x="0" y="1096541"/>
            <a:chExt cx="2586344" cy="3265973"/>
          </a:xfrm>
        </p:grpSpPr>
        <p:sp>
          <p:nvSpPr>
            <p:cNvPr id="46" name="Yuvarlatılmış Dikdörtgen 45"/>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7"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algn="ctr" defTabSz="622300" fontAlgn="base">
                <a:lnSpc>
                  <a:spcPct val="90000"/>
                </a:lnSpc>
                <a:spcBef>
                  <a:spcPct val="0"/>
                </a:spcBef>
                <a:spcAft>
                  <a:spcPct val="35000"/>
                </a:spcAft>
              </a:pPr>
              <a:endParaRPr lang="tr-TR" sz="1400" dirty="0">
                <a:solidFill>
                  <a:prstClr val="white"/>
                </a:solidFill>
              </a:endParaRPr>
            </a:p>
          </p:txBody>
        </p:sp>
      </p:grpSp>
      <p:sp>
        <p:nvSpPr>
          <p:cNvPr id="14" name="Metin kutusu 13"/>
          <p:cNvSpPr txBox="1"/>
          <p:nvPr/>
        </p:nvSpPr>
        <p:spPr>
          <a:xfrm>
            <a:off x="3428253" y="2645618"/>
            <a:ext cx="2493076" cy="3231654"/>
          </a:xfrm>
          <a:prstGeom prst="rect">
            <a:avLst/>
          </a:prstGeom>
          <a:noFill/>
        </p:spPr>
        <p:txBody>
          <a:bodyPr wrap="square" rtlCol="0">
            <a:spAutoFit/>
          </a:bodyPr>
          <a:lstStyle>
            <a:defPPr>
              <a:defRPr lang="tr-TR"/>
            </a:defPPr>
            <a:lvl1pPr algn="ctr">
              <a:defRPr sz="1200" b="1">
                <a:solidFill>
                  <a:schemeClr val="bg1"/>
                </a:solidFill>
                <a:latin typeface="Corbel" pitchFamily="34" charset="0"/>
              </a:defRPr>
            </a:lvl1pPr>
          </a:lstStyle>
          <a:p>
            <a:pPr fontAlgn="base">
              <a:spcBef>
                <a:spcPct val="0"/>
              </a:spcBef>
              <a:spcAft>
                <a:spcPct val="0"/>
              </a:spcAft>
            </a:pPr>
            <a:r>
              <a:rPr lang="tr-TR" dirty="0">
                <a:solidFill>
                  <a:prstClr val="white"/>
                </a:solidFill>
              </a:rPr>
              <a:t>Bu kategoride, yarışmacılar yenilikçi ve teknoloji tabanlı olmak koşuluyla her konuda ve diledikleri</a:t>
            </a:r>
          </a:p>
          <a:p>
            <a:pPr fontAlgn="base">
              <a:spcBef>
                <a:spcPct val="0"/>
              </a:spcBef>
              <a:spcAft>
                <a:spcPct val="0"/>
              </a:spcAft>
            </a:pPr>
            <a:r>
              <a:rPr lang="tr-TR" dirty="0">
                <a:solidFill>
                  <a:prstClr val="white"/>
                </a:solidFill>
              </a:rPr>
              <a:t>sektöre yönelik olarak proje teklifi getirebilirler. Konuların seçiminde ticari başarı şansına ve</a:t>
            </a:r>
          </a:p>
          <a:p>
            <a:pPr fontAlgn="base">
              <a:spcBef>
                <a:spcPct val="0"/>
              </a:spcBef>
              <a:spcAft>
                <a:spcPct val="0"/>
              </a:spcAft>
            </a:pPr>
            <a:r>
              <a:rPr lang="tr-TR" dirty="0">
                <a:solidFill>
                  <a:prstClr val="white"/>
                </a:solidFill>
              </a:rPr>
              <a:t>uygulanabilirliğe önem verilmelidir.</a:t>
            </a:r>
          </a:p>
          <a:p>
            <a:pPr fontAlgn="base">
              <a:spcBef>
                <a:spcPct val="0"/>
              </a:spcBef>
              <a:spcAft>
                <a:spcPct val="0"/>
              </a:spcAft>
            </a:pPr>
            <a:r>
              <a:rPr lang="tr-TR" dirty="0">
                <a:solidFill>
                  <a:prstClr val="white"/>
                </a:solidFill>
              </a:rPr>
              <a:t>Başvuru sahiplerinden, </a:t>
            </a:r>
            <a:r>
              <a:rPr lang="tr-TR" u="sng" dirty="0">
                <a:solidFill>
                  <a:prstClr val="white"/>
                </a:solidFill>
              </a:rPr>
              <a:t>bilişim sektöründe yenilikçi uygulamaları, elektronik sektörüne yönelik</a:t>
            </a:r>
          </a:p>
          <a:p>
            <a:pPr fontAlgn="base">
              <a:spcBef>
                <a:spcPct val="0"/>
              </a:spcBef>
              <a:spcAft>
                <a:spcPct val="0"/>
              </a:spcAft>
            </a:pPr>
            <a:r>
              <a:rPr lang="tr-TR" u="sng" dirty="0">
                <a:solidFill>
                  <a:prstClr val="white"/>
                </a:solidFill>
              </a:rPr>
              <a:t>çözümler, </a:t>
            </a:r>
            <a:r>
              <a:rPr lang="tr-TR" u="sng" dirty="0" err="1">
                <a:solidFill>
                  <a:prstClr val="white"/>
                </a:solidFill>
              </a:rPr>
              <a:t>biyoteknoloji</a:t>
            </a:r>
            <a:r>
              <a:rPr lang="tr-TR" u="sng" dirty="0">
                <a:solidFill>
                  <a:prstClr val="white"/>
                </a:solidFill>
              </a:rPr>
              <a:t> alanında mühendislik ve teknolojik altyapıyı barındıran uygulamalar ile ileri</a:t>
            </a:r>
          </a:p>
          <a:p>
            <a:pPr fontAlgn="base">
              <a:spcBef>
                <a:spcPct val="0"/>
              </a:spcBef>
              <a:spcAft>
                <a:spcPct val="0"/>
              </a:spcAft>
            </a:pPr>
            <a:r>
              <a:rPr lang="tr-TR" u="sng" dirty="0">
                <a:solidFill>
                  <a:prstClr val="white"/>
                </a:solidFill>
              </a:rPr>
              <a:t>malzeme gibi teknolojiyi kullanan alanlarda</a:t>
            </a:r>
            <a:r>
              <a:rPr lang="tr-TR" dirty="0">
                <a:solidFill>
                  <a:prstClr val="white"/>
                </a:solidFill>
              </a:rPr>
              <a:t> fikir geliştirmeleri beklenir.</a:t>
            </a:r>
          </a:p>
        </p:txBody>
      </p:sp>
      <p:sp>
        <p:nvSpPr>
          <p:cNvPr id="48" name="Metin kutusu 47"/>
          <p:cNvSpPr txBox="1"/>
          <p:nvPr/>
        </p:nvSpPr>
        <p:spPr>
          <a:xfrm>
            <a:off x="6804248" y="2708920"/>
            <a:ext cx="1872208" cy="1938992"/>
          </a:xfrm>
          <a:prstGeom prst="rect">
            <a:avLst/>
          </a:prstGeom>
          <a:noFill/>
        </p:spPr>
        <p:txBody>
          <a:bodyPr wrap="square" rtlCol="0">
            <a:spAutoFit/>
          </a:bodyPr>
          <a:lstStyle>
            <a:defPPr>
              <a:defRPr lang="tr-TR"/>
            </a:defPPr>
            <a:lvl1pPr algn="ctr">
              <a:defRPr sz="1200" b="1">
                <a:solidFill>
                  <a:schemeClr val="bg1"/>
                </a:solidFill>
                <a:latin typeface="Corbel" pitchFamily="34" charset="0"/>
              </a:defRPr>
            </a:lvl1pPr>
          </a:lstStyle>
          <a:p>
            <a:pPr fontAlgn="base">
              <a:spcBef>
                <a:spcPct val="0"/>
              </a:spcBef>
              <a:spcAft>
                <a:spcPct val="0"/>
              </a:spcAft>
            </a:pPr>
            <a:r>
              <a:rPr lang="tr-TR" dirty="0">
                <a:solidFill>
                  <a:prstClr val="white"/>
                </a:solidFill>
              </a:rPr>
              <a:t>Toplumsal sorunlara çözüm getirmeye yönelik yenilikçi fikirleri kapsamaktadır. Bu </a:t>
            </a:r>
            <a:r>
              <a:rPr lang="tr-TR" u="sng" dirty="0">
                <a:solidFill>
                  <a:prstClr val="white"/>
                </a:solidFill>
              </a:rPr>
              <a:t>kategoride eğitim,</a:t>
            </a:r>
          </a:p>
          <a:p>
            <a:pPr fontAlgn="base">
              <a:spcBef>
                <a:spcPct val="0"/>
              </a:spcBef>
              <a:spcAft>
                <a:spcPct val="0"/>
              </a:spcAft>
            </a:pPr>
            <a:r>
              <a:rPr lang="tr-TR" u="sng" dirty="0">
                <a:solidFill>
                  <a:prstClr val="white"/>
                </a:solidFill>
              </a:rPr>
              <a:t>insan hakları, göç, kalkınma</a:t>
            </a:r>
            <a:r>
              <a:rPr lang="tr-TR" dirty="0">
                <a:solidFill>
                  <a:prstClr val="white"/>
                </a:solidFill>
              </a:rPr>
              <a:t> gibi birçok alanda sosyal dönüşüm gerçekleştirme amaçlanmaktadır.</a:t>
            </a:r>
          </a:p>
        </p:txBody>
      </p:sp>
    </p:spTree>
    <p:extLst>
      <p:ext uri="{BB962C8B-B14F-4D97-AF65-F5344CB8AC3E}">
        <p14:creationId xmlns:p14="http://schemas.microsoft.com/office/powerpoint/2010/main" val="2697924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8 Metin kutusu"/>
          <p:cNvSpPr txBox="1"/>
          <p:nvPr/>
        </p:nvSpPr>
        <p:spPr>
          <a:xfrm>
            <a:off x="2678731" y="908720"/>
            <a:ext cx="3693469"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Yarışma Kategorileri</a:t>
            </a:r>
          </a:p>
        </p:txBody>
      </p:sp>
      <p:sp>
        <p:nvSpPr>
          <p:cNvPr id="11" name="Metin kutusu 10"/>
          <p:cNvSpPr txBox="1"/>
          <p:nvPr/>
        </p:nvSpPr>
        <p:spPr>
          <a:xfrm>
            <a:off x="3705839" y="3422562"/>
            <a:ext cx="1656184" cy="1015663"/>
          </a:xfrm>
          <a:prstGeom prst="rect">
            <a:avLst/>
          </a:prstGeom>
          <a:noFill/>
        </p:spPr>
        <p:txBody>
          <a:bodyPr wrap="square" rtlCol="0">
            <a:spAutoFit/>
          </a:bodyPr>
          <a:lstStyle/>
          <a:p>
            <a:pPr algn="ctr" fontAlgn="base">
              <a:spcBef>
                <a:spcPct val="0"/>
              </a:spcBef>
              <a:spcAft>
                <a:spcPct val="0"/>
              </a:spcAft>
            </a:pPr>
            <a:r>
              <a:rPr lang="tr-TR" sz="2000" b="1" dirty="0">
                <a:solidFill>
                  <a:prstClr val="white"/>
                </a:solidFill>
                <a:latin typeface="Arial" pitchFamily="34" charset="0"/>
                <a:cs typeface="Arial" panose="020B0604020202020204" pitchFamily="34" charset="0"/>
              </a:rPr>
              <a:t>Sosyal Girişimcilik Kategorisi</a:t>
            </a:r>
          </a:p>
        </p:txBody>
      </p:sp>
      <p:grpSp>
        <p:nvGrpSpPr>
          <p:cNvPr id="37" name="Grup 36"/>
          <p:cNvGrpSpPr/>
          <p:nvPr/>
        </p:nvGrpSpPr>
        <p:grpSpPr>
          <a:xfrm>
            <a:off x="403134" y="995717"/>
            <a:ext cx="8565278" cy="5996905"/>
            <a:chOff x="0" y="1096541"/>
            <a:chExt cx="2586344" cy="3265973"/>
          </a:xfrm>
        </p:grpSpPr>
        <p:sp>
          <p:nvSpPr>
            <p:cNvPr id="38" name="Yuvarlatılmış Dikdörtgen 37"/>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algn="ctr" defTabSz="622300" fontAlgn="base">
                <a:lnSpc>
                  <a:spcPct val="90000"/>
                </a:lnSpc>
                <a:spcBef>
                  <a:spcPct val="0"/>
                </a:spcBef>
                <a:spcAft>
                  <a:spcPct val="35000"/>
                </a:spcAft>
              </a:pPr>
              <a:endParaRPr lang="tr-TR" sz="1400" dirty="0">
                <a:solidFill>
                  <a:prstClr val="white"/>
                </a:solidFill>
              </a:endParaRPr>
            </a:p>
          </p:txBody>
        </p:sp>
      </p:grpSp>
      <p:sp>
        <p:nvSpPr>
          <p:cNvPr id="8" name="Metin kutusu 7"/>
          <p:cNvSpPr txBox="1"/>
          <p:nvPr/>
        </p:nvSpPr>
        <p:spPr>
          <a:xfrm>
            <a:off x="547756" y="1147353"/>
            <a:ext cx="7681844" cy="400110"/>
          </a:xfrm>
          <a:prstGeom prst="rect">
            <a:avLst/>
          </a:prstGeom>
          <a:noFill/>
        </p:spPr>
        <p:txBody>
          <a:bodyPr wrap="square" rtlCol="0">
            <a:spAutoFit/>
          </a:bodyPr>
          <a:lstStyle/>
          <a:p>
            <a:pPr algn="ctr" fontAlgn="base">
              <a:spcBef>
                <a:spcPct val="0"/>
              </a:spcBef>
              <a:spcAft>
                <a:spcPct val="0"/>
              </a:spcAft>
            </a:pPr>
            <a:r>
              <a:rPr lang="tr-TR" sz="2000" b="1" dirty="0">
                <a:solidFill>
                  <a:prstClr val="white"/>
                </a:solidFill>
                <a:latin typeface="Arial" pitchFamily="34" charset="0"/>
                <a:cs typeface="Arial" panose="020B0604020202020204" pitchFamily="34" charset="0"/>
              </a:rPr>
              <a:t>1-TEMEL SEKTÖRLER KATEGORİSİ</a:t>
            </a:r>
          </a:p>
        </p:txBody>
      </p:sp>
      <p:sp>
        <p:nvSpPr>
          <p:cNvPr id="2" name="Dikdörtgen 1"/>
          <p:cNvSpPr/>
          <p:nvPr/>
        </p:nvSpPr>
        <p:spPr>
          <a:xfrm>
            <a:off x="685800" y="1582341"/>
            <a:ext cx="7696200" cy="4154984"/>
          </a:xfrm>
          <a:prstGeom prst="rect">
            <a:avLst/>
          </a:prstGeom>
        </p:spPr>
        <p:txBody>
          <a:bodyPr wrap="square">
            <a:spAutoFit/>
          </a:bodyPr>
          <a:lstStyle/>
          <a:p>
            <a:pPr marL="342900" indent="-342900" algn="just" fontAlgn="base">
              <a:spcBef>
                <a:spcPct val="0"/>
              </a:spcBef>
              <a:spcAft>
                <a:spcPct val="0"/>
              </a:spcAft>
              <a:buFont typeface="Arial" pitchFamily="34" charset="0"/>
              <a:buChar char="•"/>
            </a:pPr>
            <a:r>
              <a:rPr lang="tr-TR" sz="2400" b="1" dirty="0">
                <a:solidFill>
                  <a:prstClr val="white"/>
                </a:solidFill>
              </a:rPr>
              <a:t>Tüm sektörlere yönelik yenilikçi uygulama fikirlerinin alındığı bu kategoride bölgesel ve/veya ulusal verimliliğe, kalkınmaya ve istihdama katkı sağlayacak nitelikte girişim fikirleri aranmaktadır. </a:t>
            </a:r>
          </a:p>
          <a:p>
            <a:pPr marL="342900" indent="-342900" algn="just" fontAlgn="base">
              <a:spcBef>
                <a:spcPct val="0"/>
              </a:spcBef>
              <a:spcAft>
                <a:spcPct val="0"/>
              </a:spcAft>
              <a:buFont typeface="Arial" pitchFamily="34" charset="0"/>
              <a:buChar char="•"/>
            </a:pPr>
            <a:endParaRPr lang="tr-TR" sz="2400" b="1" dirty="0">
              <a:solidFill>
                <a:prstClr val="white"/>
              </a:solidFill>
            </a:endParaRPr>
          </a:p>
          <a:p>
            <a:pPr marL="342900" indent="-342900" algn="just" fontAlgn="base">
              <a:spcBef>
                <a:spcPct val="0"/>
              </a:spcBef>
              <a:spcAft>
                <a:spcPct val="0"/>
              </a:spcAft>
              <a:buFont typeface="Arial" pitchFamily="34" charset="0"/>
              <a:buChar char="•"/>
            </a:pPr>
            <a:r>
              <a:rPr lang="tr-TR" sz="2400" b="1" dirty="0">
                <a:solidFill>
                  <a:prstClr val="white"/>
                </a:solidFill>
              </a:rPr>
              <a:t>Bu kategori geleneksel iş kollarında </a:t>
            </a:r>
            <a:r>
              <a:rPr lang="tr-TR" sz="2400" b="1" u="sng" dirty="0">
                <a:solidFill>
                  <a:prstClr val="white"/>
                </a:solidFill>
              </a:rPr>
              <a:t>(sanayi, tarım, hayvancılık, enerji, çevre) </a:t>
            </a:r>
            <a:r>
              <a:rPr lang="tr-TR" sz="2400" b="1" dirty="0">
                <a:solidFill>
                  <a:prstClr val="white"/>
                </a:solidFill>
              </a:rPr>
              <a:t>verimlilik ve yenilikçi bakış sağlayacak uygulama fikirlerini kapsamaktadır. Ayrıca özellikle bölgesel anlamda günlük </a:t>
            </a:r>
            <a:r>
              <a:rPr lang="tr-TR" sz="2400" b="1" dirty="0" err="1">
                <a:solidFill>
                  <a:prstClr val="white"/>
                </a:solidFill>
              </a:rPr>
              <a:t>yaşamkalitesini</a:t>
            </a:r>
            <a:r>
              <a:rPr lang="tr-TR" sz="2400" b="1" dirty="0">
                <a:solidFill>
                  <a:prstClr val="white"/>
                </a:solidFill>
              </a:rPr>
              <a:t> ve verimliliği arttıracak yenilikçi uygulama fikirleri de bu kategori altında değerlendirilmektedir.</a:t>
            </a:r>
          </a:p>
        </p:txBody>
      </p:sp>
    </p:spTree>
    <p:extLst>
      <p:ext uri="{BB962C8B-B14F-4D97-AF65-F5344CB8AC3E}">
        <p14:creationId xmlns:p14="http://schemas.microsoft.com/office/powerpoint/2010/main" val="3350133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8 Metin kutusu"/>
          <p:cNvSpPr txBox="1"/>
          <p:nvPr/>
        </p:nvSpPr>
        <p:spPr>
          <a:xfrm>
            <a:off x="2678731" y="908720"/>
            <a:ext cx="3693469"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Yarışma Kategorileri</a:t>
            </a:r>
          </a:p>
        </p:txBody>
      </p:sp>
      <p:sp>
        <p:nvSpPr>
          <p:cNvPr id="11" name="Metin kutusu 10"/>
          <p:cNvSpPr txBox="1"/>
          <p:nvPr/>
        </p:nvSpPr>
        <p:spPr>
          <a:xfrm>
            <a:off x="3705839" y="3422562"/>
            <a:ext cx="1656184" cy="1015663"/>
          </a:xfrm>
          <a:prstGeom prst="rect">
            <a:avLst/>
          </a:prstGeom>
          <a:noFill/>
        </p:spPr>
        <p:txBody>
          <a:bodyPr wrap="square" rtlCol="0">
            <a:spAutoFit/>
          </a:bodyPr>
          <a:lstStyle/>
          <a:p>
            <a:pPr algn="ctr" fontAlgn="base">
              <a:spcBef>
                <a:spcPct val="0"/>
              </a:spcBef>
              <a:spcAft>
                <a:spcPct val="0"/>
              </a:spcAft>
            </a:pPr>
            <a:r>
              <a:rPr lang="tr-TR" sz="2000" b="1" dirty="0">
                <a:solidFill>
                  <a:prstClr val="white"/>
                </a:solidFill>
                <a:latin typeface="Arial" pitchFamily="34" charset="0"/>
                <a:cs typeface="Arial" panose="020B0604020202020204" pitchFamily="34" charset="0"/>
              </a:rPr>
              <a:t>Sosyal Girişimcilik Kategorisi</a:t>
            </a:r>
          </a:p>
        </p:txBody>
      </p:sp>
      <p:grpSp>
        <p:nvGrpSpPr>
          <p:cNvPr id="37" name="Grup 36"/>
          <p:cNvGrpSpPr/>
          <p:nvPr/>
        </p:nvGrpSpPr>
        <p:grpSpPr>
          <a:xfrm>
            <a:off x="403134" y="995717"/>
            <a:ext cx="8565278" cy="5996905"/>
            <a:chOff x="0" y="1096541"/>
            <a:chExt cx="2586344" cy="3265973"/>
          </a:xfrm>
        </p:grpSpPr>
        <p:sp>
          <p:nvSpPr>
            <p:cNvPr id="38" name="Yuvarlatılmış Dikdörtgen 37"/>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algn="ctr" defTabSz="622300" fontAlgn="base">
                <a:lnSpc>
                  <a:spcPct val="90000"/>
                </a:lnSpc>
                <a:spcBef>
                  <a:spcPct val="0"/>
                </a:spcBef>
                <a:spcAft>
                  <a:spcPct val="35000"/>
                </a:spcAft>
              </a:pPr>
              <a:endParaRPr lang="tr-TR" sz="1400" dirty="0">
                <a:solidFill>
                  <a:prstClr val="white"/>
                </a:solidFill>
              </a:endParaRPr>
            </a:p>
          </p:txBody>
        </p:sp>
      </p:grpSp>
      <p:sp>
        <p:nvSpPr>
          <p:cNvPr id="8" name="Metin kutusu 7"/>
          <p:cNvSpPr txBox="1"/>
          <p:nvPr/>
        </p:nvSpPr>
        <p:spPr>
          <a:xfrm>
            <a:off x="547756" y="1147353"/>
            <a:ext cx="7681844" cy="461665"/>
          </a:xfrm>
          <a:prstGeom prst="rect">
            <a:avLst/>
          </a:prstGeom>
          <a:noFill/>
        </p:spPr>
        <p:txBody>
          <a:bodyPr wrap="square" rtlCol="0">
            <a:spAutoFit/>
          </a:bodyPr>
          <a:lstStyle/>
          <a:p>
            <a:pPr algn="ctr" fontAlgn="base">
              <a:spcBef>
                <a:spcPct val="0"/>
              </a:spcBef>
              <a:spcAft>
                <a:spcPct val="0"/>
              </a:spcAft>
            </a:pPr>
            <a:r>
              <a:rPr lang="tr-TR" sz="2400" b="1" dirty="0">
                <a:solidFill>
                  <a:prstClr val="white"/>
                </a:solidFill>
                <a:latin typeface="Arial" pitchFamily="34" charset="0"/>
                <a:cs typeface="Arial" panose="020B0604020202020204" pitchFamily="34" charset="0"/>
              </a:rPr>
              <a:t>2-TEKNO GİRİŞİMCİLİK KATEGORİSİ</a:t>
            </a:r>
          </a:p>
        </p:txBody>
      </p:sp>
      <p:sp>
        <p:nvSpPr>
          <p:cNvPr id="2" name="Dikdörtgen 1"/>
          <p:cNvSpPr/>
          <p:nvPr/>
        </p:nvSpPr>
        <p:spPr>
          <a:xfrm>
            <a:off x="685800" y="1988322"/>
            <a:ext cx="7696200" cy="4154984"/>
          </a:xfrm>
          <a:prstGeom prst="rect">
            <a:avLst/>
          </a:prstGeom>
        </p:spPr>
        <p:txBody>
          <a:bodyPr wrap="square">
            <a:spAutoFit/>
          </a:bodyPr>
          <a:lstStyle/>
          <a:p>
            <a:pPr marL="342900" indent="-342900" algn="just" fontAlgn="base">
              <a:spcBef>
                <a:spcPct val="0"/>
              </a:spcBef>
              <a:spcAft>
                <a:spcPct val="0"/>
              </a:spcAft>
              <a:buFont typeface="Arial" pitchFamily="34" charset="0"/>
              <a:buChar char="•"/>
            </a:pPr>
            <a:r>
              <a:rPr lang="tr-TR" sz="2400" b="1" dirty="0">
                <a:solidFill>
                  <a:prstClr val="white"/>
                </a:solidFill>
              </a:rPr>
              <a:t>Bu kategoride, yarışmacılar yenilikçi ve teknoloji tabanlı olmak koşuluyla her konuda ve diledikleri sektöre yönelik olarak proje teklifi getirebilirler. Konuların seçiminde ticari başarı şansına ve uygulanabilirliğe önem verilmelidir.</a:t>
            </a:r>
          </a:p>
          <a:p>
            <a:pPr marL="342900" indent="-342900" algn="just" fontAlgn="base">
              <a:spcBef>
                <a:spcPct val="0"/>
              </a:spcBef>
              <a:spcAft>
                <a:spcPct val="0"/>
              </a:spcAft>
              <a:buFont typeface="Arial" pitchFamily="34" charset="0"/>
              <a:buChar char="•"/>
            </a:pPr>
            <a:r>
              <a:rPr lang="tr-TR" sz="2400" b="1" dirty="0">
                <a:solidFill>
                  <a:prstClr val="white"/>
                </a:solidFill>
              </a:rPr>
              <a:t>Başvuru sahiplerinden, bilişim sektöründe yenilikçi uygulamaları, elektronik sektörüne yönelik çözümler, </a:t>
            </a:r>
            <a:r>
              <a:rPr lang="tr-TR" sz="2400" b="1" dirty="0" err="1">
                <a:solidFill>
                  <a:prstClr val="white"/>
                </a:solidFill>
              </a:rPr>
              <a:t>biyoteknoloji</a:t>
            </a:r>
            <a:r>
              <a:rPr lang="tr-TR" sz="2400" b="1" dirty="0">
                <a:solidFill>
                  <a:prstClr val="white"/>
                </a:solidFill>
              </a:rPr>
              <a:t> alanında mühendislik ve teknolojik altyapıyı barındıran uygulamalar ile </a:t>
            </a:r>
            <a:r>
              <a:rPr lang="tr-TR" sz="2400" b="1" dirty="0" err="1">
                <a:solidFill>
                  <a:prstClr val="white"/>
                </a:solidFill>
              </a:rPr>
              <a:t>ilerimalzeme</a:t>
            </a:r>
            <a:r>
              <a:rPr lang="tr-TR" sz="2400" b="1" dirty="0">
                <a:solidFill>
                  <a:prstClr val="white"/>
                </a:solidFill>
              </a:rPr>
              <a:t> gibi teknolojiyi kullanan alanlarda fikir geliştirmeleri beklenir.</a:t>
            </a:r>
          </a:p>
        </p:txBody>
      </p:sp>
    </p:spTree>
    <p:extLst>
      <p:ext uri="{BB962C8B-B14F-4D97-AF65-F5344CB8AC3E}">
        <p14:creationId xmlns:p14="http://schemas.microsoft.com/office/powerpoint/2010/main" val="3261820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8 Metin kutusu"/>
          <p:cNvSpPr txBox="1"/>
          <p:nvPr/>
        </p:nvSpPr>
        <p:spPr>
          <a:xfrm>
            <a:off x="2678731" y="908720"/>
            <a:ext cx="3693469"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Yarışma Kategorileri</a:t>
            </a:r>
          </a:p>
        </p:txBody>
      </p:sp>
      <p:sp>
        <p:nvSpPr>
          <p:cNvPr id="11" name="Metin kutusu 10"/>
          <p:cNvSpPr txBox="1"/>
          <p:nvPr/>
        </p:nvSpPr>
        <p:spPr>
          <a:xfrm>
            <a:off x="3705839" y="3422562"/>
            <a:ext cx="1656184" cy="1015663"/>
          </a:xfrm>
          <a:prstGeom prst="rect">
            <a:avLst/>
          </a:prstGeom>
          <a:noFill/>
        </p:spPr>
        <p:txBody>
          <a:bodyPr wrap="square" rtlCol="0">
            <a:spAutoFit/>
          </a:bodyPr>
          <a:lstStyle/>
          <a:p>
            <a:pPr algn="ctr" fontAlgn="base">
              <a:spcBef>
                <a:spcPct val="0"/>
              </a:spcBef>
              <a:spcAft>
                <a:spcPct val="0"/>
              </a:spcAft>
            </a:pPr>
            <a:r>
              <a:rPr lang="tr-TR" sz="2000" b="1" dirty="0">
                <a:solidFill>
                  <a:prstClr val="white"/>
                </a:solidFill>
                <a:latin typeface="Arial" pitchFamily="34" charset="0"/>
                <a:cs typeface="Arial" panose="020B0604020202020204" pitchFamily="34" charset="0"/>
              </a:rPr>
              <a:t>Sosyal Girişimcilik Kategorisi</a:t>
            </a:r>
          </a:p>
        </p:txBody>
      </p:sp>
      <p:grpSp>
        <p:nvGrpSpPr>
          <p:cNvPr id="37" name="Grup 36"/>
          <p:cNvGrpSpPr/>
          <p:nvPr/>
        </p:nvGrpSpPr>
        <p:grpSpPr>
          <a:xfrm>
            <a:off x="403134" y="995717"/>
            <a:ext cx="8565278" cy="5996905"/>
            <a:chOff x="0" y="1096541"/>
            <a:chExt cx="2586344" cy="3265973"/>
          </a:xfrm>
        </p:grpSpPr>
        <p:sp>
          <p:nvSpPr>
            <p:cNvPr id="38" name="Yuvarlatılmış Dikdörtgen 37"/>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algn="ctr" defTabSz="622300" fontAlgn="base">
                <a:lnSpc>
                  <a:spcPct val="90000"/>
                </a:lnSpc>
                <a:spcBef>
                  <a:spcPct val="0"/>
                </a:spcBef>
                <a:spcAft>
                  <a:spcPct val="35000"/>
                </a:spcAft>
              </a:pPr>
              <a:endParaRPr lang="tr-TR" sz="1400" dirty="0">
                <a:solidFill>
                  <a:prstClr val="white"/>
                </a:solidFill>
              </a:endParaRPr>
            </a:p>
          </p:txBody>
        </p:sp>
      </p:grpSp>
      <p:sp>
        <p:nvSpPr>
          <p:cNvPr id="8" name="Metin kutusu 7"/>
          <p:cNvSpPr txBox="1"/>
          <p:nvPr/>
        </p:nvSpPr>
        <p:spPr>
          <a:xfrm>
            <a:off x="547756" y="1147353"/>
            <a:ext cx="7681844" cy="461665"/>
          </a:xfrm>
          <a:prstGeom prst="rect">
            <a:avLst/>
          </a:prstGeom>
          <a:noFill/>
        </p:spPr>
        <p:txBody>
          <a:bodyPr wrap="square" rtlCol="0">
            <a:spAutoFit/>
          </a:bodyPr>
          <a:lstStyle/>
          <a:p>
            <a:pPr algn="ctr" fontAlgn="base">
              <a:spcBef>
                <a:spcPct val="0"/>
              </a:spcBef>
              <a:spcAft>
                <a:spcPct val="0"/>
              </a:spcAft>
            </a:pPr>
            <a:r>
              <a:rPr lang="tr-TR" sz="2400" b="1" dirty="0">
                <a:solidFill>
                  <a:prstClr val="white"/>
                </a:solidFill>
                <a:latin typeface="Arial" pitchFamily="34" charset="0"/>
                <a:cs typeface="Arial" panose="020B0604020202020204" pitchFamily="34" charset="0"/>
              </a:rPr>
              <a:t>3-Sosyal Girişimcilik Kategorisi</a:t>
            </a:r>
          </a:p>
        </p:txBody>
      </p:sp>
      <p:sp>
        <p:nvSpPr>
          <p:cNvPr id="2" name="Dikdörtgen 1"/>
          <p:cNvSpPr/>
          <p:nvPr/>
        </p:nvSpPr>
        <p:spPr>
          <a:xfrm>
            <a:off x="837669" y="2076223"/>
            <a:ext cx="7696200" cy="1569660"/>
          </a:xfrm>
          <a:prstGeom prst="rect">
            <a:avLst/>
          </a:prstGeom>
        </p:spPr>
        <p:txBody>
          <a:bodyPr wrap="square">
            <a:spAutoFit/>
          </a:bodyPr>
          <a:lstStyle/>
          <a:p>
            <a:pPr marL="342900" indent="-342900" algn="just" fontAlgn="base">
              <a:spcBef>
                <a:spcPct val="0"/>
              </a:spcBef>
              <a:spcAft>
                <a:spcPct val="0"/>
              </a:spcAft>
              <a:buFont typeface="Arial" pitchFamily="34" charset="0"/>
              <a:buChar char="•"/>
            </a:pPr>
            <a:r>
              <a:rPr lang="tr-TR" sz="2400" b="1" dirty="0">
                <a:solidFill>
                  <a:prstClr val="white"/>
                </a:solidFill>
              </a:rPr>
              <a:t>Toplumsal sorunlara çözüm getirmeye yönelik yenilikçi fikirleri kapsamaktadır. Bu kategoride eğitim, insan hakları, göç, kalkınma gibi birçok alanda sosyal dönüşüm gerçekleştirme amaçlanmaktadır.</a:t>
            </a:r>
          </a:p>
        </p:txBody>
      </p:sp>
    </p:spTree>
    <p:extLst>
      <p:ext uri="{BB962C8B-B14F-4D97-AF65-F5344CB8AC3E}">
        <p14:creationId xmlns:p14="http://schemas.microsoft.com/office/powerpoint/2010/main" val="2152713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3" name="13 Metin kutusu"/>
          <p:cNvSpPr txBox="1"/>
          <p:nvPr/>
        </p:nvSpPr>
        <p:spPr>
          <a:xfrm>
            <a:off x="4427984" y="6858000"/>
            <a:ext cx="493204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base">
              <a:spcBef>
                <a:spcPct val="0"/>
              </a:spcBef>
              <a:spcAft>
                <a:spcPct val="0"/>
              </a:spcAft>
              <a:defRPr/>
            </a:pPr>
            <a:r>
              <a:rPr lang="tr-TR" sz="1400" b="1" spc="50" dirty="0">
                <a:ln w="11430"/>
                <a:solidFill>
                  <a:srgbClr val="002060"/>
                </a:solidFill>
                <a:effectLst>
                  <a:innerShdw blurRad="63500" dist="50800" dir="13500000">
                    <a:prstClr val="black">
                      <a:alpha val="50000"/>
                    </a:prstClr>
                  </a:innerShdw>
                </a:effectLst>
                <a:latin typeface="Arial" pitchFamily="34" charset="0"/>
                <a:cs typeface="Arial" pitchFamily="34" charset="0"/>
              </a:rPr>
              <a:t>Detaylı Bilgi:</a:t>
            </a:r>
          </a:p>
          <a:p>
            <a:pPr algn="r" fontAlgn="base">
              <a:spcBef>
                <a:spcPct val="0"/>
              </a:spcBef>
              <a:spcAft>
                <a:spcPct val="0"/>
              </a:spcAft>
              <a:defRPr/>
            </a:pPr>
            <a:r>
              <a:rPr lang="tr-TR" sz="1400" b="1" spc="50" dirty="0">
                <a:ln w="11430"/>
                <a:solidFill>
                  <a:srgbClr val="002060"/>
                </a:solidFill>
                <a:effectLst>
                  <a:innerShdw blurRad="63500" dist="50800" dir="13500000">
                    <a:prstClr val="black">
                      <a:alpha val="50000"/>
                    </a:prstClr>
                  </a:innerShdw>
                </a:effectLst>
                <a:latin typeface="Arial" pitchFamily="34" charset="0"/>
                <a:cs typeface="Arial" pitchFamily="34" charset="0"/>
              </a:rPr>
              <a:t>www.</a:t>
            </a:r>
            <a:r>
              <a:rPr lang="tr-TR" sz="1400" b="1" spc="50" dirty="0" err="1">
                <a:ln w="11430"/>
                <a:solidFill>
                  <a:srgbClr val="002060"/>
                </a:solidFill>
                <a:effectLst>
                  <a:innerShdw blurRad="63500" dist="50800" dir="13500000">
                    <a:prstClr val="black">
                      <a:alpha val="50000"/>
                    </a:prstClr>
                  </a:innerShdw>
                </a:effectLst>
                <a:latin typeface="Arial" pitchFamily="34" charset="0"/>
                <a:cs typeface="Arial" pitchFamily="34" charset="0"/>
              </a:rPr>
              <a:t>tubitak</a:t>
            </a:r>
            <a:r>
              <a:rPr lang="tr-TR" sz="1400" b="1" spc="50" dirty="0">
                <a:ln w="11430"/>
                <a:solidFill>
                  <a:srgbClr val="002060"/>
                </a:solidFill>
                <a:effectLst>
                  <a:innerShdw blurRad="63500" dist="50800" dir="13500000">
                    <a:prstClr val="black">
                      <a:alpha val="50000"/>
                    </a:prstClr>
                  </a:innerShdw>
                </a:effectLst>
                <a:latin typeface="Arial" pitchFamily="34" charset="0"/>
                <a:cs typeface="Arial" pitchFamily="34" charset="0"/>
              </a:rPr>
              <a:t>.gov.tr/</a:t>
            </a:r>
            <a:r>
              <a:rPr lang="tr-TR" sz="1400" b="1" spc="50" dirty="0" err="1">
                <a:ln w="11430"/>
                <a:solidFill>
                  <a:srgbClr val="002060"/>
                </a:solidFill>
                <a:effectLst>
                  <a:innerShdw blurRad="63500" dist="50800" dir="13500000">
                    <a:prstClr val="black">
                      <a:alpha val="50000"/>
                    </a:prstClr>
                  </a:innerShdw>
                </a:effectLst>
                <a:latin typeface="Arial" pitchFamily="34" charset="0"/>
                <a:cs typeface="Arial" pitchFamily="34" charset="0"/>
              </a:rPr>
              <a:t>bideb</a:t>
            </a:r>
            <a:r>
              <a:rPr lang="tr-TR" sz="1400" b="1" spc="50" dirty="0">
                <a:ln w="11430"/>
                <a:solidFill>
                  <a:srgbClr val="002060"/>
                </a:solidFill>
                <a:effectLst>
                  <a:innerShdw blurRad="63500" dist="50800" dir="13500000">
                    <a:prstClr val="black">
                      <a:alpha val="50000"/>
                    </a:prstClr>
                  </a:innerShdw>
                </a:effectLst>
                <a:latin typeface="Arial" pitchFamily="34" charset="0"/>
                <a:cs typeface="Arial" pitchFamily="34" charset="0"/>
              </a:rPr>
              <a:t>/2238b</a:t>
            </a:r>
          </a:p>
        </p:txBody>
      </p:sp>
      <p:sp>
        <p:nvSpPr>
          <p:cNvPr id="5" name="8 Metin kutusu"/>
          <p:cNvSpPr txBox="1"/>
          <p:nvPr/>
        </p:nvSpPr>
        <p:spPr>
          <a:xfrm>
            <a:off x="323528" y="764704"/>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tr-TR" sz="2400" b="1" spc="50" dirty="0">
                <a:ln w="11430"/>
                <a:gradFill>
                  <a:gsLst>
                    <a:gs pos="25000">
                      <a:srgbClr val="C0504D">
                        <a:satMod val="155000"/>
                      </a:srgbClr>
                    </a:gs>
                    <a:gs pos="100000">
                      <a:srgbClr val="C0504D">
                        <a:shade val="45000"/>
                        <a:satMod val="165000"/>
                      </a:srgbClr>
                    </a:gs>
                  </a:gsLst>
                  <a:lin ang="5400000"/>
                </a:gradFill>
                <a:effectLst>
                  <a:innerShdw blurRad="63500" dist="50800" dir="13500000">
                    <a:prstClr val="black">
                      <a:alpha val="50000"/>
                    </a:prstClr>
                  </a:innerShdw>
                </a:effectLst>
                <a:latin typeface="Arial" pitchFamily="34" charset="0"/>
                <a:cs typeface="Arial" pitchFamily="34" charset="0"/>
              </a:rPr>
              <a:t>Proje Nasıl Olmalıdır?</a:t>
            </a: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431541" y="2255696"/>
            <a:ext cx="6048672" cy="741256"/>
            <a:chOff x="3022503" y="602186"/>
            <a:chExt cx="4968400" cy="763180"/>
          </a:xfrm>
        </p:grpSpPr>
        <p:sp>
          <p:nvSpPr>
            <p:cNvPr id="10" name="Köşeli Çift Ayraç 9"/>
            <p:cNvSpPr/>
            <p:nvPr/>
          </p:nvSpPr>
          <p:spPr>
            <a:xfrm>
              <a:off x="3022503" y="602186"/>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274351" y="673752"/>
              <a:ext cx="4526140"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algn="ctr" defTabSz="711200" fontAlgn="base">
                <a:spcBef>
                  <a:spcPct val="0"/>
                </a:spcBef>
                <a:spcAft>
                  <a:spcPct val="35000"/>
                </a:spcAft>
              </a:pPr>
              <a:r>
                <a:rPr lang="tr-TR" sz="1400" dirty="0">
                  <a:solidFill>
                    <a:prstClr val="black">
                      <a:hueOff val="0"/>
                      <a:satOff val="0"/>
                      <a:lumOff val="0"/>
                      <a:alphaOff val="0"/>
                    </a:prstClr>
                  </a:solidFill>
                </a:rPr>
                <a:t>Yarışmanın her kategorisinde ekiplerin </a:t>
              </a:r>
              <a:r>
                <a:rPr lang="tr-TR" sz="1400" b="1" dirty="0">
                  <a:solidFill>
                    <a:prstClr val="black">
                      <a:hueOff val="0"/>
                      <a:satOff val="0"/>
                      <a:lumOff val="0"/>
                      <a:alphaOff val="0"/>
                    </a:prstClr>
                  </a:solidFill>
                </a:rPr>
                <a:t>yenilikçi iş fikirleri </a:t>
              </a:r>
              <a:r>
                <a:rPr lang="tr-TR" sz="1400" dirty="0">
                  <a:solidFill>
                    <a:prstClr val="black">
                      <a:hueOff val="0"/>
                      <a:satOff val="0"/>
                      <a:lumOff val="0"/>
                      <a:alphaOff val="0"/>
                    </a:prstClr>
                  </a:solidFill>
                </a:rPr>
                <a:t>getirmesi zorunludur. Proje Başvuruları  aşağıdaki</a:t>
              </a:r>
              <a:r>
                <a:rPr lang="en-US" sz="1400" dirty="0">
                  <a:solidFill>
                    <a:prstClr val="black">
                      <a:hueOff val="0"/>
                      <a:satOff val="0"/>
                      <a:lumOff val="0"/>
                      <a:alphaOff val="0"/>
                    </a:prstClr>
                  </a:solidFill>
                </a:rPr>
                <a:t> </a:t>
              </a:r>
              <a:r>
                <a:rPr lang="tr-TR" sz="1400" dirty="0">
                  <a:solidFill>
                    <a:prstClr val="black">
                      <a:hueOff val="0"/>
                      <a:satOff val="0"/>
                      <a:lumOff val="0"/>
                      <a:alphaOff val="0"/>
                    </a:prstClr>
                  </a:solidFill>
                </a:rPr>
                <a:t> yenilik tanımlarına uygun olmalıdır. </a:t>
              </a:r>
            </a:p>
          </p:txBody>
        </p:sp>
      </p:grpSp>
      <p:grpSp>
        <p:nvGrpSpPr>
          <p:cNvPr id="20" name="Grup 19"/>
          <p:cNvGrpSpPr/>
          <p:nvPr/>
        </p:nvGrpSpPr>
        <p:grpSpPr>
          <a:xfrm>
            <a:off x="467545" y="1429967"/>
            <a:ext cx="5976664" cy="662481"/>
            <a:chOff x="3225848" y="2698633"/>
            <a:chExt cx="4691956" cy="796761"/>
          </a:xfrm>
        </p:grpSpPr>
        <p:sp>
          <p:nvSpPr>
            <p:cNvPr id="21" name="Köşeli Çift Ayraç 20"/>
            <p:cNvSpPr/>
            <p:nvPr/>
          </p:nvSpPr>
          <p:spPr>
            <a:xfrm>
              <a:off x="3225848" y="2698633"/>
              <a:ext cx="4691956" cy="763180"/>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2" name="Köşeli Çift Ayraç 4"/>
            <p:cNvSpPr/>
            <p:nvPr/>
          </p:nvSpPr>
          <p:spPr>
            <a:xfrm>
              <a:off x="3329493" y="2732214"/>
              <a:ext cx="4422096" cy="7631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algn="ctr" defTabSz="577850" fontAlgn="base">
                <a:lnSpc>
                  <a:spcPct val="90000"/>
                </a:lnSpc>
                <a:spcBef>
                  <a:spcPct val="0"/>
                </a:spcBef>
                <a:spcAft>
                  <a:spcPct val="35000"/>
                </a:spcAft>
              </a:pPr>
              <a:r>
                <a:rPr lang="tr-TR" sz="1400" dirty="0">
                  <a:solidFill>
                    <a:prstClr val="black">
                      <a:hueOff val="0"/>
                      <a:satOff val="0"/>
                      <a:lumOff val="0"/>
                      <a:alphaOff val="0"/>
                    </a:prstClr>
                  </a:solidFill>
                </a:rPr>
                <a:t>Adaylar hali hazırda ticarileşmiş bir ürünle başvuruda bulunamazlar. </a:t>
              </a:r>
            </a:p>
          </p:txBody>
        </p:sp>
      </p:grpSp>
      <p:sp>
        <p:nvSpPr>
          <p:cNvPr id="24" name="Köşeli Çift Ayraç 23"/>
          <p:cNvSpPr/>
          <p:nvPr/>
        </p:nvSpPr>
        <p:spPr>
          <a:xfrm>
            <a:off x="2985381" y="3212976"/>
            <a:ext cx="5393612"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6" name="Metin kutusu 5"/>
          <p:cNvSpPr txBox="1"/>
          <p:nvPr/>
        </p:nvSpPr>
        <p:spPr>
          <a:xfrm>
            <a:off x="3561445" y="3381871"/>
            <a:ext cx="4787791" cy="307777"/>
          </a:xfrm>
          <a:prstGeom prst="rect">
            <a:avLst/>
          </a:prstGeom>
          <a:noFill/>
        </p:spPr>
        <p:txBody>
          <a:bodyPr wrap="square" rtlCol="0">
            <a:spAutoFit/>
          </a:bodyPr>
          <a:lstStyle/>
          <a:p>
            <a:pPr fontAlgn="base">
              <a:spcBef>
                <a:spcPct val="0"/>
              </a:spcBef>
              <a:spcAft>
                <a:spcPct val="0"/>
              </a:spcAft>
            </a:pPr>
            <a:r>
              <a:rPr lang="tr-TR" sz="1400" dirty="0">
                <a:solidFill>
                  <a:prstClr val="black">
                    <a:hueOff val="0"/>
                    <a:satOff val="0"/>
                    <a:lumOff val="0"/>
                    <a:alphaOff val="0"/>
                  </a:prstClr>
                </a:solidFill>
              </a:rPr>
              <a:t>Proje konusu tamamıyla yeni bir uygulama olabilir. </a:t>
            </a:r>
          </a:p>
        </p:txBody>
      </p:sp>
      <p:sp>
        <p:nvSpPr>
          <p:cNvPr id="28" name="Köşeli Çift Ayraç 27"/>
          <p:cNvSpPr/>
          <p:nvPr/>
        </p:nvSpPr>
        <p:spPr>
          <a:xfrm>
            <a:off x="2985382" y="4005064"/>
            <a:ext cx="5403042"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7" name="Metin kutusu 6"/>
          <p:cNvSpPr txBox="1"/>
          <p:nvPr/>
        </p:nvSpPr>
        <p:spPr>
          <a:xfrm>
            <a:off x="3561445" y="4154294"/>
            <a:ext cx="4821723"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smtClean="0">
                <a:solidFill>
                  <a:prstClr val="black">
                    <a:hueOff val="0"/>
                    <a:satOff val="0"/>
                    <a:lumOff val="0"/>
                    <a:alphaOff val="0"/>
                  </a:prstClr>
                </a:solidFill>
              </a:rPr>
              <a:t>Proje konusu yerel </a:t>
            </a:r>
            <a:r>
              <a:rPr lang="tr-TR" dirty="0">
                <a:solidFill>
                  <a:prstClr val="black">
                    <a:hueOff val="0"/>
                    <a:satOff val="0"/>
                    <a:lumOff val="0"/>
                    <a:alphaOff val="0"/>
                  </a:prstClr>
                </a:solidFill>
              </a:rPr>
              <a:t>bölge için yeni bir </a:t>
            </a:r>
            <a:r>
              <a:rPr lang="tr-TR" dirty="0" smtClean="0">
                <a:solidFill>
                  <a:prstClr val="black">
                    <a:hueOff val="0"/>
                    <a:satOff val="0"/>
                    <a:lumOff val="0"/>
                    <a:alphaOff val="0"/>
                  </a:prstClr>
                </a:solidFill>
              </a:rPr>
              <a:t>uygulama olabilir. </a:t>
            </a:r>
            <a:endParaRPr lang="tr-TR" dirty="0">
              <a:solidFill>
                <a:prstClr val="black">
                  <a:hueOff val="0"/>
                  <a:satOff val="0"/>
                  <a:lumOff val="0"/>
                  <a:alphaOff val="0"/>
                </a:prstClr>
              </a:solidFill>
            </a:endParaRPr>
          </a:p>
        </p:txBody>
      </p:sp>
      <p:sp>
        <p:nvSpPr>
          <p:cNvPr id="29" name="Köşeli Çift Ayraç 28"/>
          <p:cNvSpPr/>
          <p:nvPr/>
        </p:nvSpPr>
        <p:spPr>
          <a:xfrm>
            <a:off x="3049284" y="5733256"/>
            <a:ext cx="5282691" cy="617423"/>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30" name="Metin kutusu 29"/>
          <p:cNvSpPr txBox="1"/>
          <p:nvPr/>
        </p:nvSpPr>
        <p:spPr>
          <a:xfrm>
            <a:off x="3489438" y="5733256"/>
            <a:ext cx="4394930" cy="523220"/>
          </a:xfrm>
          <a:prstGeom prst="rect">
            <a:avLst/>
          </a:prstGeom>
          <a:noFill/>
        </p:spPr>
        <p:txBody>
          <a:bodyPr wrap="square" rtlCol="0">
            <a:spAutoFit/>
          </a:bodyPr>
          <a:lstStyle/>
          <a:p>
            <a:pPr fontAlgn="base">
              <a:spcBef>
                <a:spcPct val="0"/>
              </a:spcBef>
              <a:spcAft>
                <a:spcPct val="0"/>
              </a:spcAft>
            </a:pPr>
            <a:r>
              <a:rPr lang="tr-TR" sz="1400" dirty="0">
                <a:solidFill>
                  <a:prstClr val="black">
                    <a:hueOff val="0"/>
                    <a:satOff val="0"/>
                    <a:lumOff val="0"/>
                    <a:alphaOff val="0"/>
                  </a:prstClr>
                </a:solidFill>
              </a:rPr>
              <a:t>Proje konusu, var olan bir uygulamanın yeni bir alanda kullanılması olabilir. </a:t>
            </a:r>
          </a:p>
        </p:txBody>
      </p:sp>
      <p:sp>
        <p:nvSpPr>
          <p:cNvPr id="31" name="Köşeli Çift Ayraç 30"/>
          <p:cNvSpPr/>
          <p:nvPr/>
        </p:nvSpPr>
        <p:spPr>
          <a:xfrm>
            <a:off x="3075391" y="4869160"/>
            <a:ext cx="5303601" cy="708895"/>
          </a:xfrm>
          <a:prstGeom prst="chevron">
            <a:avLst/>
          </a:prstGeom>
          <a:solidFill>
            <a:schemeClr val="accent4">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32" name="Metin kutusu 31"/>
          <p:cNvSpPr txBox="1"/>
          <p:nvPr/>
        </p:nvSpPr>
        <p:spPr>
          <a:xfrm>
            <a:off x="3489437" y="4929983"/>
            <a:ext cx="4896545"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pPr fontAlgn="base">
              <a:spcBef>
                <a:spcPct val="0"/>
              </a:spcBef>
              <a:spcAft>
                <a:spcPct val="0"/>
              </a:spcAft>
            </a:pPr>
            <a:r>
              <a:rPr lang="tr-TR" dirty="0">
                <a:solidFill>
                  <a:prstClr val="black">
                    <a:hueOff val="0"/>
                    <a:satOff val="0"/>
                    <a:lumOff val="0"/>
                    <a:alphaOff val="0"/>
                  </a:prstClr>
                </a:solidFill>
              </a:rPr>
              <a:t>Proje konusu </a:t>
            </a:r>
            <a:r>
              <a:rPr lang="tr-TR" dirty="0" smtClean="0">
                <a:solidFill>
                  <a:prstClr val="black">
                    <a:hueOff val="0"/>
                    <a:satOff val="0"/>
                    <a:lumOff val="0"/>
                    <a:alphaOff val="0"/>
                  </a:prstClr>
                </a:solidFill>
              </a:rPr>
              <a:t>var </a:t>
            </a:r>
            <a:r>
              <a:rPr lang="tr-TR" dirty="0">
                <a:solidFill>
                  <a:prstClr val="black">
                    <a:hueOff val="0"/>
                    <a:satOff val="0"/>
                    <a:lumOff val="0"/>
                    <a:alphaOff val="0"/>
                  </a:prstClr>
                </a:solidFill>
              </a:rPr>
              <a:t>olan bir </a:t>
            </a:r>
            <a:r>
              <a:rPr lang="tr-TR" dirty="0" smtClean="0">
                <a:solidFill>
                  <a:prstClr val="black">
                    <a:hueOff val="0"/>
                    <a:satOff val="0"/>
                    <a:lumOff val="0"/>
                    <a:alphaOff val="0"/>
                  </a:prstClr>
                </a:solidFill>
              </a:rPr>
              <a:t>uygulamanın geliştirilmiş/genişletilmiş kullanımına</a:t>
            </a:r>
            <a:r>
              <a:rPr lang="tr-TR" dirty="0">
                <a:solidFill>
                  <a:prstClr val="black">
                    <a:hueOff val="0"/>
                    <a:satOff val="0"/>
                    <a:lumOff val="0"/>
                    <a:alphaOff val="0"/>
                  </a:prstClr>
                </a:solidFill>
              </a:rPr>
              <a:t>, yönelik yenilikçi fikir ve </a:t>
            </a:r>
            <a:r>
              <a:rPr lang="tr-TR" dirty="0" smtClean="0">
                <a:solidFill>
                  <a:prstClr val="black">
                    <a:hueOff val="0"/>
                    <a:satOff val="0"/>
                    <a:lumOff val="0"/>
                    <a:alphaOff val="0"/>
                  </a:prstClr>
                </a:solidFill>
              </a:rPr>
              <a:t>uygulama olabilir. </a:t>
            </a:r>
            <a:endParaRPr lang="tr-TR" dirty="0">
              <a:solidFill>
                <a:prstClr val="black">
                  <a:hueOff val="0"/>
                  <a:satOff val="0"/>
                  <a:lumOff val="0"/>
                  <a:alphaOff val="0"/>
                </a:prst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185" y="3381871"/>
            <a:ext cx="2369608" cy="2926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2240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Ulusal Yenilik Sistemimizin Geleceği_2">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cene3d>
          <a:camera prst="orthographicFront">
            <a:rot lat="0" lon="0" rev="0"/>
          </a:camera>
          <a:lightRig rig="contrasting" dir="t">
            <a:rot lat="0" lon="0" rev="1200000"/>
          </a:lightRig>
        </a:scene3d>
        <a:sp3d contourW="19050" prstMaterial="metal">
          <a:bevelT w="88900" h="203200"/>
          <a:bevelB w="165100" h="254000"/>
        </a:sp3d>
      </a:spPr>
      <a:bodyPr spcFirstLastPara="0" vert="horz" wrap="square" lIns="216354" tIns="189034" rIns="216354" bIns="189034" numCol="1" spcCol="1270" anchor="ctr" anchorCtr="0">
        <a:noAutofit/>
      </a:bodyPr>
      <a:lstStyle>
        <a:defPPr algn="ctr" defTabSz="711200">
          <a:lnSpc>
            <a:spcPct val="90000"/>
          </a:lnSpc>
          <a:spcBef>
            <a:spcPct val="0"/>
          </a:spcBef>
          <a:spcAft>
            <a:spcPct val="35000"/>
          </a:spcAft>
          <a:defRPr b="1" u="none" kern="1200" dirty="0" smtClean="0">
            <a:latin typeface="Futura Bk BT" pitchFamily="34" charset="0"/>
          </a:defRPr>
        </a:defPPr>
      </a:lstStyle>
      <a: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a:style>
    </a:spDef>
    <a:txDef>
      <a:spPr>
        <a:noFill/>
      </a:spPr>
      <a:bodyPr wrap="square" rtlCol="0">
        <a:spAutoFit/>
      </a:bodyPr>
      <a:lstStyle>
        <a:defPPr>
          <a:defRPr dirty="0">
            <a:latin typeface="Corbel" pitchFamily="34" charset="0"/>
          </a:defRPr>
        </a:defPPr>
      </a:lstStyle>
    </a:tx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1655</Words>
  <Application>Microsoft Office PowerPoint</Application>
  <PresentationFormat>Ekran Gösterisi (4:3)</PresentationFormat>
  <Paragraphs>303</Paragraphs>
  <Slides>19</Slides>
  <Notes>13</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Ulusal Yenilik Sistemimizin Geleceği_2</vt:lpstr>
      <vt:lpstr>    TÜRKİYE BİLİMSEL VE TEKNOLOJİK ARAŞTIRMA KURUMU (TÜBİTAK) </vt:lpstr>
      <vt:lpstr>PowerPoint Sunusu</vt:lpstr>
      <vt:lpstr>Üniversite Öğrencilerine Yönelik Yarışmalar </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TÜRKİYE BİLİMSEL VE TEKNOLOJİK ARAŞTIRMA KURUMU (TÜBİTAK) </dc:title>
  <dc:creator>math117</dc:creator>
  <cp:lastModifiedBy>math117</cp:lastModifiedBy>
  <cp:revision>2</cp:revision>
  <dcterms:created xsi:type="dcterms:W3CDTF">2018-04-24T09:31:50Z</dcterms:created>
  <dcterms:modified xsi:type="dcterms:W3CDTF">2018-04-24T09:36:37Z</dcterms:modified>
</cp:coreProperties>
</file>