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500"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2">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ED90E01-1E6B-4B60-976B-C8BE05F6A6CC}" type="doc">
      <dgm:prSet loTypeId="urn:microsoft.com/office/officeart/2005/8/layout/hierarchy3" loCatId="hierarchy" qsTypeId="urn:microsoft.com/office/officeart/2005/8/quickstyle/simple2" qsCatId="simple" csTypeId="urn:microsoft.com/office/officeart/2005/8/colors/accent2_1" csCatId="accent2" phldr="1"/>
      <dgm:spPr/>
      <dgm:t>
        <a:bodyPr/>
        <a:lstStyle/>
        <a:p>
          <a:endParaRPr lang="tr-TR"/>
        </a:p>
      </dgm:t>
    </dgm:pt>
    <dgm:pt modelId="{0C2C66C9-C191-4A5A-8CF7-EBDDE36AC4A3}">
      <dgm:prSet custT="1"/>
      <dgm:spPr/>
      <dgm:t>
        <a:bodyPr/>
        <a:lstStyle/>
        <a:p>
          <a:r>
            <a:rPr lang="tr-TR" sz="2400" b="1" dirty="0" smtClean="0">
              <a:latin typeface="Arial" pitchFamily="34" charset="0"/>
              <a:cs typeface="Arial" pitchFamily="34" charset="0"/>
            </a:rPr>
            <a:t>Üniversite Proje Yarışmaları</a:t>
          </a:r>
          <a:endParaRPr lang="tr-TR" sz="2400" b="1" dirty="0">
            <a:latin typeface="Arial" pitchFamily="34" charset="0"/>
            <a:cs typeface="Arial" pitchFamily="34" charset="0"/>
          </a:endParaRPr>
        </a:p>
      </dgm:t>
    </dgm:pt>
    <dgm:pt modelId="{67BF528C-35A9-4E55-92EB-B213401E02BD}" type="parTrans" cxnId="{5A67692D-5DC5-4E13-9A06-D7B1B11A2A26}">
      <dgm:prSet/>
      <dgm:spPr/>
      <dgm:t>
        <a:bodyPr/>
        <a:lstStyle/>
        <a:p>
          <a:endParaRPr lang="tr-TR" sz="1600">
            <a:latin typeface="Arial" pitchFamily="34" charset="0"/>
            <a:cs typeface="Arial" pitchFamily="34" charset="0"/>
          </a:endParaRPr>
        </a:p>
      </dgm:t>
    </dgm:pt>
    <dgm:pt modelId="{F3E2E931-33D3-426C-9383-046B31923499}" type="sibTrans" cxnId="{5A67692D-5DC5-4E13-9A06-D7B1B11A2A26}">
      <dgm:prSet/>
      <dgm:spPr/>
      <dgm:t>
        <a:bodyPr/>
        <a:lstStyle/>
        <a:p>
          <a:endParaRPr lang="tr-TR" sz="1600">
            <a:latin typeface="Arial" pitchFamily="34" charset="0"/>
            <a:cs typeface="Arial" pitchFamily="34" charset="0"/>
          </a:endParaRPr>
        </a:p>
      </dgm:t>
    </dgm:pt>
    <dgm:pt modelId="{4B63DC03-F3B5-4BB6-AB89-D9E99650901D}">
      <dgm:prSet custT="1"/>
      <dgm:spPr>
        <a:noFill/>
      </dgm:spPr>
      <dgm:t>
        <a:bodyPr/>
        <a:lstStyle/>
        <a:p>
          <a:r>
            <a:rPr lang="tr-TR" altLang="tr-TR" sz="1800" b="1" i="0" dirty="0" smtClean="0">
              <a:latin typeface="Arial" pitchFamily="34" charset="0"/>
              <a:cs typeface="Arial" pitchFamily="34" charset="0"/>
            </a:rPr>
            <a:t>2241 Özel Sektöre Yönelik Lisans Bitirme Tezleri Yarışması</a:t>
          </a:r>
          <a:endParaRPr lang="tr-TR" sz="1800" b="1" i="0" dirty="0">
            <a:latin typeface="Arial" pitchFamily="34" charset="0"/>
            <a:cs typeface="Arial" pitchFamily="34" charset="0"/>
          </a:endParaRPr>
        </a:p>
      </dgm:t>
    </dgm:pt>
    <dgm:pt modelId="{735FCB39-CAE6-415F-92D2-6E276C2A289C}" type="parTrans" cxnId="{D935F670-B9F4-491D-B33D-818440B9CA1C}">
      <dgm:prSet/>
      <dgm:spPr/>
      <dgm:t>
        <a:bodyPr/>
        <a:lstStyle/>
        <a:p>
          <a:endParaRPr lang="tr-TR" sz="1600">
            <a:latin typeface="Arial" pitchFamily="34" charset="0"/>
            <a:cs typeface="Arial" pitchFamily="34" charset="0"/>
          </a:endParaRPr>
        </a:p>
      </dgm:t>
    </dgm:pt>
    <dgm:pt modelId="{27B3ACA4-BA14-4022-85A8-ED4FB97EEAA3}" type="sibTrans" cxnId="{D935F670-B9F4-491D-B33D-818440B9CA1C}">
      <dgm:prSet/>
      <dgm:spPr/>
      <dgm:t>
        <a:bodyPr/>
        <a:lstStyle/>
        <a:p>
          <a:endParaRPr lang="tr-TR" sz="1600">
            <a:latin typeface="Arial" pitchFamily="34" charset="0"/>
            <a:cs typeface="Arial" pitchFamily="34" charset="0"/>
          </a:endParaRPr>
        </a:p>
      </dgm:t>
    </dgm:pt>
    <dgm:pt modelId="{173C2169-A87F-45C2-9CAD-BF3B5DE3108F}">
      <dgm:prSet custT="1"/>
      <dgm:spPr>
        <a:noFill/>
      </dgm:spPr>
      <dgm:t>
        <a:bodyPr/>
        <a:lstStyle/>
        <a:p>
          <a:r>
            <a:rPr lang="tr-TR" sz="1800" b="1" i="0" dirty="0" smtClean="0">
              <a:latin typeface="Arial" pitchFamily="34" charset="0"/>
              <a:cs typeface="Arial" pitchFamily="34" charset="0"/>
            </a:rPr>
            <a:t>2242 Öncelikli Alanlarda Üniversite Öğrencileri Proje Yarışması</a:t>
          </a:r>
          <a:endParaRPr lang="tr-TR" sz="1800" b="1" i="0" dirty="0">
            <a:latin typeface="Arial" pitchFamily="34" charset="0"/>
            <a:cs typeface="Arial" pitchFamily="34" charset="0"/>
          </a:endParaRPr>
        </a:p>
      </dgm:t>
    </dgm:pt>
    <dgm:pt modelId="{329CE6AB-0992-4266-9142-014EA61A39AD}" type="parTrans" cxnId="{31ABA1EC-418C-41B1-B885-43A78F49A1A8}">
      <dgm:prSet/>
      <dgm:spPr/>
      <dgm:t>
        <a:bodyPr/>
        <a:lstStyle/>
        <a:p>
          <a:endParaRPr lang="tr-TR" sz="1600">
            <a:latin typeface="Arial" pitchFamily="34" charset="0"/>
            <a:cs typeface="Arial" pitchFamily="34" charset="0"/>
          </a:endParaRPr>
        </a:p>
      </dgm:t>
    </dgm:pt>
    <dgm:pt modelId="{C8648155-A195-4F0F-8FEA-2728A0AD7F03}" type="sibTrans" cxnId="{31ABA1EC-418C-41B1-B885-43A78F49A1A8}">
      <dgm:prSet/>
      <dgm:spPr/>
      <dgm:t>
        <a:bodyPr/>
        <a:lstStyle/>
        <a:p>
          <a:endParaRPr lang="tr-TR" sz="1600">
            <a:latin typeface="Arial" pitchFamily="34" charset="0"/>
            <a:cs typeface="Arial" pitchFamily="34" charset="0"/>
          </a:endParaRPr>
        </a:p>
      </dgm:t>
    </dgm:pt>
    <dgm:pt modelId="{17036E74-425C-4C3F-B5F3-108817628ECC}">
      <dgm:prSet custT="1"/>
      <dgm:spPr>
        <a:noFill/>
      </dgm:spPr>
      <dgm:t>
        <a:bodyPr/>
        <a:lstStyle/>
        <a:p>
          <a:r>
            <a:rPr lang="tr-TR" sz="3600" b="1" i="0" dirty="0" smtClean="0">
              <a:solidFill>
                <a:srgbClr val="C00000"/>
              </a:solidFill>
              <a:latin typeface="Arial" pitchFamily="34" charset="0"/>
              <a:cs typeface="Arial" pitchFamily="34" charset="0"/>
            </a:rPr>
            <a:t>2238 Girişimcilik ve Yenilikçilik Yarışması</a:t>
          </a:r>
          <a:endParaRPr lang="tr-TR" sz="3600" b="1" i="0" dirty="0">
            <a:solidFill>
              <a:srgbClr val="C00000"/>
            </a:solidFill>
            <a:latin typeface="Arial" pitchFamily="34" charset="0"/>
            <a:cs typeface="Arial" pitchFamily="34" charset="0"/>
          </a:endParaRPr>
        </a:p>
      </dgm:t>
    </dgm:pt>
    <dgm:pt modelId="{926E9AB2-60AB-4F62-8F67-318F82963110}" type="parTrans" cxnId="{1E06B3D2-54F0-4620-BF07-D3B2D9DD2DD0}">
      <dgm:prSet/>
      <dgm:spPr/>
      <dgm:t>
        <a:bodyPr/>
        <a:lstStyle/>
        <a:p>
          <a:endParaRPr lang="tr-TR" sz="1600">
            <a:latin typeface="Arial" pitchFamily="34" charset="0"/>
            <a:cs typeface="Arial" pitchFamily="34" charset="0"/>
          </a:endParaRPr>
        </a:p>
      </dgm:t>
    </dgm:pt>
    <dgm:pt modelId="{0D19E063-4D91-46F6-A9F4-0CAE4C6FCBF3}" type="sibTrans" cxnId="{1E06B3D2-54F0-4620-BF07-D3B2D9DD2DD0}">
      <dgm:prSet/>
      <dgm:spPr/>
      <dgm:t>
        <a:bodyPr/>
        <a:lstStyle/>
        <a:p>
          <a:endParaRPr lang="tr-TR" sz="1600">
            <a:latin typeface="Arial" pitchFamily="34" charset="0"/>
            <a:cs typeface="Arial" pitchFamily="34" charset="0"/>
          </a:endParaRPr>
        </a:p>
      </dgm:t>
    </dgm:pt>
    <dgm:pt modelId="{E2DB55D3-0B1D-4525-8FCF-B0F02AD8DD02}" type="pres">
      <dgm:prSet presAssocID="{8ED90E01-1E6B-4B60-976B-C8BE05F6A6CC}" presName="diagram" presStyleCnt="0">
        <dgm:presLayoutVars>
          <dgm:chPref val="1"/>
          <dgm:dir/>
          <dgm:animOne val="branch"/>
          <dgm:animLvl val="lvl"/>
          <dgm:resizeHandles/>
        </dgm:presLayoutVars>
      </dgm:prSet>
      <dgm:spPr/>
      <dgm:t>
        <a:bodyPr/>
        <a:lstStyle/>
        <a:p>
          <a:endParaRPr lang="tr-TR"/>
        </a:p>
      </dgm:t>
    </dgm:pt>
    <dgm:pt modelId="{72644E84-A52F-4856-AED4-90DF9882498E}" type="pres">
      <dgm:prSet presAssocID="{0C2C66C9-C191-4A5A-8CF7-EBDDE36AC4A3}" presName="root" presStyleCnt="0"/>
      <dgm:spPr/>
    </dgm:pt>
    <dgm:pt modelId="{5A9A1285-00E6-44AD-8F62-BB301A73B536}" type="pres">
      <dgm:prSet presAssocID="{0C2C66C9-C191-4A5A-8CF7-EBDDE36AC4A3}" presName="rootComposite" presStyleCnt="0"/>
      <dgm:spPr/>
    </dgm:pt>
    <dgm:pt modelId="{A44EBC12-30DF-4168-A57C-D5AFDA76E05C}" type="pres">
      <dgm:prSet presAssocID="{0C2C66C9-C191-4A5A-8CF7-EBDDE36AC4A3}" presName="rootText" presStyleLbl="node1" presStyleIdx="0" presStyleCnt="1" custScaleX="231611" custScaleY="78845"/>
      <dgm:spPr/>
      <dgm:t>
        <a:bodyPr/>
        <a:lstStyle/>
        <a:p>
          <a:endParaRPr lang="tr-TR"/>
        </a:p>
      </dgm:t>
    </dgm:pt>
    <dgm:pt modelId="{DE6983DF-3849-48A1-BCC5-D5A7DAAE24C1}" type="pres">
      <dgm:prSet presAssocID="{0C2C66C9-C191-4A5A-8CF7-EBDDE36AC4A3}" presName="rootConnector" presStyleLbl="node1" presStyleIdx="0" presStyleCnt="1"/>
      <dgm:spPr/>
      <dgm:t>
        <a:bodyPr/>
        <a:lstStyle/>
        <a:p>
          <a:endParaRPr lang="tr-TR"/>
        </a:p>
      </dgm:t>
    </dgm:pt>
    <dgm:pt modelId="{2A2F0D67-83D6-4992-9070-5D8A55AE11CB}" type="pres">
      <dgm:prSet presAssocID="{0C2C66C9-C191-4A5A-8CF7-EBDDE36AC4A3}" presName="childShape" presStyleCnt="0"/>
      <dgm:spPr/>
    </dgm:pt>
    <dgm:pt modelId="{F4930F84-154C-41BF-98E3-1845BA32776B}" type="pres">
      <dgm:prSet presAssocID="{735FCB39-CAE6-415F-92D2-6E276C2A289C}" presName="Name13" presStyleLbl="parChTrans1D2" presStyleIdx="0" presStyleCnt="3"/>
      <dgm:spPr/>
      <dgm:t>
        <a:bodyPr/>
        <a:lstStyle/>
        <a:p>
          <a:endParaRPr lang="tr-TR"/>
        </a:p>
      </dgm:t>
    </dgm:pt>
    <dgm:pt modelId="{32B60E7E-B977-4E8F-805A-EF935F6AB459}" type="pres">
      <dgm:prSet presAssocID="{4B63DC03-F3B5-4BB6-AB89-D9E99650901D}" presName="childText" presStyleLbl="bgAcc1" presStyleIdx="0" presStyleCnt="3" custScaleX="433815" custLinFactY="9056" custLinFactNeighborX="5959" custLinFactNeighborY="100000">
        <dgm:presLayoutVars>
          <dgm:bulletEnabled val="1"/>
        </dgm:presLayoutVars>
      </dgm:prSet>
      <dgm:spPr/>
      <dgm:t>
        <a:bodyPr/>
        <a:lstStyle/>
        <a:p>
          <a:endParaRPr lang="tr-TR"/>
        </a:p>
      </dgm:t>
    </dgm:pt>
    <dgm:pt modelId="{8A73BDC9-8F18-4765-8125-552603601EC8}" type="pres">
      <dgm:prSet presAssocID="{329CE6AB-0992-4266-9142-014EA61A39AD}" presName="Name13" presStyleLbl="parChTrans1D2" presStyleIdx="1" presStyleCnt="3"/>
      <dgm:spPr/>
      <dgm:t>
        <a:bodyPr/>
        <a:lstStyle/>
        <a:p>
          <a:endParaRPr lang="tr-TR"/>
        </a:p>
      </dgm:t>
    </dgm:pt>
    <dgm:pt modelId="{D4A13498-78E9-4899-ABBA-55F6578D5C8B}" type="pres">
      <dgm:prSet presAssocID="{173C2169-A87F-45C2-9CAD-BF3B5DE3108F}" presName="childText" presStyleLbl="bgAcc1" presStyleIdx="1" presStyleCnt="3" custScaleX="433815" custLinFactY="1141" custLinFactNeighborX="5959" custLinFactNeighborY="100000">
        <dgm:presLayoutVars>
          <dgm:bulletEnabled val="1"/>
        </dgm:presLayoutVars>
      </dgm:prSet>
      <dgm:spPr/>
      <dgm:t>
        <a:bodyPr/>
        <a:lstStyle/>
        <a:p>
          <a:endParaRPr lang="tr-TR"/>
        </a:p>
      </dgm:t>
    </dgm:pt>
    <dgm:pt modelId="{544C31A9-7C6C-47EA-B12A-2E4A69F7D05B}" type="pres">
      <dgm:prSet presAssocID="{926E9AB2-60AB-4F62-8F67-318F82963110}" presName="Name13" presStyleLbl="parChTrans1D2" presStyleIdx="2" presStyleCnt="3"/>
      <dgm:spPr/>
      <dgm:t>
        <a:bodyPr/>
        <a:lstStyle/>
        <a:p>
          <a:endParaRPr lang="tr-TR"/>
        </a:p>
      </dgm:t>
    </dgm:pt>
    <dgm:pt modelId="{FCF4E94D-8517-4B09-BE21-536BC40FA665}" type="pres">
      <dgm:prSet presAssocID="{17036E74-425C-4C3F-B5F3-108817628ECC}" presName="childText" presStyleLbl="bgAcc1" presStyleIdx="2" presStyleCnt="3" custScaleX="432859" custLinFactY="-100000" custLinFactNeighborX="5959" custLinFactNeighborY="-158028">
        <dgm:presLayoutVars>
          <dgm:bulletEnabled val="1"/>
        </dgm:presLayoutVars>
      </dgm:prSet>
      <dgm:spPr/>
      <dgm:t>
        <a:bodyPr/>
        <a:lstStyle/>
        <a:p>
          <a:endParaRPr lang="tr-TR"/>
        </a:p>
      </dgm:t>
    </dgm:pt>
  </dgm:ptLst>
  <dgm:cxnLst>
    <dgm:cxn modelId="{048CFE75-685F-42B5-B277-23C7B483EE0B}" type="presOf" srcId="{173C2169-A87F-45C2-9CAD-BF3B5DE3108F}" destId="{D4A13498-78E9-4899-ABBA-55F6578D5C8B}" srcOrd="0" destOrd="0" presId="urn:microsoft.com/office/officeart/2005/8/layout/hierarchy3"/>
    <dgm:cxn modelId="{1E06B3D2-54F0-4620-BF07-D3B2D9DD2DD0}" srcId="{0C2C66C9-C191-4A5A-8CF7-EBDDE36AC4A3}" destId="{17036E74-425C-4C3F-B5F3-108817628ECC}" srcOrd="2" destOrd="0" parTransId="{926E9AB2-60AB-4F62-8F67-318F82963110}" sibTransId="{0D19E063-4D91-46F6-A9F4-0CAE4C6FCBF3}"/>
    <dgm:cxn modelId="{5724A706-8CDF-4AC9-8E7A-4CE3D2835EBE}" type="presOf" srcId="{17036E74-425C-4C3F-B5F3-108817628ECC}" destId="{FCF4E94D-8517-4B09-BE21-536BC40FA665}" srcOrd="0" destOrd="0" presId="urn:microsoft.com/office/officeart/2005/8/layout/hierarchy3"/>
    <dgm:cxn modelId="{4F649084-04E0-4A71-91E2-E3D1F399360A}" type="presOf" srcId="{926E9AB2-60AB-4F62-8F67-318F82963110}" destId="{544C31A9-7C6C-47EA-B12A-2E4A69F7D05B}" srcOrd="0" destOrd="0" presId="urn:microsoft.com/office/officeart/2005/8/layout/hierarchy3"/>
    <dgm:cxn modelId="{9BD48F24-B706-458E-A220-B0B225EB72C6}" type="presOf" srcId="{735FCB39-CAE6-415F-92D2-6E276C2A289C}" destId="{F4930F84-154C-41BF-98E3-1845BA32776B}" srcOrd="0" destOrd="0" presId="urn:microsoft.com/office/officeart/2005/8/layout/hierarchy3"/>
    <dgm:cxn modelId="{31ABA1EC-418C-41B1-B885-43A78F49A1A8}" srcId="{0C2C66C9-C191-4A5A-8CF7-EBDDE36AC4A3}" destId="{173C2169-A87F-45C2-9CAD-BF3B5DE3108F}" srcOrd="1" destOrd="0" parTransId="{329CE6AB-0992-4266-9142-014EA61A39AD}" sibTransId="{C8648155-A195-4F0F-8FEA-2728A0AD7F03}"/>
    <dgm:cxn modelId="{5A67692D-5DC5-4E13-9A06-D7B1B11A2A26}" srcId="{8ED90E01-1E6B-4B60-976B-C8BE05F6A6CC}" destId="{0C2C66C9-C191-4A5A-8CF7-EBDDE36AC4A3}" srcOrd="0" destOrd="0" parTransId="{67BF528C-35A9-4E55-92EB-B213401E02BD}" sibTransId="{F3E2E931-33D3-426C-9383-046B31923499}"/>
    <dgm:cxn modelId="{D935F670-B9F4-491D-B33D-818440B9CA1C}" srcId="{0C2C66C9-C191-4A5A-8CF7-EBDDE36AC4A3}" destId="{4B63DC03-F3B5-4BB6-AB89-D9E99650901D}" srcOrd="0" destOrd="0" parTransId="{735FCB39-CAE6-415F-92D2-6E276C2A289C}" sibTransId="{27B3ACA4-BA14-4022-85A8-ED4FB97EEAA3}"/>
    <dgm:cxn modelId="{2C7AB2C0-F999-4552-BCFC-D79F483B7440}" type="presOf" srcId="{329CE6AB-0992-4266-9142-014EA61A39AD}" destId="{8A73BDC9-8F18-4765-8125-552603601EC8}" srcOrd="0" destOrd="0" presId="urn:microsoft.com/office/officeart/2005/8/layout/hierarchy3"/>
    <dgm:cxn modelId="{BC80E20F-3617-48EA-98D4-B6DF8BE87515}" type="presOf" srcId="{8ED90E01-1E6B-4B60-976B-C8BE05F6A6CC}" destId="{E2DB55D3-0B1D-4525-8FCF-B0F02AD8DD02}" srcOrd="0" destOrd="0" presId="urn:microsoft.com/office/officeart/2005/8/layout/hierarchy3"/>
    <dgm:cxn modelId="{B13F71E5-093B-4FF6-9904-C2673D95F1C5}" type="presOf" srcId="{4B63DC03-F3B5-4BB6-AB89-D9E99650901D}" destId="{32B60E7E-B977-4E8F-805A-EF935F6AB459}" srcOrd="0" destOrd="0" presId="urn:microsoft.com/office/officeart/2005/8/layout/hierarchy3"/>
    <dgm:cxn modelId="{CBF89E2E-94DB-4C83-A699-BC7BF33BA057}" type="presOf" srcId="{0C2C66C9-C191-4A5A-8CF7-EBDDE36AC4A3}" destId="{A44EBC12-30DF-4168-A57C-D5AFDA76E05C}" srcOrd="0" destOrd="0" presId="urn:microsoft.com/office/officeart/2005/8/layout/hierarchy3"/>
    <dgm:cxn modelId="{00FB6C58-F349-4603-9908-9EEFC982963A}" type="presOf" srcId="{0C2C66C9-C191-4A5A-8CF7-EBDDE36AC4A3}" destId="{DE6983DF-3849-48A1-BCC5-D5A7DAAE24C1}" srcOrd="1" destOrd="0" presId="urn:microsoft.com/office/officeart/2005/8/layout/hierarchy3"/>
    <dgm:cxn modelId="{800287F8-911E-4753-82A4-D6DB65165005}" type="presParOf" srcId="{E2DB55D3-0B1D-4525-8FCF-B0F02AD8DD02}" destId="{72644E84-A52F-4856-AED4-90DF9882498E}" srcOrd="0" destOrd="0" presId="urn:microsoft.com/office/officeart/2005/8/layout/hierarchy3"/>
    <dgm:cxn modelId="{190731C0-8B62-4899-8ADA-E32193C3F5D1}" type="presParOf" srcId="{72644E84-A52F-4856-AED4-90DF9882498E}" destId="{5A9A1285-00E6-44AD-8F62-BB301A73B536}" srcOrd="0" destOrd="0" presId="urn:microsoft.com/office/officeart/2005/8/layout/hierarchy3"/>
    <dgm:cxn modelId="{94AF29ED-29A5-4E6E-9C20-117319FC0457}" type="presParOf" srcId="{5A9A1285-00E6-44AD-8F62-BB301A73B536}" destId="{A44EBC12-30DF-4168-A57C-D5AFDA76E05C}" srcOrd="0" destOrd="0" presId="urn:microsoft.com/office/officeart/2005/8/layout/hierarchy3"/>
    <dgm:cxn modelId="{ACFE5E29-328D-4494-8CD8-2C019D0A6F0B}" type="presParOf" srcId="{5A9A1285-00E6-44AD-8F62-BB301A73B536}" destId="{DE6983DF-3849-48A1-BCC5-D5A7DAAE24C1}" srcOrd="1" destOrd="0" presId="urn:microsoft.com/office/officeart/2005/8/layout/hierarchy3"/>
    <dgm:cxn modelId="{1B0D1726-D3A6-4017-AF8B-D674B04D710E}" type="presParOf" srcId="{72644E84-A52F-4856-AED4-90DF9882498E}" destId="{2A2F0D67-83D6-4992-9070-5D8A55AE11CB}" srcOrd="1" destOrd="0" presId="urn:microsoft.com/office/officeart/2005/8/layout/hierarchy3"/>
    <dgm:cxn modelId="{88301582-D4B7-4213-AE9F-6E9DEC97FE00}" type="presParOf" srcId="{2A2F0D67-83D6-4992-9070-5D8A55AE11CB}" destId="{F4930F84-154C-41BF-98E3-1845BA32776B}" srcOrd="0" destOrd="0" presId="urn:microsoft.com/office/officeart/2005/8/layout/hierarchy3"/>
    <dgm:cxn modelId="{47FF475B-4B5C-48E7-858D-5910ED417273}" type="presParOf" srcId="{2A2F0D67-83D6-4992-9070-5D8A55AE11CB}" destId="{32B60E7E-B977-4E8F-805A-EF935F6AB459}" srcOrd="1" destOrd="0" presId="urn:microsoft.com/office/officeart/2005/8/layout/hierarchy3"/>
    <dgm:cxn modelId="{9F99B59B-A512-4883-B282-65176B7688B4}" type="presParOf" srcId="{2A2F0D67-83D6-4992-9070-5D8A55AE11CB}" destId="{8A73BDC9-8F18-4765-8125-552603601EC8}" srcOrd="2" destOrd="0" presId="urn:microsoft.com/office/officeart/2005/8/layout/hierarchy3"/>
    <dgm:cxn modelId="{F738BC75-F8CE-4984-94FE-67DBE66E536F}" type="presParOf" srcId="{2A2F0D67-83D6-4992-9070-5D8A55AE11CB}" destId="{D4A13498-78E9-4899-ABBA-55F6578D5C8B}" srcOrd="3" destOrd="0" presId="urn:microsoft.com/office/officeart/2005/8/layout/hierarchy3"/>
    <dgm:cxn modelId="{DE9B0E7E-5865-42B6-9660-63E7F0D39223}" type="presParOf" srcId="{2A2F0D67-83D6-4992-9070-5D8A55AE11CB}" destId="{544C31A9-7C6C-47EA-B12A-2E4A69F7D05B}" srcOrd="4" destOrd="0" presId="urn:microsoft.com/office/officeart/2005/8/layout/hierarchy3"/>
    <dgm:cxn modelId="{7AAD7DCD-A3A6-40DE-AE11-256CEC53659E}" type="presParOf" srcId="{2A2F0D67-83D6-4992-9070-5D8A55AE11CB}" destId="{FCF4E94D-8517-4B09-BE21-536BC40FA665}"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FE56E2CD-B45C-4674-AC53-C94E0463D23C}" type="doc">
      <dgm:prSet loTypeId="urn:microsoft.com/office/officeart/2005/8/layout/pyramid3" loCatId="pyramid" qsTypeId="urn:microsoft.com/office/officeart/2005/8/quickstyle/simple1" qsCatId="simple" csTypeId="urn:microsoft.com/office/officeart/2005/8/colors/colorful1#1" csCatId="colorful" phldr="1"/>
      <dgm:spPr/>
    </dgm:pt>
    <dgm:pt modelId="{C19E5A62-D567-4C30-8AC2-3EAC86A9CADD}">
      <dgm:prSet phldrT="[Metin]" custT="1"/>
      <dgm:spPr/>
      <dgm:t>
        <a:bodyPr/>
        <a:lstStyle/>
        <a:p>
          <a:endParaRPr lang="tr-TR" sz="2000" dirty="0" smtClean="0">
            <a:solidFill>
              <a:schemeClr val="bg1"/>
            </a:solidFill>
          </a:endParaRPr>
        </a:p>
        <a:p>
          <a:endParaRPr lang="tr-TR" sz="2000" dirty="0">
            <a:solidFill>
              <a:schemeClr val="bg1"/>
            </a:solidFill>
          </a:endParaRPr>
        </a:p>
      </dgm:t>
    </dgm:pt>
    <dgm:pt modelId="{31D60F90-FBCB-40A5-8171-8A0BCB544FBA}" type="parTrans" cxnId="{8DD3582D-CFA2-4F65-9DCF-4B6338113542}">
      <dgm:prSet/>
      <dgm:spPr/>
      <dgm:t>
        <a:bodyPr/>
        <a:lstStyle/>
        <a:p>
          <a:endParaRPr lang="tr-TR"/>
        </a:p>
      </dgm:t>
    </dgm:pt>
    <dgm:pt modelId="{257778D9-8842-40A0-A48B-F5381C67CC7D}" type="sibTrans" cxnId="{8DD3582D-CFA2-4F65-9DCF-4B6338113542}">
      <dgm:prSet/>
      <dgm:spPr/>
      <dgm:t>
        <a:bodyPr/>
        <a:lstStyle/>
        <a:p>
          <a:endParaRPr lang="tr-TR"/>
        </a:p>
      </dgm:t>
    </dgm:pt>
    <dgm:pt modelId="{5A070287-3825-4B60-9E29-CC7A9D3CEC83}">
      <dgm:prSet phldrT="[Metin]" custT="1"/>
      <dgm:spPr/>
      <dgm:t>
        <a:bodyPr/>
        <a:lstStyle/>
        <a:p>
          <a:endParaRPr lang="tr-TR" sz="1600" dirty="0">
            <a:solidFill>
              <a:schemeClr val="bg1"/>
            </a:solidFill>
          </a:endParaRPr>
        </a:p>
      </dgm:t>
    </dgm:pt>
    <dgm:pt modelId="{E5A1AA2B-1BDB-4912-9EC7-43D887A7DDC9}" type="parTrans" cxnId="{41D8775D-D7B2-434A-9E28-0507A85ADEAA}">
      <dgm:prSet/>
      <dgm:spPr/>
      <dgm:t>
        <a:bodyPr/>
        <a:lstStyle/>
        <a:p>
          <a:endParaRPr lang="tr-TR"/>
        </a:p>
      </dgm:t>
    </dgm:pt>
    <dgm:pt modelId="{B16AD669-0CBC-40A5-A1A3-F3FF23033883}" type="sibTrans" cxnId="{41D8775D-D7B2-434A-9E28-0507A85ADEAA}">
      <dgm:prSet/>
      <dgm:spPr/>
      <dgm:t>
        <a:bodyPr/>
        <a:lstStyle/>
        <a:p>
          <a:endParaRPr lang="tr-TR"/>
        </a:p>
      </dgm:t>
    </dgm:pt>
    <dgm:pt modelId="{9B0DB319-80A9-4446-9FEA-2205E1F54E50}">
      <dgm:prSet phldrT="[Metin]" custT="1"/>
      <dgm:spPr/>
      <dgm:t>
        <a:bodyPr/>
        <a:lstStyle/>
        <a:p>
          <a:pPr>
            <a:lnSpc>
              <a:spcPct val="90000"/>
            </a:lnSpc>
          </a:pPr>
          <a:endParaRPr lang="tr-TR" sz="2400" dirty="0">
            <a:solidFill>
              <a:schemeClr val="bg1"/>
            </a:solidFill>
          </a:endParaRPr>
        </a:p>
      </dgm:t>
    </dgm:pt>
    <dgm:pt modelId="{C373E6ED-49B1-4299-B652-43FAB8214A82}" type="parTrans" cxnId="{A2701832-1CEE-4628-A518-EBCE10059EE7}">
      <dgm:prSet/>
      <dgm:spPr/>
      <dgm:t>
        <a:bodyPr/>
        <a:lstStyle/>
        <a:p>
          <a:endParaRPr lang="tr-TR"/>
        </a:p>
      </dgm:t>
    </dgm:pt>
    <dgm:pt modelId="{D48775D7-9F52-4BA3-AA98-0BC6615E667E}" type="sibTrans" cxnId="{A2701832-1CEE-4628-A518-EBCE10059EE7}">
      <dgm:prSet/>
      <dgm:spPr/>
      <dgm:t>
        <a:bodyPr/>
        <a:lstStyle/>
        <a:p>
          <a:endParaRPr lang="tr-TR"/>
        </a:p>
      </dgm:t>
    </dgm:pt>
    <dgm:pt modelId="{6166D46A-4BE8-4BF0-B48C-D067326C2615}">
      <dgm:prSet/>
      <dgm:spPr/>
      <dgm:t>
        <a:bodyPr/>
        <a:lstStyle/>
        <a:p>
          <a:endParaRPr lang="tr-TR"/>
        </a:p>
      </dgm:t>
    </dgm:pt>
    <dgm:pt modelId="{297EFA3E-33CC-4393-8525-D47ACBA0E6B3}" type="parTrans" cxnId="{E62B8CC0-DB48-4671-AEF1-250BD08F14F8}">
      <dgm:prSet/>
      <dgm:spPr/>
      <dgm:t>
        <a:bodyPr/>
        <a:lstStyle/>
        <a:p>
          <a:endParaRPr lang="tr-TR"/>
        </a:p>
      </dgm:t>
    </dgm:pt>
    <dgm:pt modelId="{3E966DB8-C8E3-4670-86CA-5FF34B420CD5}" type="sibTrans" cxnId="{E62B8CC0-DB48-4671-AEF1-250BD08F14F8}">
      <dgm:prSet/>
      <dgm:spPr/>
      <dgm:t>
        <a:bodyPr/>
        <a:lstStyle/>
        <a:p>
          <a:endParaRPr lang="tr-TR"/>
        </a:p>
      </dgm:t>
    </dgm:pt>
    <dgm:pt modelId="{359E47C3-A97B-476F-BA69-E024C0339BBE}" type="pres">
      <dgm:prSet presAssocID="{FE56E2CD-B45C-4674-AC53-C94E0463D23C}" presName="Name0" presStyleCnt="0">
        <dgm:presLayoutVars>
          <dgm:dir/>
          <dgm:animLvl val="lvl"/>
          <dgm:resizeHandles val="exact"/>
        </dgm:presLayoutVars>
      </dgm:prSet>
      <dgm:spPr/>
    </dgm:pt>
    <dgm:pt modelId="{D90BD0BD-3315-4EFB-A3D8-E3DF03AD1B74}" type="pres">
      <dgm:prSet presAssocID="{6166D46A-4BE8-4BF0-B48C-D067326C2615}" presName="Name8" presStyleCnt="0"/>
      <dgm:spPr/>
    </dgm:pt>
    <dgm:pt modelId="{2DDEBC45-7D0D-4F97-B6EB-DD613D5EE6DF}" type="pres">
      <dgm:prSet presAssocID="{6166D46A-4BE8-4BF0-B48C-D067326C2615}" presName="level" presStyleLbl="node1" presStyleIdx="0" presStyleCnt="4" custAng="10800000" custScaleY="71476" custLinFactY="200000" custLinFactNeighborX="-44628" custLinFactNeighborY="235494">
        <dgm:presLayoutVars>
          <dgm:chMax val="1"/>
          <dgm:bulletEnabled val="1"/>
        </dgm:presLayoutVars>
      </dgm:prSet>
      <dgm:spPr/>
      <dgm:t>
        <a:bodyPr/>
        <a:lstStyle/>
        <a:p>
          <a:endParaRPr lang="tr-TR"/>
        </a:p>
      </dgm:t>
    </dgm:pt>
    <dgm:pt modelId="{33A966CA-36D6-4575-A53E-9ECB1A8699CC}" type="pres">
      <dgm:prSet presAssocID="{6166D46A-4BE8-4BF0-B48C-D067326C2615}" presName="levelTx" presStyleLbl="revTx" presStyleIdx="0" presStyleCnt="0">
        <dgm:presLayoutVars>
          <dgm:chMax val="1"/>
          <dgm:bulletEnabled val="1"/>
        </dgm:presLayoutVars>
      </dgm:prSet>
      <dgm:spPr/>
      <dgm:t>
        <a:bodyPr/>
        <a:lstStyle/>
        <a:p>
          <a:endParaRPr lang="tr-TR"/>
        </a:p>
      </dgm:t>
    </dgm:pt>
    <dgm:pt modelId="{A0ED6CFD-D576-415D-A322-FD22D14F9605}" type="pres">
      <dgm:prSet presAssocID="{C19E5A62-D567-4C30-8AC2-3EAC86A9CADD}" presName="Name8" presStyleCnt="0"/>
      <dgm:spPr/>
    </dgm:pt>
    <dgm:pt modelId="{BA190C6E-D769-430C-89F1-9C58055B927F}" type="pres">
      <dgm:prSet presAssocID="{C19E5A62-D567-4C30-8AC2-3EAC86A9CADD}" presName="level" presStyleLbl="node1" presStyleIdx="1" presStyleCnt="4" custAng="10800000" custScaleX="101212" custScaleY="84335" custLinFactY="52087" custLinFactNeighborX="-455" custLinFactNeighborY="100000">
        <dgm:presLayoutVars>
          <dgm:chMax val="1"/>
          <dgm:bulletEnabled val="1"/>
        </dgm:presLayoutVars>
      </dgm:prSet>
      <dgm:spPr/>
      <dgm:t>
        <a:bodyPr/>
        <a:lstStyle/>
        <a:p>
          <a:endParaRPr lang="tr-TR"/>
        </a:p>
      </dgm:t>
    </dgm:pt>
    <dgm:pt modelId="{24F7EB37-5F2A-4004-A3A1-FE542A0729D0}" type="pres">
      <dgm:prSet presAssocID="{C19E5A62-D567-4C30-8AC2-3EAC86A9CADD}" presName="levelTx" presStyleLbl="revTx" presStyleIdx="0" presStyleCnt="0">
        <dgm:presLayoutVars>
          <dgm:chMax val="1"/>
          <dgm:bulletEnabled val="1"/>
        </dgm:presLayoutVars>
      </dgm:prSet>
      <dgm:spPr/>
      <dgm:t>
        <a:bodyPr/>
        <a:lstStyle/>
        <a:p>
          <a:endParaRPr lang="tr-TR"/>
        </a:p>
      </dgm:t>
    </dgm:pt>
    <dgm:pt modelId="{9A222799-876A-4D67-A06B-C2C11F6A2020}" type="pres">
      <dgm:prSet presAssocID="{5A070287-3825-4B60-9E29-CC7A9D3CEC83}" presName="Name8" presStyleCnt="0"/>
      <dgm:spPr/>
    </dgm:pt>
    <dgm:pt modelId="{DD94318D-5690-4119-A6AF-7233F2952685}" type="pres">
      <dgm:prSet presAssocID="{5A070287-3825-4B60-9E29-CC7A9D3CEC83}" presName="level" presStyleLbl="node1" presStyleIdx="2" presStyleCnt="4" custAng="10800000" custScaleX="98903" custScaleY="94902" custLinFactNeighborX="-1404" custLinFactNeighborY="-28904">
        <dgm:presLayoutVars>
          <dgm:chMax val="1"/>
          <dgm:bulletEnabled val="1"/>
        </dgm:presLayoutVars>
      </dgm:prSet>
      <dgm:spPr/>
      <dgm:t>
        <a:bodyPr/>
        <a:lstStyle/>
        <a:p>
          <a:endParaRPr lang="tr-TR"/>
        </a:p>
      </dgm:t>
    </dgm:pt>
    <dgm:pt modelId="{5D662E3F-6F99-4E23-AD13-DD05650867CD}" type="pres">
      <dgm:prSet presAssocID="{5A070287-3825-4B60-9E29-CC7A9D3CEC83}" presName="levelTx" presStyleLbl="revTx" presStyleIdx="0" presStyleCnt="0">
        <dgm:presLayoutVars>
          <dgm:chMax val="1"/>
          <dgm:bulletEnabled val="1"/>
        </dgm:presLayoutVars>
      </dgm:prSet>
      <dgm:spPr/>
      <dgm:t>
        <a:bodyPr/>
        <a:lstStyle/>
        <a:p>
          <a:endParaRPr lang="tr-TR"/>
        </a:p>
      </dgm:t>
    </dgm:pt>
    <dgm:pt modelId="{92ACFDF0-12AC-4FF3-B1B1-CF1E929B7B0F}" type="pres">
      <dgm:prSet presAssocID="{9B0DB319-80A9-4446-9FEA-2205E1F54E50}" presName="Name8" presStyleCnt="0"/>
      <dgm:spPr/>
    </dgm:pt>
    <dgm:pt modelId="{D3A99FE1-CD26-4F08-BCD7-05E9E9E47142}" type="pres">
      <dgm:prSet presAssocID="{9B0DB319-80A9-4446-9FEA-2205E1F54E50}" presName="level" presStyleLbl="node1" presStyleIdx="3" presStyleCnt="4" custAng="10800000" custScaleX="97358" custScaleY="128210" custLinFactY="-100000" custLinFactNeighborX="-2955" custLinFactNeighborY="-155334">
        <dgm:presLayoutVars>
          <dgm:chMax val="1"/>
          <dgm:bulletEnabled val="1"/>
        </dgm:presLayoutVars>
      </dgm:prSet>
      <dgm:spPr/>
      <dgm:t>
        <a:bodyPr/>
        <a:lstStyle/>
        <a:p>
          <a:endParaRPr lang="tr-TR"/>
        </a:p>
      </dgm:t>
    </dgm:pt>
    <dgm:pt modelId="{12D039D7-EA55-41A9-8879-874B3BE71E84}" type="pres">
      <dgm:prSet presAssocID="{9B0DB319-80A9-4446-9FEA-2205E1F54E50}" presName="levelTx" presStyleLbl="revTx" presStyleIdx="0" presStyleCnt="0">
        <dgm:presLayoutVars>
          <dgm:chMax val="1"/>
          <dgm:bulletEnabled val="1"/>
        </dgm:presLayoutVars>
      </dgm:prSet>
      <dgm:spPr/>
      <dgm:t>
        <a:bodyPr/>
        <a:lstStyle/>
        <a:p>
          <a:endParaRPr lang="tr-TR"/>
        </a:p>
      </dgm:t>
    </dgm:pt>
  </dgm:ptLst>
  <dgm:cxnLst>
    <dgm:cxn modelId="{BED2D3F2-4A3B-40C2-8993-BBE73F352D2A}" type="presOf" srcId="{6166D46A-4BE8-4BF0-B48C-D067326C2615}" destId="{33A966CA-36D6-4575-A53E-9ECB1A8699CC}" srcOrd="1" destOrd="0" presId="urn:microsoft.com/office/officeart/2005/8/layout/pyramid3"/>
    <dgm:cxn modelId="{D9037DFE-4855-4072-9AB6-9966AA3EE32D}" type="presOf" srcId="{C19E5A62-D567-4C30-8AC2-3EAC86A9CADD}" destId="{24F7EB37-5F2A-4004-A3A1-FE542A0729D0}" srcOrd="1" destOrd="0" presId="urn:microsoft.com/office/officeart/2005/8/layout/pyramid3"/>
    <dgm:cxn modelId="{5DE417E1-687C-4372-ADAD-A862D520232B}" type="presOf" srcId="{C19E5A62-D567-4C30-8AC2-3EAC86A9CADD}" destId="{BA190C6E-D769-430C-89F1-9C58055B927F}" srcOrd="0" destOrd="0" presId="urn:microsoft.com/office/officeart/2005/8/layout/pyramid3"/>
    <dgm:cxn modelId="{E62B8CC0-DB48-4671-AEF1-250BD08F14F8}" srcId="{FE56E2CD-B45C-4674-AC53-C94E0463D23C}" destId="{6166D46A-4BE8-4BF0-B48C-D067326C2615}" srcOrd="0" destOrd="0" parTransId="{297EFA3E-33CC-4393-8525-D47ACBA0E6B3}" sibTransId="{3E966DB8-C8E3-4670-86CA-5FF34B420CD5}"/>
    <dgm:cxn modelId="{AE4B4625-F5F1-4602-93E4-FF747D936591}" type="presOf" srcId="{5A070287-3825-4B60-9E29-CC7A9D3CEC83}" destId="{5D662E3F-6F99-4E23-AD13-DD05650867CD}" srcOrd="1" destOrd="0" presId="urn:microsoft.com/office/officeart/2005/8/layout/pyramid3"/>
    <dgm:cxn modelId="{DFB6FFCB-F232-438D-8AF0-7C5626CC819F}" type="presOf" srcId="{6166D46A-4BE8-4BF0-B48C-D067326C2615}" destId="{2DDEBC45-7D0D-4F97-B6EB-DD613D5EE6DF}" srcOrd="0" destOrd="0" presId="urn:microsoft.com/office/officeart/2005/8/layout/pyramid3"/>
    <dgm:cxn modelId="{A2701832-1CEE-4628-A518-EBCE10059EE7}" srcId="{FE56E2CD-B45C-4674-AC53-C94E0463D23C}" destId="{9B0DB319-80A9-4446-9FEA-2205E1F54E50}" srcOrd="3" destOrd="0" parTransId="{C373E6ED-49B1-4299-B652-43FAB8214A82}" sibTransId="{D48775D7-9F52-4BA3-AA98-0BC6615E667E}"/>
    <dgm:cxn modelId="{8DD3582D-CFA2-4F65-9DCF-4B6338113542}" srcId="{FE56E2CD-B45C-4674-AC53-C94E0463D23C}" destId="{C19E5A62-D567-4C30-8AC2-3EAC86A9CADD}" srcOrd="1" destOrd="0" parTransId="{31D60F90-FBCB-40A5-8171-8A0BCB544FBA}" sibTransId="{257778D9-8842-40A0-A48B-F5381C67CC7D}"/>
    <dgm:cxn modelId="{F45AA4DF-A431-4258-ABE6-17ED262008FD}" type="presOf" srcId="{5A070287-3825-4B60-9E29-CC7A9D3CEC83}" destId="{DD94318D-5690-4119-A6AF-7233F2952685}" srcOrd="0" destOrd="0" presId="urn:microsoft.com/office/officeart/2005/8/layout/pyramid3"/>
    <dgm:cxn modelId="{9DB7EDF8-CA01-4AE6-A3F5-BE24EABDC963}" type="presOf" srcId="{9B0DB319-80A9-4446-9FEA-2205E1F54E50}" destId="{12D039D7-EA55-41A9-8879-874B3BE71E84}" srcOrd="1" destOrd="0" presId="urn:microsoft.com/office/officeart/2005/8/layout/pyramid3"/>
    <dgm:cxn modelId="{41D8775D-D7B2-434A-9E28-0507A85ADEAA}" srcId="{FE56E2CD-B45C-4674-AC53-C94E0463D23C}" destId="{5A070287-3825-4B60-9E29-CC7A9D3CEC83}" srcOrd="2" destOrd="0" parTransId="{E5A1AA2B-1BDB-4912-9EC7-43D887A7DDC9}" sibTransId="{B16AD669-0CBC-40A5-A1A3-F3FF23033883}"/>
    <dgm:cxn modelId="{A882B63D-A035-4949-8D61-75B537F09DD2}" type="presOf" srcId="{9B0DB319-80A9-4446-9FEA-2205E1F54E50}" destId="{D3A99FE1-CD26-4F08-BCD7-05E9E9E47142}" srcOrd="0" destOrd="0" presId="urn:microsoft.com/office/officeart/2005/8/layout/pyramid3"/>
    <dgm:cxn modelId="{307A5DF7-3E37-4668-82B5-F0DB093F4C20}" type="presOf" srcId="{FE56E2CD-B45C-4674-AC53-C94E0463D23C}" destId="{359E47C3-A97B-476F-BA69-E024C0339BBE}" srcOrd="0" destOrd="0" presId="urn:microsoft.com/office/officeart/2005/8/layout/pyramid3"/>
    <dgm:cxn modelId="{5E1DCD07-908A-4735-B9C2-C8F5E2361021}" type="presParOf" srcId="{359E47C3-A97B-476F-BA69-E024C0339BBE}" destId="{D90BD0BD-3315-4EFB-A3D8-E3DF03AD1B74}" srcOrd="0" destOrd="0" presId="urn:microsoft.com/office/officeart/2005/8/layout/pyramid3"/>
    <dgm:cxn modelId="{D74BE6EB-F65C-4AC0-84CA-01DA8D20398D}" type="presParOf" srcId="{D90BD0BD-3315-4EFB-A3D8-E3DF03AD1B74}" destId="{2DDEBC45-7D0D-4F97-B6EB-DD613D5EE6DF}" srcOrd="0" destOrd="0" presId="urn:microsoft.com/office/officeart/2005/8/layout/pyramid3"/>
    <dgm:cxn modelId="{67DF8CC0-55BD-4100-81A7-DB09C1D64D3E}" type="presParOf" srcId="{D90BD0BD-3315-4EFB-A3D8-E3DF03AD1B74}" destId="{33A966CA-36D6-4575-A53E-9ECB1A8699CC}" srcOrd="1" destOrd="0" presId="urn:microsoft.com/office/officeart/2005/8/layout/pyramid3"/>
    <dgm:cxn modelId="{066FFB6A-2D39-4958-AF7C-81B66ABD2E23}" type="presParOf" srcId="{359E47C3-A97B-476F-BA69-E024C0339BBE}" destId="{A0ED6CFD-D576-415D-A322-FD22D14F9605}" srcOrd="1" destOrd="0" presId="urn:microsoft.com/office/officeart/2005/8/layout/pyramid3"/>
    <dgm:cxn modelId="{CB0B14AD-E783-484B-86E9-C567285017BB}" type="presParOf" srcId="{A0ED6CFD-D576-415D-A322-FD22D14F9605}" destId="{BA190C6E-D769-430C-89F1-9C58055B927F}" srcOrd="0" destOrd="0" presId="urn:microsoft.com/office/officeart/2005/8/layout/pyramid3"/>
    <dgm:cxn modelId="{6D7AFD37-32A8-4380-99D0-C59A5C094B1A}" type="presParOf" srcId="{A0ED6CFD-D576-415D-A322-FD22D14F9605}" destId="{24F7EB37-5F2A-4004-A3A1-FE542A0729D0}" srcOrd="1" destOrd="0" presId="urn:microsoft.com/office/officeart/2005/8/layout/pyramid3"/>
    <dgm:cxn modelId="{843C6D6D-435D-4F53-8A7D-5331066E59E6}" type="presParOf" srcId="{359E47C3-A97B-476F-BA69-E024C0339BBE}" destId="{9A222799-876A-4D67-A06B-C2C11F6A2020}" srcOrd="2" destOrd="0" presId="urn:microsoft.com/office/officeart/2005/8/layout/pyramid3"/>
    <dgm:cxn modelId="{87BF9A04-61C5-4BA0-A03B-16D3761715A7}" type="presParOf" srcId="{9A222799-876A-4D67-A06B-C2C11F6A2020}" destId="{DD94318D-5690-4119-A6AF-7233F2952685}" srcOrd="0" destOrd="0" presId="urn:microsoft.com/office/officeart/2005/8/layout/pyramid3"/>
    <dgm:cxn modelId="{14938C76-EE31-4BBE-8097-93C9D1473A19}" type="presParOf" srcId="{9A222799-876A-4D67-A06B-C2C11F6A2020}" destId="{5D662E3F-6F99-4E23-AD13-DD05650867CD}" srcOrd="1" destOrd="0" presId="urn:microsoft.com/office/officeart/2005/8/layout/pyramid3"/>
    <dgm:cxn modelId="{43A89E13-D8B3-475E-839F-B1E8AD377411}" type="presParOf" srcId="{359E47C3-A97B-476F-BA69-E024C0339BBE}" destId="{92ACFDF0-12AC-4FF3-B1B1-CF1E929B7B0F}" srcOrd="3" destOrd="0" presId="urn:microsoft.com/office/officeart/2005/8/layout/pyramid3"/>
    <dgm:cxn modelId="{5BD1E1A9-4B6B-4AD6-8A9F-9B7E8B00F665}" type="presParOf" srcId="{92ACFDF0-12AC-4FF3-B1B1-CF1E929B7B0F}" destId="{D3A99FE1-CD26-4F08-BCD7-05E9E9E47142}" srcOrd="0" destOrd="0" presId="urn:microsoft.com/office/officeart/2005/8/layout/pyramid3"/>
    <dgm:cxn modelId="{B90DF5AD-805F-4A9D-9CA8-558F5B3DAA44}" type="presParOf" srcId="{92ACFDF0-12AC-4FF3-B1B1-CF1E929B7B0F}" destId="{12D039D7-EA55-41A9-8879-874B3BE71E84}" srcOrd="1"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E56E2CD-B45C-4674-AC53-C94E0463D23C}" type="doc">
      <dgm:prSet loTypeId="urn:microsoft.com/office/officeart/2005/8/layout/pyramid3" loCatId="pyramid" qsTypeId="urn:microsoft.com/office/officeart/2005/8/quickstyle/simple1" qsCatId="simple" csTypeId="urn:microsoft.com/office/officeart/2005/8/colors/colorful1#2" csCatId="colorful" phldr="1"/>
      <dgm:spPr/>
      <dgm:t>
        <a:bodyPr/>
        <a:lstStyle/>
        <a:p>
          <a:endParaRPr lang="tr-TR"/>
        </a:p>
      </dgm:t>
    </dgm:pt>
    <dgm:pt modelId="{359E47C3-A97B-476F-BA69-E024C0339BBE}" type="pres">
      <dgm:prSet presAssocID="{FE56E2CD-B45C-4674-AC53-C94E0463D23C}" presName="Name0" presStyleCnt="0">
        <dgm:presLayoutVars>
          <dgm:dir/>
          <dgm:animLvl val="lvl"/>
          <dgm:resizeHandles val="exact"/>
        </dgm:presLayoutVars>
      </dgm:prSet>
      <dgm:spPr/>
      <dgm:t>
        <a:bodyPr/>
        <a:lstStyle/>
        <a:p>
          <a:endParaRPr lang="tr-TR"/>
        </a:p>
      </dgm:t>
    </dgm:pt>
  </dgm:ptLst>
  <dgm:cxnLst>
    <dgm:cxn modelId="{B3DD95CF-209C-442C-BE6A-4B5DCAF2CCBC}" type="presOf" srcId="{FE56E2CD-B45C-4674-AC53-C94E0463D23C}" destId="{359E47C3-A97B-476F-BA69-E024C0339BBE}" srcOrd="0" destOrd="0" presId="urn:microsoft.com/office/officeart/2005/8/layout/pyramid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44EBC12-30DF-4168-A57C-D5AFDA76E05C}">
      <dsp:nvSpPr>
        <dsp:cNvPr id="0" name=""/>
        <dsp:cNvSpPr/>
      </dsp:nvSpPr>
      <dsp:spPr>
        <a:xfrm>
          <a:off x="55427" y="3161"/>
          <a:ext cx="5064755" cy="862071"/>
        </a:xfrm>
        <a:prstGeom prst="roundRect">
          <a:avLst>
            <a:gd name="adj" fmla="val 10000"/>
          </a:avLst>
        </a:prstGeom>
        <a:solidFill>
          <a:schemeClr val="lt1">
            <a:hueOff val="0"/>
            <a:satOff val="0"/>
            <a:lumOff val="0"/>
            <a:alphaOff val="0"/>
          </a:schemeClr>
        </a:solidFill>
        <a:ln w="38100" cap="flat" cmpd="sng" algn="ctr">
          <a:solidFill>
            <a:schemeClr val="accent2">
              <a:shade val="80000"/>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tr-TR" sz="2400" b="1" kern="1200" dirty="0" smtClean="0">
              <a:latin typeface="Arial" pitchFamily="34" charset="0"/>
              <a:cs typeface="Arial" pitchFamily="34" charset="0"/>
            </a:rPr>
            <a:t>Üniversite Proje Yarışmaları</a:t>
          </a:r>
          <a:endParaRPr lang="tr-TR" sz="2400" b="1" kern="1200" dirty="0">
            <a:latin typeface="Arial" pitchFamily="34" charset="0"/>
            <a:cs typeface="Arial" pitchFamily="34" charset="0"/>
          </a:endParaRPr>
        </a:p>
      </dsp:txBody>
      <dsp:txXfrm>
        <a:off x="80676" y="28410"/>
        <a:ext cx="5014257" cy="811573"/>
      </dsp:txXfrm>
    </dsp:sp>
    <dsp:sp modelId="{F4930F84-154C-41BF-98E3-1845BA32776B}">
      <dsp:nvSpPr>
        <dsp:cNvPr id="0" name=""/>
        <dsp:cNvSpPr/>
      </dsp:nvSpPr>
      <dsp:spPr>
        <a:xfrm>
          <a:off x="561902" y="865233"/>
          <a:ext cx="561902" cy="2012422"/>
        </a:xfrm>
        <a:custGeom>
          <a:avLst/>
          <a:gdLst/>
          <a:ahLst/>
          <a:cxnLst/>
          <a:rect l="0" t="0" r="0" b="0"/>
          <a:pathLst>
            <a:path>
              <a:moveTo>
                <a:pt x="0" y="0"/>
              </a:moveTo>
              <a:lnTo>
                <a:pt x="0" y="2012422"/>
              </a:lnTo>
              <a:lnTo>
                <a:pt x="561902" y="2012422"/>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2B60E7E-B977-4E8F-805A-EF935F6AB459}">
      <dsp:nvSpPr>
        <dsp:cNvPr id="0" name=""/>
        <dsp:cNvSpPr/>
      </dsp:nvSpPr>
      <dsp:spPr>
        <a:xfrm>
          <a:off x="1123805" y="2330968"/>
          <a:ext cx="7589162" cy="1093375"/>
        </a:xfrm>
        <a:prstGeom prst="roundRect">
          <a:avLst>
            <a:gd name="adj" fmla="val 10000"/>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altLang="tr-TR" sz="1800" b="1" i="0" kern="1200" dirty="0" smtClean="0">
              <a:latin typeface="Arial" pitchFamily="34" charset="0"/>
              <a:cs typeface="Arial" pitchFamily="34" charset="0"/>
            </a:rPr>
            <a:t>2241 Özel Sektöre Yönelik Lisans Bitirme Tezleri Yarışması</a:t>
          </a:r>
          <a:endParaRPr lang="tr-TR" sz="1800" b="1" i="0" kern="1200" dirty="0">
            <a:latin typeface="Arial" pitchFamily="34" charset="0"/>
            <a:cs typeface="Arial" pitchFamily="34" charset="0"/>
          </a:endParaRPr>
        </a:p>
      </dsp:txBody>
      <dsp:txXfrm>
        <a:off x="1155829" y="2362992"/>
        <a:ext cx="7525114" cy="1029327"/>
      </dsp:txXfrm>
    </dsp:sp>
    <dsp:sp modelId="{8A73BDC9-8F18-4765-8125-552603601EC8}">
      <dsp:nvSpPr>
        <dsp:cNvPr id="0" name=""/>
        <dsp:cNvSpPr/>
      </dsp:nvSpPr>
      <dsp:spPr>
        <a:xfrm>
          <a:off x="561902" y="865233"/>
          <a:ext cx="561902" cy="3292601"/>
        </a:xfrm>
        <a:custGeom>
          <a:avLst/>
          <a:gdLst/>
          <a:ahLst/>
          <a:cxnLst/>
          <a:rect l="0" t="0" r="0" b="0"/>
          <a:pathLst>
            <a:path>
              <a:moveTo>
                <a:pt x="0" y="0"/>
              </a:moveTo>
              <a:lnTo>
                <a:pt x="0" y="3292601"/>
              </a:lnTo>
              <a:lnTo>
                <a:pt x="561902" y="3292601"/>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4A13498-78E9-4899-ABBA-55F6578D5C8B}">
      <dsp:nvSpPr>
        <dsp:cNvPr id="0" name=""/>
        <dsp:cNvSpPr/>
      </dsp:nvSpPr>
      <dsp:spPr>
        <a:xfrm>
          <a:off x="1123805" y="3611146"/>
          <a:ext cx="7589162" cy="1093375"/>
        </a:xfrm>
        <a:prstGeom prst="roundRect">
          <a:avLst>
            <a:gd name="adj" fmla="val 10000"/>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4290" tIns="22860" rIns="34290" bIns="22860" numCol="1" spcCol="1270" anchor="ctr" anchorCtr="0">
          <a:noAutofit/>
        </a:bodyPr>
        <a:lstStyle/>
        <a:p>
          <a:pPr lvl="0" algn="ctr" defTabSz="800100">
            <a:lnSpc>
              <a:spcPct val="90000"/>
            </a:lnSpc>
            <a:spcBef>
              <a:spcPct val="0"/>
            </a:spcBef>
            <a:spcAft>
              <a:spcPct val="35000"/>
            </a:spcAft>
          </a:pPr>
          <a:r>
            <a:rPr lang="tr-TR" sz="1800" b="1" i="0" kern="1200" dirty="0" smtClean="0">
              <a:latin typeface="Arial" pitchFamily="34" charset="0"/>
              <a:cs typeface="Arial" pitchFamily="34" charset="0"/>
            </a:rPr>
            <a:t>2242 Öncelikli Alanlarda Üniversite Öğrencileri Proje Yarışması</a:t>
          </a:r>
          <a:endParaRPr lang="tr-TR" sz="1800" b="1" i="0" kern="1200" dirty="0">
            <a:latin typeface="Arial" pitchFamily="34" charset="0"/>
            <a:cs typeface="Arial" pitchFamily="34" charset="0"/>
          </a:endParaRPr>
        </a:p>
      </dsp:txBody>
      <dsp:txXfrm>
        <a:off x="1155829" y="3643170"/>
        <a:ext cx="7525114" cy="1029327"/>
      </dsp:txXfrm>
    </dsp:sp>
    <dsp:sp modelId="{544C31A9-7C6C-47EA-B12A-2E4A69F7D05B}">
      <dsp:nvSpPr>
        <dsp:cNvPr id="0" name=""/>
        <dsp:cNvSpPr/>
      </dsp:nvSpPr>
      <dsp:spPr>
        <a:xfrm>
          <a:off x="561902" y="865233"/>
          <a:ext cx="578627" cy="732255"/>
        </a:xfrm>
        <a:custGeom>
          <a:avLst/>
          <a:gdLst/>
          <a:ahLst/>
          <a:cxnLst/>
          <a:rect l="0" t="0" r="0" b="0"/>
          <a:pathLst>
            <a:path>
              <a:moveTo>
                <a:pt x="0" y="0"/>
              </a:moveTo>
              <a:lnTo>
                <a:pt x="0" y="732255"/>
              </a:lnTo>
              <a:lnTo>
                <a:pt x="578627" y="732255"/>
              </a:lnTo>
            </a:path>
          </a:pathLst>
        </a:custGeom>
        <a:noFill/>
        <a:ln w="25400" cap="flat" cmpd="sng" algn="ctr">
          <a:solidFill>
            <a:schemeClr val="accent2">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CF4E94D-8517-4B09-BE21-536BC40FA665}">
      <dsp:nvSpPr>
        <dsp:cNvPr id="0" name=""/>
        <dsp:cNvSpPr/>
      </dsp:nvSpPr>
      <dsp:spPr>
        <a:xfrm>
          <a:off x="1140530" y="1050800"/>
          <a:ext cx="7572437" cy="1093375"/>
        </a:xfrm>
        <a:prstGeom prst="roundRect">
          <a:avLst>
            <a:gd name="adj" fmla="val 10000"/>
          </a:avLst>
        </a:prstGeom>
        <a:no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45720" rIns="68580" bIns="45720" numCol="1" spcCol="1270" anchor="ctr" anchorCtr="0">
          <a:noAutofit/>
        </a:bodyPr>
        <a:lstStyle/>
        <a:p>
          <a:pPr lvl="0" algn="ctr" defTabSz="1600200">
            <a:lnSpc>
              <a:spcPct val="90000"/>
            </a:lnSpc>
            <a:spcBef>
              <a:spcPct val="0"/>
            </a:spcBef>
            <a:spcAft>
              <a:spcPct val="35000"/>
            </a:spcAft>
          </a:pPr>
          <a:r>
            <a:rPr lang="tr-TR" sz="3600" b="1" i="0" kern="1200" dirty="0" smtClean="0">
              <a:solidFill>
                <a:srgbClr val="C00000"/>
              </a:solidFill>
              <a:latin typeface="Arial" pitchFamily="34" charset="0"/>
              <a:cs typeface="Arial" pitchFamily="34" charset="0"/>
            </a:rPr>
            <a:t>2238 Girişimcilik ve Yenilikçilik Yarışması</a:t>
          </a:r>
          <a:endParaRPr lang="tr-TR" sz="3600" b="1" i="0" kern="1200" dirty="0">
            <a:solidFill>
              <a:srgbClr val="C00000"/>
            </a:solidFill>
            <a:latin typeface="Arial" pitchFamily="34" charset="0"/>
            <a:cs typeface="Arial" pitchFamily="34" charset="0"/>
          </a:endParaRPr>
        </a:p>
      </dsp:txBody>
      <dsp:txXfrm>
        <a:off x="1172554" y="1082824"/>
        <a:ext cx="7508389" cy="1029327"/>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DDEBC45-7D0D-4F97-B6EB-DD613D5EE6DF}">
      <dsp:nvSpPr>
        <dsp:cNvPr id="0" name=""/>
        <dsp:cNvSpPr/>
      </dsp:nvSpPr>
      <dsp:spPr>
        <a:xfrm>
          <a:off x="0" y="4790864"/>
          <a:ext cx="8712968" cy="1113791"/>
        </a:xfrm>
        <a:prstGeom prst="trapezoid">
          <a:avLst>
            <a:gd name="adj" fmla="val 7378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tr-TR" sz="6500" kern="1200"/>
        </a:p>
      </dsp:txBody>
      <dsp:txXfrm rot="10800000">
        <a:off x="1524771" y="4790864"/>
        <a:ext cx="5663429" cy="1113791"/>
      </dsp:txXfrm>
    </dsp:sp>
    <dsp:sp modelId="{BA190C6E-D769-430C-89F1-9C58055B927F}">
      <dsp:nvSpPr>
        <dsp:cNvPr id="0" name=""/>
        <dsp:cNvSpPr/>
      </dsp:nvSpPr>
      <dsp:spPr>
        <a:xfrm>
          <a:off x="746753" y="3483722"/>
          <a:ext cx="7155128" cy="1314169"/>
        </a:xfrm>
        <a:prstGeom prst="trapezoid">
          <a:avLst>
            <a:gd name="adj" fmla="val 7378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889000">
            <a:lnSpc>
              <a:spcPct val="90000"/>
            </a:lnSpc>
            <a:spcBef>
              <a:spcPct val="0"/>
            </a:spcBef>
            <a:spcAft>
              <a:spcPct val="35000"/>
            </a:spcAft>
          </a:pPr>
          <a:endParaRPr lang="tr-TR" sz="2000" kern="1200" dirty="0" smtClean="0">
            <a:solidFill>
              <a:schemeClr val="bg1"/>
            </a:solidFill>
          </a:endParaRPr>
        </a:p>
        <a:p>
          <a:pPr lvl="0" algn="ctr" defTabSz="889000">
            <a:lnSpc>
              <a:spcPct val="90000"/>
            </a:lnSpc>
            <a:spcBef>
              <a:spcPct val="0"/>
            </a:spcBef>
            <a:spcAft>
              <a:spcPct val="35000"/>
            </a:spcAft>
          </a:pPr>
          <a:endParaRPr lang="tr-TR" sz="2000" kern="1200" dirty="0">
            <a:solidFill>
              <a:schemeClr val="bg1"/>
            </a:solidFill>
          </a:endParaRPr>
        </a:p>
      </dsp:txBody>
      <dsp:txXfrm rot="10800000">
        <a:off x="1998901" y="3483722"/>
        <a:ext cx="4650833" cy="1314169"/>
      </dsp:txXfrm>
    </dsp:sp>
    <dsp:sp modelId="{DD94318D-5690-4119-A6AF-7233F2952685}">
      <dsp:nvSpPr>
        <dsp:cNvPr id="0" name=""/>
        <dsp:cNvSpPr/>
      </dsp:nvSpPr>
      <dsp:spPr>
        <a:xfrm>
          <a:off x="1747472" y="1977557"/>
          <a:ext cx="5073965" cy="1478832"/>
        </a:xfrm>
        <a:prstGeom prst="trapezoid">
          <a:avLst>
            <a:gd name="adj" fmla="val 7378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endParaRPr lang="tr-TR" sz="1600" kern="1200" dirty="0">
            <a:solidFill>
              <a:schemeClr val="bg1"/>
            </a:solidFill>
          </a:endParaRPr>
        </a:p>
      </dsp:txBody>
      <dsp:txXfrm rot="10800000">
        <a:off x="2635416" y="1977557"/>
        <a:ext cx="3298077" cy="1478832"/>
      </dsp:txXfrm>
    </dsp:sp>
    <dsp:sp modelId="{D3A99FE1-CD26-4F08-BCD7-05E9E9E47142}">
      <dsp:nvSpPr>
        <dsp:cNvPr id="0" name=""/>
        <dsp:cNvSpPr/>
      </dsp:nvSpPr>
      <dsp:spPr>
        <a:xfrm>
          <a:off x="2834280" y="0"/>
          <a:ext cx="2870177" cy="1997862"/>
        </a:xfrm>
        <a:prstGeom prst="trapezoid">
          <a:avLst>
            <a:gd name="adj" fmla="val 7378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tr-TR" sz="2400" kern="1200" dirty="0">
            <a:solidFill>
              <a:schemeClr val="bg1"/>
            </a:solidFill>
          </a:endParaRPr>
        </a:p>
      </dsp:txBody>
      <dsp:txXfrm rot="10800000">
        <a:off x="2834280" y="0"/>
        <a:ext cx="2870177" cy="199786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pyramid3">
  <dgm:title val=""/>
  <dgm:desc val=""/>
  <dgm:catLst>
    <dgm:cat type="pyramid" pri="2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pyra">
          <dgm:param type="linDir" val="fromT"/>
          <dgm:param type="txDir" val="fromT"/>
          <dgm:param type="pyraAcctPos" val="aft"/>
          <dgm:param type="pyraAcctTxMar" val="step"/>
          <dgm:param type="pyraAcctBkgdNode" val="acctBkgd"/>
          <dgm:param type="pyraAcctTxNode" val="acctTx"/>
          <dgm:param type="pyraLvlNode" val="level"/>
        </dgm:alg>
      </dgm:if>
      <dgm:else name="Name3">
        <dgm:alg type="pyra">
          <dgm:param type="linDir" val="fromT"/>
          <dgm:param type="txDir" val="fromT"/>
          <dgm:param type="pyraAcctPos" val="bef"/>
          <dgm:param type="pyraAcctTxMar" val="step"/>
          <dgm:param type="pyraAcctBkgdNode" val="acctBkgd"/>
          <dgm:param type="pyraAcctTxNode" val="acctTx"/>
          <dgm:param type="pyraLvlNode" val="level"/>
        </dgm:alg>
      </dgm:else>
    </dgm:choose>
    <dgm:shape xmlns:r="http://schemas.openxmlformats.org/officeDocument/2006/relationships" r:blip="">
      <dgm:adjLst/>
    </dgm:shape>
    <dgm:presOf/>
    <dgm:choose name="Name4">
      <dgm:if name="Name5" axis="root des" ptType="all node" func="maxDepth" op="gte" val="2">
        <dgm:constrLst>
          <dgm:constr type="primFontSz" for="des" forName="levelTx" op="equ"/>
          <dgm:constr type="secFontSz" for="des" forName="acctTx" op="equ"/>
          <dgm:constr type="pyraAcctRatio" val="0.32"/>
        </dgm:constrLst>
      </dgm:if>
      <dgm:else name="Name6">
        <dgm:constrLst>
          <dgm:constr type="primFontSz" for="des" forName="levelTx" op="equ"/>
          <dgm:constr type="secFontSz" for="des" forName="acctTx" op="equ"/>
          <dgm:constr type="pyraAcctRatio"/>
        </dgm:constrLst>
      </dgm:else>
    </dgm:choose>
    <dgm:ruleLst/>
    <dgm:forEach name="Name7" axis="ch" ptType="node">
      <dgm:layoutNode name="Name8">
        <dgm:alg type="composite">
          <dgm:param type="horzAlign" val="none"/>
        </dgm:alg>
        <dgm:shape xmlns:r="http://schemas.openxmlformats.org/officeDocument/2006/relationships" r:blip="">
          <dgm:adjLst/>
        </dgm:shape>
        <dgm:presOf/>
        <dgm:choose name="Name9">
          <dgm:if name="Name10" axis="self" ptType="node" func="revPos" op="equ" val="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dgm:constr type="h" for="ch" forName="levelTx" refType="h" refFor="ch" refForName="level"/>
            </dgm:constrLst>
          </dgm:if>
          <dgm:else name="Name11">
            <dgm:constrLst>
              <dgm:constr type="ctrX" for="ch" forName="acctBkgd" val="1"/>
              <dgm:constr type="ctrY" for="ch" forName="acctBkgd" val="1"/>
              <dgm:constr type="w" for="ch" forName="acctBkgd" val="1"/>
              <dgm:constr type="h" for="ch" forName="acctBkgd" val="1"/>
              <dgm:constr type="ctrX" for="ch" forName="acctTx" val="1"/>
              <dgm:constr type="ctrY" for="ch" forName="acctTx" val="1"/>
              <dgm:constr type="w" for="ch" forName="acctTx" val="1"/>
              <dgm:constr type="h" for="ch" forName="acctTx" val="1"/>
              <dgm:constr type="ctrX" for="ch" forName="level" val="1"/>
              <dgm:constr type="ctrY" for="ch" forName="level" val="1"/>
              <dgm:constr type="w" for="ch" forName="level" val="1"/>
              <dgm:constr type="h" for="ch" forName="level" val="1"/>
              <dgm:constr type="ctrX" for="ch" forName="levelTx" refType="ctrX" refFor="ch" refForName="level"/>
              <dgm:constr type="ctrY" for="ch" forName="levelTx" refType="ctrY" refFor="ch" refForName="level"/>
              <dgm:constr type="w" for="ch" forName="levelTx" refType="w" refFor="ch" refForName="level" fact="0.65"/>
              <dgm:constr type="h" for="ch" forName="levelTx" refType="h" refFor="ch" refForName="level"/>
            </dgm:constrLst>
          </dgm:else>
        </dgm:choose>
        <dgm:ruleLst/>
        <dgm:choose name="Name12">
          <dgm:if name="Name13" axis="ch" ptType="node" func="cnt" op="gte" val="1">
            <dgm:layoutNode name="acctBkgd" styleLbl="alignAcc1">
              <dgm:alg type="sp"/>
              <dgm:shape xmlns:r="http://schemas.openxmlformats.org/officeDocument/2006/relationships" type="nonIsoscelesTrapezoid" r:blip="">
                <dgm:adjLst/>
              </dgm:shape>
              <dgm:presOf axis="des" ptType="node"/>
              <dgm:constrLst/>
              <dgm:ruleLst/>
            </dgm:layoutNode>
            <dgm:layoutNode name="acctTx" styleLbl="alignAcc1">
              <dgm:varLst>
                <dgm:bulletEnabled val="1"/>
              </dgm:varLst>
              <dgm:alg type="tx">
                <dgm:param type="stBulletLvl" val="1"/>
                <dgm:param type="txAnchorVertCh" val="t"/>
              </dgm:alg>
              <dgm:shape xmlns:r="http://schemas.openxmlformats.org/officeDocument/2006/relationships" type="nonIsoscelesTrapezoid" r:blip="" hideGeom="1">
                <dgm:adjLst/>
              </dgm:shape>
              <dgm:presOf axis="des" ptType="node"/>
              <dgm:constrLst>
                <dgm:constr type="secFontSz" val="65"/>
                <dgm:constr type="primFontSz" refType="secFontSz"/>
                <dgm:constr type="tMarg" refType="secFontSz" fact="0.3"/>
                <dgm:constr type="bMarg" refType="secFontSz" fact="0.3"/>
                <dgm:constr type="lMarg" refType="secFontSz" fact="0.3"/>
                <dgm:constr type="rMarg" refType="secFontSz" fact="0.3"/>
              </dgm:constrLst>
              <dgm:ruleLst>
                <dgm:rule type="secFontSz" val="5" fact="NaN" max="NaN"/>
              </dgm:ruleLst>
            </dgm:layoutNode>
          </dgm:if>
          <dgm:else name="Name14"/>
        </dgm:choose>
        <dgm:layoutNode name="level">
          <dgm:varLst>
            <dgm:chMax val="1"/>
            <dgm:bulletEnabled val="1"/>
          </dgm:varLst>
          <dgm:alg type="sp"/>
          <dgm:shape xmlns:r="http://schemas.openxmlformats.org/officeDocument/2006/relationships" type="trapezoid" r:blip="">
            <dgm:adjLst/>
          </dgm:shape>
          <dgm:presOf axis="self"/>
          <dgm:constrLst>
            <dgm:constr type="h" val="500"/>
            <dgm:constr type="w" val="1"/>
          </dgm:constrLst>
          <dgm:ruleLst/>
        </dgm:layoutNode>
        <dgm:layoutNode name="levelTx" styleLbl="revTx">
          <dgm:varLst>
            <dgm:chMax val="1"/>
            <dgm:bulletEnabled val="1"/>
          </dgm:varLst>
          <dgm:alg type="tx"/>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 type="primFontSz" val="65"/>
          </dgm:constrLst>
          <dgm:ruleLst>
            <dgm:rule type="primFontSz" val="5" fact="NaN" max="NaN"/>
          </dgm:ruleLst>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7891138-D9F9-412E-B4E7-F7963E8591AE}" type="datetimeFigureOut">
              <a:rPr lang="tr-TR" smtClean="0"/>
              <a:t>24.04.2018</a:t>
            </a:fld>
            <a:endParaRPr lang="tr-TR"/>
          </a:p>
        </p:txBody>
      </p:sp>
      <p:sp>
        <p:nvSpPr>
          <p:cNvPr id="4" name="Slayt Görüntüsü Yer Tutucus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F28761-CCBD-45C7-8DDC-5BE4565DC5D8}" type="slidenum">
              <a:rPr lang="tr-TR" smtClean="0"/>
              <a:t>‹#›</a:t>
            </a:fld>
            <a:endParaRPr lang="tr-TR"/>
          </a:p>
        </p:txBody>
      </p:sp>
    </p:spTree>
    <p:extLst>
      <p:ext uri="{BB962C8B-B14F-4D97-AF65-F5344CB8AC3E}">
        <p14:creationId xmlns:p14="http://schemas.microsoft.com/office/powerpoint/2010/main" val="25689335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ayt Görüntüsü Yer Tutucusu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2227" name="Not Yer Tutucusu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12</a:t>
            </a:fld>
            <a:endParaRPr lang="tr-TR">
              <a:solidFill>
                <a:prstClr val="black"/>
              </a:solidFill>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14</a:t>
            </a:fld>
            <a:endParaRPr lang="tr-TR">
              <a:solidFill>
                <a:prstClr val="black"/>
              </a:solidFill>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15</a:t>
            </a:fld>
            <a:endParaRPr lang="tr-TR">
              <a:solidFill>
                <a:prstClr val="black"/>
              </a:solidFill>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bwMode="auto">
          <a:ln>
            <a:miter lim="800000"/>
            <a:headEnd/>
            <a:tailEnd/>
          </a:ln>
        </p:spPr>
        <p:txBody>
          <a:bodyPr wrap="square" numCol="1" anchorCtr="0" compatLnSpc="1">
            <a:prstTxWarp prst="textNoShape">
              <a:avLst/>
            </a:prstTxWarp>
          </a:bodyPr>
          <a:lstStyle/>
          <a:p>
            <a:pPr defTabSz="917575">
              <a:defRPr/>
            </a:pPr>
            <a:fld id="{428CDB03-2943-42CA-8566-3DCC088487C1}" type="slidenum">
              <a:rPr lang="tr-TR" altLang="tr-TR" smtClean="0">
                <a:solidFill>
                  <a:prstClr val="black"/>
                </a:solidFill>
              </a:rPr>
              <a:pPr defTabSz="917575">
                <a:defRPr/>
              </a:pPr>
              <a:t>19</a:t>
            </a:fld>
            <a:endParaRPr lang="tr-TR" altLang="tr-TR" smtClean="0">
              <a:solidFill>
                <a:prstClr val="black"/>
              </a:solidFill>
            </a:endParaRPr>
          </a:p>
        </p:txBody>
      </p:sp>
      <p:sp>
        <p:nvSpPr>
          <p:cNvPr id="686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86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tr-TR" altLang="tr-TR"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4</a:t>
            </a:fld>
            <a:endParaRPr lang="tr-TR">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5</a:t>
            </a:fld>
            <a:endParaRPr lang="tr-TR">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6</a:t>
            </a:fld>
            <a:endParaRPr lang="tr-TR">
              <a:solidFill>
                <a:prstClr val="black"/>
              </a:solidFill>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7</a:t>
            </a:fld>
            <a:endParaRPr lang="tr-TR">
              <a:solidFill>
                <a:prstClr val="black"/>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8</a:t>
            </a:fld>
            <a:endParaRPr lang="tr-TR">
              <a:solidFill>
                <a:prstClr val="black"/>
              </a:solidFill>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9</a:t>
            </a:fld>
            <a:endParaRPr lang="tr-TR">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10</a:t>
            </a:fld>
            <a:endParaRPr lang="tr-TR">
              <a:solidFill>
                <a:prstClr val="black"/>
              </a:solidFill>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Notes Placeholder 2"/>
          <p:cNvSpPr>
            <a:spLocks noGrp="1"/>
          </p:cNvSpPr>
          <p:nvPr>
            <p:ph type="body" idx="1"/>
          </p:nvPr>
        </p:nvSpPr>
        <p:spPr/>
        <p:txBody>
          <a:bodyPr/>
          <a:lstStyle/>
          <a:p>
            <a:pPr>
              <a:defRPr/>
            </a:pPr>
            <a:r>
              <a:rPr lang="tr-TR" dirty="0" smtClean="0"/>
              <a:t>İş Fikri İle Başvuru</a:t>
            </a:r>
          </a:p>
          <a:p>
            <a:pPr marL="228600" indent="-228600">
              <a:buFontTx/>
              <a:buAutoNum type="arabicPeriod"/>
              <a:defRPr/>
            </a:pPr>
            <a:r>
              <a:rPr lang="tr-TR" dirty="0" smtClean="0"/>
              <a:t>Aşama Elemesi (en fazla 120 grup)</a:t>
            </a:r>
          </a:p>
          <a:p>
            <a:pPr marL="228600" indent="-228600">
              <a:defRPr/>
            </a:pPr>
            <a:r>
              <a:rPr lang="tr-TR" dirty="0" smtClean="0"/>
              <a:t>İş Planı Eğitimi</a:t>
            </a:r>
          </a:p>
          <a:p>
            <a:pPr marL="228600" indent="-228600">
              <a:defRPr/>
            </a:pPr>
            <a:r>
              <a:rPr lang="tr-TR" dirty="0" smtClean="0"/>
              <a:t>İş Planlarının Sisteme Yüklenmesi</a:t>
            </a:r>
          </a:p>
          <a:p>
            <a:pPr marL="228600" indent="-228600">
              <a:defRPr/>
            </a:pPr>
            <a:r>
              <a:rPr lang="tr-TR" dirty="0" smtClean="0"/>
              <a:t>2. Aşama Elemesi (En fazla 30 Proje)</a:t>
            </a:r>
          </a:p>
          <a:p>
            <a:pPr marL="228600" indent="-228600">
              <a:defRPr/>
            </a:pPr>
            <a:r>
              <a:rPr lang="tr-TR" dirty="0" smtClean="0"/>
              <a:t>Sergi</a:t>
            </a:r>
          </a:p>
          <a:p>
            <a:pPr marL="228600" indent="-228600">
              <a:defRPr/>
            </a:pPr>
            <a:r>
              <a:rPr lang="tr-TR" dirty="0" smtClean="0"/>
              <a:t>Ödüller</a:t>
            </a:r>
            <a:endParaRPr lang="tr-TR" dirty="0"/>
          </a:p>
        </p:txBody>
      </p:sp>
      <p:sp>
        <p:nvSpPr>
          <p:cNvPr id="4" name="Slide Number Placeholder 3"/>
          <p:cNvSpPr>
            <a:spLocks noGrp="1"/>
          </p:cNvSpPr>
          <p:nvPr>
            <p:ph type="sldNum" sz="quarter" idx="5"/>
          </p:nvPr>
        </p:nvSpPr>
        <p:spPr/>
        <p:txBody>
          <a:bodyPr/>
          <a:lstStyle/>
          <a:p>
            <a:pPr>
              <a:defRPr/>
            </a:pPr>
            <a:fld id="{CBE949D7-FC5A-4DF7-809C-98E060E82840}" type="slidenum">
              <a:rPr lang="tr-TR" smtClean="0">
                <a:solidFill>
                  <a:prstClr val="black"/>
                </a:solidFill>
              </a:rPr>
              <a:pPr>
                <a:defRPr/>
              </a:pPr>
              <a:t>11</a:t>
            </a:fld>
            <a:endParaRPr lang="tr-TR">
              <a:solidFill>
                <a:prstClr val="black"/>
              </a:solidFill>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pic>
        <p:nvPicPr>
          <p:cNvPr id="4" name="11 Resim" descr="Arka Fon.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938" y="0"/>
            <a:ext cx="91281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5" name="12 Grup"/>
          <p:cNvGrpSpPr>
            <a:grpSpLocks noChangeAspect="1"/>
          </p:cNvGrpSpPr>
          <p:nvPr userDrawn="1"/>
        </p:nvGrpSpPr>
        <p:grpSpPr bwMode="auto">
          <a:xfrm>
            <a:off x="4059238" y="549275"/>
            <a:ext cx="1025525" cy="808038"/>
            <a:chOff x="-52904" y="96988"/>
            <a:chExt cx="971600" cy="765566"/>
          </a:xfrm>
        </p:grpSpPr>
        <p:pic>
          <p:nvPicPr>
            <p:cNvPr id="6" name="4 İçerik Yer Tutucusu" descr="TUBITAK%20LOGO[1].bmp"/>
            <p:cNvPicPr preferRelativeResize="0">
              <a:picLocks noChangeAspect="1"/>
            </p:cNvPicPr>
            <p:nvPr/>
          </p:nvPicPr>
          <p:blipFill>
            <a:blip r:embed="rId3">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504" y="96988"/>
              <a:ext cx="617244" cy="636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15 Metin kutusu"/>
            <p:cNvSpPr txBox="1">
              <a:spLocks noChangeArrowheads="1"/>
            </p:cNvSpPr>
            <p:nvPr/>
          </p:nvSpPr>
          <p:spPr bwMode="auto">
            <a:xfrm>
              <a:off x="-52904" y="739221"/>
              <a:ext cx="971600" cy="1233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ct val="0"/>
                </a:spcAft>
                <a:defRPr/>
              </a:pPr>
              <a:r>
                <a:rPr lang="tr-TR" altLang="tr-TR" sz="800" smtClean="0">
                  <a:solidFill>
                    <a:srgbClr val="000000"/>
                  </a:solidFill>
                  <a:latin typeface="Calibri" pitchFamily="34" charset="0"/>
                </a:rPr>
                <a:t>TÜBİTAK</a:t>
              </a:r>
              <a:endParaRPr lang="en-US" altLang="tr-TR" sz="800" smtClean="0">
                <a:solidFill>
                  <a:srgbClr val="000000"/>
                </a:solidFill>
                <a:latin typeface="Calibri" pitchFamily="34" charset="0"/>
              </a:endParaRPr>
            </a:p>
          </p:txBody>
        </p:sp>
      </p:grpSp>
      <p:sp>
        <p:nvSpPr>
          <p:cNvPr id="2" name="1 Başlık"/>
          <p:cNvSpPr>
            <a:spLocks noGrp="1"/>
          </p:cNvSpPr>
          <p:nvPr>
            <p:ph type="ctrTitle"/>
          </p:nvPr>
        </p:nvSpPr>
        <p:spPr>
          <a:xfrm>
            <a:off x="685800" y="2130425"/>
            <a:ext cx="7772400" cy="1470025"/>
          </a:xfrm>
        </p:spPr>
        <p:txBody>
          <a:bodyPr>
            <a:normAutofit/>
          </a:bodyPr>
          <a:lstStyle>
            <a:lvl1pPr algn="ctr">
              <a:defRPr sz="4800" b="1">
                <a:solidFill>
                  <a:schemeClr val="accent2">
                    <a:lumMod val="50000"/>
                  </a:schemeClr>
                </a:solidFill>
                <a:latin typeface="Corbel" pitchFamily="34" charset="0"/>
              </a:defRPr>
            </a:lvl1pPr>
          </a:lstStyle>
          <a:p>
            <a:r>
              <a:rPr lang="tr-TR" noProof="0" dirty="0" smtClean="0"/>
              <a:t>Asıl başlık stili için tıklatın</a:t>
            </a:r>
            <a:endParaRPr lang="tr-TR" noProof="0" dirty="0"/>
          </a:p>
        </p:txBody>
      </p:sp>
      <p:sp>
        <p:nvSpPr>
          <p:cNvPr id="3" name="2 Alt Başlık"/>
          <p:cNvSpPr>
            <a:spLocks noGrp="1"/>
          </p:cNvSpPr>
          <p:nvPr>
            <p:ph type="subTitle" idx="1"/>
          </p:nvPr>
        </p:nvSpPr>
        <p:spPr>
          <a:xfrm>
            <a:off x="1371600" y="3886200"/>
            <a:ext cx="6400800" cy="1752600"/>
          </a:xfrm>
        </p:spPr>
        <p:txBody>
          <a:bodyPr>
            <a:normAutofit/>
          </a:bodyPr>
          <a:lstStyle>
            <a:lvl1pPr marL="0" indent="0" algn="ctr">
              <a:buNone/>
              <a:defRPr sz="2800">
                <a:solidFill>
                  <a:schemeClr val="tx1">
                    <a:tint val="75000"/>
                  </a:schemeClr>
                </a:solidFill>
                <a:latin typeface="Corbe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8" name="3 Veri Yer Tutucusu"/>
          <p:cNvSpPr>
            <a:spLocks noGrp="1"/>
          </p:cNvSpPr>
          <p:nvPr>
            <p:ph type="dt" sz="half" idx="10"/>
          </p:nvPr>
        </p:nvSpPr>
        <p:spPr/>
        <p:txBody>
          <a:bodyPr/>
          <a:lstStyle>
            <a:lvl1pPr>
              <a:defRPr>
                <a:latin typeface="Corbel" pitchFamily="34" charset="0"/>
              </a:defRPr>
            </a:lvl1pPr>
          </a:lstStyle>
          <a:p>
            <a:pPr>
              <a:defRPr/>
            </a:pPr>
            <a:endParaRPr lang="en-US"/>
          </a:p>
        </p:txBody>
      </p:sp>
      <p:sp>
        <p:nvSpPr>
          <p:cNvPr id="9" name="4 Altbilgi Yer Tutucusu"/>
          <p:cNvSpPr>
            <a:spLocks noGrp="1"/>
          </p:cNvSpPr>
          <p:nvPr>
            <p:ph type="ftr" sz="quarter" idx="11"/>
          </p:nvPr>
        </p:nvSpPr>
        <p:spPr/>
        <p:txBody>
          <a:bodyPr/>
          <a:lstStyle>
            <a:lvl1pPr>
              <a:defRPr>
                <a:latin typeface="Corbel" pitchFamily="34" charset="0"/>
              </a:defRPr>
            </a:lvl1pPr>
          </a:lstStyle>
          <a:p>
            <a:pPr>
              <a:defRPr/>
            </a:pPr>
            <a:endParaRPr lang="tr-TR"/>
          </a:p>
        </p:txBody>
      </p:sp>
      <p:sp>
        <p:nvSpPr>
          <p:cNvPr id="10" name="5 Slayt Numarası Yer Tutucusu"/>
          <p:cNvSpPr>
            <a:spLocks noGrp="1"/>
          </p:cNvSpPr>
          <p:nvPr>
            <p:ph type="sldNum" sz="quarter" idx="12"/>
          </p:nvPr>
        </p:nvSpPr>
        <p:spPr/>
        <p:txBody>
          <a:bodyPr/>
          <a:lstStyle>
            <a:lvl1pPr>
              <a:defRPr>
                <a:latin typeface="Corbel" pitchFamily="34" charset="0"/>
              </a:defRPr>
            </a:lvl1pPr>
          </a:lstStyle>
          <a:p>
            <a:pPr>
              <a:defRPr/>
            </a:pPr>
            <a:fld id="{C3D12700-8052-426F-AA6B-26975670F3A9}" type="slidenum">
              <a:rPr lang="en-US"/>
              <a:pPr>
                <a:defRPr/>
              </a:pPr>
              <a:t>‹#›</a:t>
            </a:fld>
            <a:endParaRPr lang="en-US" dirty="0"/>
          </a:p>
        </p:txBody>
      </p:sp>
    </p:spTree>
    <p:extLst>
      <p:ext uri="{BB962C8B-B14F-4D97-AF65-F5344CB8AC3E}">
        <p14:creationId xmlns:p14="http://schemas.microsoft.com/office/powerpoint/2010/main" val="1980280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a:xfrm>
            <a:off x="395536" y="0"/>
            <a:ext cx="7776864" cy="706090"/>
          </a:xfrm>
        </p:spPr>
        <p:txBody>
          <a:bodyPr>
            <a:normAutofit/>
          </a:bodyPr>
          <a:lstStyle>
            <a:lvl1pPr>
              <a:defRPr sz="3200" b="1">
                <a:latin typeface="Corbel" pitchFamily="34" charset="0"/>
              </a:defRPr>
            </a:lvl1pPr>
          </a:lstStyle>
          <a:p>
            <a:r>
              <a:rPr lang="tr-TR" dirty="0" smtClean="0"/>
              <a:t>Asıl başlık stili için tıklatın</a:t>
            </a:r>
            <a:endParaRPr lang="tr-TR" noProof="0" dirty="0"/>
          </a:p>
        </p:txBody>
      </p:sp>
      <p:sp>
        <p:nvSpPr>
          <p:cNvPr id="3" name="2 İçerik Yer Tutucusu"/>
          <p:cNvSpPr>
            <a:spLocks noGrp="1"/>
          </p:cNvSpPr>
          <p:nvPr>
            <p:ph idx="1"/>
          </p:nvPr>
        </p:nvSpPr>
        <p:spPr>
          <a:xfrm>
            <a:off x="714400" y="1052736"/>
            <a:ext cx="7715200" cy="5073427"/>
          </a:xfrm>
        </p:spPr>
        <p:txBody>
          <a:bodyPr>
            <a:normAutofit/>
          </a:bodyPr>
          <a:lstStyle>
            <a:lvl1pPr>
              <a:defRPr sz="2800">
                <a:latin typeface="Corbel" pitchFamily="34" charset="0"/>
              </a:defRPr>
            </a:lvl1pPr>
            <a:lvl2pPr>
              <a:defRPr sz="2400">
                <a:latin typeface="Corbel" pitchFamily="34" charset="0"/>
              </a:defRPr>
            </a:lvl2pPr>
            <a:lvl3pPr>
              <a:defRPr sz="2000">
                <a:latin typeface="Corbel" pitchFamily="34" charset="0"/>
              </a:defRPr>
            </a:lvl3pPr>
            <a:lvl4pPr>
              <a:defRPr sz="1800">
                <a:latin typeface="Corbel" pitchFamily="34" charset="0"/>
              </a:defRPr>
            </a:lvl4pPr>
            <a:lvl5pPr>
              <a:defRPr sz="1800">
                <a:latin typeface="Corbel" pitchFamily="34" charset="0"/>
              </a:defRPr>
            </a:lvl5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smtClean="0"/>
          </a:p>
          <a:p>
            <a:pPr lvl="4"/>
            <a:endParaRPr lang="tr-TR" noProof="0" dirty="0"/>
          </a:p>
        </p:txBody>
      </p:sp>
      <p:sp>
        <p:nvSpPr>
          <p:cNvPr id="4" name="3 Veri Yer Tutucusu"/>
          <p:cNvSpPr>
            <a:spLocks noGrp="1"/>
          </p:cNvSpPr>
          <p:nvPr>
            <p:ph type="dt" sz="half" idx="10"/>
          </p:nvPr>
        </p:nvSpPr>
        <p:spPr/>
        <p:txBody>
          <a:bodyPr/>
          <a:lstStyle>
            <a:lvl1pPr>
              <a:defRPr>
                <a:latin typeface="Corbel" pitchFamily="34" charset="0"/>
              </a:defRPr>
            </a:lvl1pPr>
          </a:lstStyle>
          <a:p>
            <a:pPr>
              <a:defRPr/>
            </a:pPr>
            <a:endParaRPr lang="en-US"/>
          </a:p>
        </p:txBody>
      </p:sp>
      <p:sp>
        <p:nvSpPr>
          <p:cNvPr id="5" name="4 Altbilgi Yer Tutucusu"/>
          <p:cNvSpPr>
            <a:spLocks noGrp="1"/>
          </p:cNvSpPr>
          <p:nvPr>
            <p:ph type="ftr" sz="quarter" idx="11"/>
          </p:nvPr>
        </p:nvSpPr>
        <p:spPr/>
        <p:txBody>
          <a:bodyPr/>
          <a:lstStyle>
            <a:lvl1pPr>
              <a:defRPr>
                <a:latin typeface="Corbel" pitchFamily="34" charset="0"/>
              </a:defRPr>
            </a:lvl1pPr>
          </a:lstStyle>
          <a:p>
            <a:pPr>
              <a:defRPr/>
            </a:pPr>
            <a:endParaRPr lang="tr-TR"/>
          </a:p>
        </p:txBody>
      </p:sp>
      <p:sp>
        <p:nvSpPr>
          <p:cNvPr id="6" name="5 Slayt Numarası Yer Tutucusu"/>
          <p:cNvSpPr>
            <a:spLocks noGrp="1"/>
          </p:cNvSpPr>
          <p:nvPr>
            <p:ph type="sldNum" sz="quarter" idx="12"/>
          </p:nvPr>
        </p:nvSpPr>
        <p:spPr/>
        <p:txBody>
          <a:bodyPr/>
          <a:lstStyle>
            <a:lvl1pPr>
              <a:defRPr>
                <a:latin typeface="Corbel" pitchFamily="34" charset="0"/>
              </a:defRPr>
            </a:lvl1pPr>
          </a:lstStyle>
          <a:p>
            <a:pPr>
              <a:defRPr/>
            </a:pPr>
            <a:fld id="{114FE2FB-4214-4723-845C-223DE9BA8888}" type="slidenum">
              <a:rPr lang="en-US"/>
              <a:pPr>
                <a:defRPr/>
              </a:pPr>
              <a:t>‹#›</a:t>
            </a:fld>
            <a:endParaRPr lang="en-US" dirty="0"/>
          </a:p>
        </p:txBody>
      </p:sp>
    </p:spTree>
    <p:extLst>
      <p:ext uri="{BB962C8B-B14F-4D97-AF65-F5344CB8AC3E}">
        <p14:creationId xmlns:p14="http://schemas.microsoft.com/office/powerpoint/2010/main" val="3211440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lvl1pPr>
              <a:defRPr sz="3200" b="1">
                <a:latin typeface="Corbel" pitchFamily="34" charset="0"/>
              </a:defRPr>
            </a:lvl1pPr>
          </a:lstStyle>
          <a:p>
            <a:r>
              <a:rPr lang="tr-TR" dirty="0" smtClean="0"/>
              <a:t>Asıl başlık stili için tıklatın</a:t>
            </a:r>
            <a:endParaRPr lang="en-US" dirty="0"/>
          </a:p>
        </p:txBody>
      </p:sp>
      <p:sp>
        <p:nvSpPr>
          <p:cNvPr id="3" name="2 İçerik Yer Tutucusu"/>
          <p:cNvSpPr>
            <a:spLocks noGrp="1"/>
          </p:cNvSpPr>
          <p:nvPr>
            <p:ph sz="half" idx="1"/>
          </p:nvPr>
        </p:nvSpPr>
        <p:spPr>
          <a:xfrm>
            <a:off x="467544" y="1052736"/>
            <a:ext cx="4028256" cy="5073427"/>
          </a:xfrm>
        </p:spPr>
        <p:txBody>
          <a:bodyPr/>
          <a:lstStyle>
            <a:lvl1pPr>
              <a:defRPr sz="2800">
                <a:latin typeface="Corbel" pitchFamily="34" charset="0"/>
              </a:defRPr>
            </a:lvl1pPr>
            <a:lvl2pPr>
              <a:defRPr sz="2400">
                <a:latin typeface="Corbel" pitchFamily="34" charset="0"/>
              </a:defRPr>
            </a:lvl2pPr>
            <a:lvl3pPr>
              <a:defRPr sz="2000">
                <a:latin typeface="Corbel" pitchFamily="34" charset="0"/>
              </a:defRPr>
            </a:lvl3pPr>
            <a:lvl4pPr>
              <a:defRPr sz="1800">
                <a:latin typeface="Corbel" pitchFamily="34" charset="0"/>
              </a:defRPr>
            </a:lvl4pPr>
            <a:lvl5pPr>
              <a:defRPr sz="1800">
                <a:latin typeface="Corbel" pitchFamily="34" charset="0"/>
              </a:defRPr>
            </a:lvl5pPr>
            <a:lvl6pPr>
              <a:defRPr sz="1800"/>
            </a:lvl6pPr>
            <a:lvl7pPr>
              <a:defRPr sz="1800"/>
            </a:lvl7pPr>
            <a:lvl8pPr>
              <a:defRPr sz="1800"/>
            </a:lvl8pPr>
            <a:lvl9pPr>
              <a:defRPr sz="1800"/>
            </a:lvl9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4" name="3 İçerik Yer Tutucusu"/>
          <p:cNvSpPr>
            <a:spLocks noGrp="1"/>
          </p:cNvSpPr>
          <p:nvPr>
            <p:ph sz="half" idx="2"/>
          </p:nvPr>
        </p:nvSpPr>
        <p:spPr>
          <a:xfrm>
            <a:off x="4648200" y="1052736"/>
            <a:ext cx="4038600" cy="5073427"/>
          </a:xfrm>
        </p:spPr>
        <p:txBody>
          <a:bodyPr/>
          <a:lstStyle>
            <a:lvl1pPr>
              <a:defRPr sz="2800">
                <a:latin typeface="Corbel" pitchFamily="34" charset="0"/>
              </a:defRPr>
            </a:lvl1pPr>
            <a:lvl2pPr>
              <a:defRPr sz="2400">
                <a:latin typeface="Corbel" pitchFamily="34" charset="0"/>
              </a:defRPr>
            </a:lvl2pPr>
            <a:lvl3pPr>
              <a:defRPr sz="2000">
                <a:latin typeface="Corbel" pitchFamily="34" charset="0"/>
              </a:defRPr>
            </a:lvl3pPr>
            <a:lvl4pPr>
              <a:defRPr sz="1800">
                <a:latin typeface="Corbel" pitchFamily="34" charset="0"/>
              </a:defRPr>
            </a:lvl4pPr>
            <a:lvl5pPr>
              <a:defRPr sz="1800">
                <a:latin typeface="Corbel" pitchFamily="34" charset="0"/>
              </a:defRPr>
            </a:lvl5pPr>
            <a:lvl6pPr>
              <a:defRPr sz="1800"/>
            </a:lvl6pPr>
            <a:lvl7pPr>
              <a:defRPr sz="1800"/>
            </a:lvl7pPr>
            <a:lvl8pPr>
              <a:defRPr sz="1800"/>
            </a:lvl8pPr>
            <a:lvl9pPr>
              <a:defRPr sz="1800"/>
            </a:lvl9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5" name="4 Veri Yer Tutucusu"/>
          <p:cNvSpPr>
            <a:spLocks noGrp="1"/>
          </p:cNvSpPr>
          <p:nvPr>
            <p:ph type="dt" sz="half" idx="10"/>
          </p:nvPr>
        </p:nvSpPr>
        <p:spPr/>
        <p:txBody>
          <a:bodyPr/>
          <a:lstStyle>
            <a:lvl1pPr>
              <a:defRPr>
                <a:latin typeface="Corbel" pitchFamily="34" charset="0"/>
              </a:defRPr>
            </a:lvl1pPr>
          </a:lstStyle>
          <a:p>
            <a:pPr>
              <a:defRPr/>
            </a:pPr>
            <a:endParaRPr lang="en-US"/>
          </a:p>
        </p:txBody>
      </p:sp>
      <p:sp>
        <p:nvSpPr>
          <p:cNvPr id="6" name="5 Altbilgi Yer Tutucusu"/>
          <p:cNvSpPr>
            <a:spLocks noGrp="1"/>
          </p:cNvSpPr>
          <p:nvPr>
            <p:ph type="ftr" sz="quarter" idx="11"/>
          </p:nvPr>
        </p:nvSpPr>
        <p:spPr/>
        <p:txBody>
          <a:bodyPr/>
          <a:lstStyle>
            <a:lvl1pPr>
              <a:defRPr>
                <a:latin typeface="Corbel" pitchFamily="34" charset="0"/>
              </a:defRPr>
            </a:lvl1pPr>
          </a:lstStyle>
          <a:p>
            <a:pPr>
              <a:defRPr/>
            </a:pPr>
            <a:endParaRPr lang="tr-TR"/>
          </a:p>
        </p:txBody>
      </p:sp>
      <p:sp>
        <p:nvSpPr>
          <p:cNvPr id="7" name="6 Slayt Numarası Yer Tutucusu"/>
          <p:cNvSpPr>
            <a:spLocks noGrp="1"/>
          </p:cNvSpPr>
          <p:nvPr>
            <p:ph type="sldNum" sz="quarter" idx="12"/>
          </p:nvPr>
        </p:nvSpPr>
        <p:spPr/>
        <p:txBody>
          <a:bodyPr/>
          <a:lstStyle>
            <a:lvl1pPr>
              <a:defRPr>
                <a:latin typeface="Corbel" pitchFamily="34" charset="0"/>
              </a:defRPr>
            </a:lvl1pPr>
          </a:lstStyle>
          <a:p>
            <a:pPr>
              <a:defRPr/>
            </a:pPr>
            <a:fld id="{8208A809-41A2-4F39-AC97-590DDD8387DC}" type="slidenum">
              <a:rPr lang="en-US"/>
              <a:pPr>
                <a:defRPr/>
              </a:pPr>
              <a:t>‹#›</a:t>
            </a:fld>
            <a:endParaRPr lang="en-US" dirty="0"/>
          </a:p>
        </p:txBody>
      </p:sp>
    </p:spTree>
    <p:extLst>
      <p:ext uri="{BB962C8B-B14F-4D97-AF65-F5344CB8AC3E}">
        <p14:creationId xmlns:p14="http://schemas.microsoft.com/office/powerpoint/2010/main" val="29418854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lvl1pPr>
              <a:defRPr sz="3200" b="1">
                <a:latin typeface="Corbel" pitchFamily="34" charset="0"/>
              </a:defRPr>
            </a:lvl1pPr>
          </a:lstStyle>
          <a:p>
            <a:r>
              <a:rPr lang="tr-TR" dirty="0" smtClean="0"/>
              <a:t>Asıl başlık stili için tıklatın</a:t>
            </a:r>
            <a:endParaRPr lang="en-US" dirty="0"/>
          </a:p>
        </p:txBody>
      </p:sp>
      <p:sp>
        <p:nvSpPr>
          <p:cNvPr id="3" name="2 Metin Yer Tutucusu"/>
          <p:cNvSpPr>
            <a:spLocks noGrp="1"/>
          </p:cNvSpPr>
          <p:nvPr>
            <p:ph type="body" idx="1"/>
          </p:nvPr>
        </p:nvSpPr>
        <p:spPr>
          <a:xfrm>
            <a:off x="467544" y="1124745"/>
            <a:ext cx="4029844" cy="792088"/>
          </a:xfrm>
        </p:spPr>
        <p:txBody>
          <a:bodyPr>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Asıl metin stillerini düzenlemek için tıklatın</a:t>
            </a:r>
          </a:p>
        </p:txBody>
      </p:sp>
      <p:sp>
        <p:nvSpPr>
          <p:cNvPr id="4" name="3 İçerik Yer Tutucusu"/>
          <p:cNvSpPr>
            <a:spLocks noGrp="1"/>
          </p:cNvSpPr>
          <p:nvPr>
            <p:ph sz="half" idx="2"/>
          </p:nvPr>
        </p:nvSpPr>
        <p:spPr>
          <a:xfrm>
            <a:off x="467544" y="1988840"/>
            <a:ext cx="4029844" cy="41373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5" name="4 Metin Yer Tutucusu"/>
          <p:cNvSpPr>
            <a:spLocks noGrp="1"/>
          </p:cNvSpPr>
          <p:nvPr>
            <p:ph type="body" sz="quarter" idx="3"/>
          </p:nvPr>
        </p:nvSpPr>
        <p:spPr>
          <a:xfrm>
            <a:off x="4645025" y="1124745"/>
            <a:ext cx="4041775" cy="792088"/>
          </a:xfrm>
        </p:spPr>
        <p:txBody>
          <a:bodyPr>
            <a:noAutofit/>
          </a:bodyPr>
          <a:lstStyle>
            <a:lvl1pPr marL="0" indent="0">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dirty="0" smtClean="0"/>
              <a:t>Asıl metin stillerini düzenlemek için tıklatın</a:t>
            </a:r>
          </a:p>
        </p:txBody>
      </p:sp>
      <p:sp>
        <p:nvSpPr>
          <p:cNvPr id="6" name="5 İçerik Yer Tutucusu"/>
          <p:cNvSpPr>
            <a:spLocks noGrp="1"/>
          </p:cNvSpPr>
          <p:nvPr>
            <p:ph sz="quarter" idx="4"/>
          </p:nvPr>
        </p:nvSpPr>
        <p:spPr>
          <a:xfrm>
            <a:off x="4645025" y="1988840"/>
            <a:ext cx="4041775" cy="413732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dirty="0" smtClean="0"/>
              <a:t>Asıl metin stillerini düzenlemek için tıklatın</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en-US" dirty="0"/>
          </a:p>
        </p:txBody>
      </p:sp>
      <p:sp>
        <p:nvSpPr>
          <p:cNvPr id="7" name="3 Veri Yer Tutucusu"/>
          <p:cNvSpPr>
            <a:spLocks noGrp="1"/>
          </p:cNvSpPr>
          <p:nvPr>
            <p:ph type="dt" sz="half" idx="10"/>
          </p:nvPr>
        </p:nvSpPr>
        <p:spPr/>
        <p:txBody>
          <a:bodyPr/>
          <a:lstStyle>
            <a:lvl1pPr>
              <a:defRPr/>
            </a:lvl1pPr>
          </a:lstStyle>
          <a:p>
            <a:pPr>
              <a:defRPr/>
            </a:pPr>
            <a:endParaRPr lang="en-US"/>
          </a:p>
        </p:txBody>
      </p:sp>
      <p:sp>
        <p:nvSpPr>
          <p:cNvPr id="8" name="4 Altbilgi Yer Tutucusu"/>
          <p:cNvSpPr>
            <a:spLocks noGrp="1"/>
          </p:cNvSpPr>
          <p:nvPr>
            <p:ph type="ftr" sz="quarter" idx="11"/>
          </p:nvPr>
        </p:nvSpPr>
        <p:spPr/>
        <p:txBody>
          <a:bodyPr/>
          <a:lstStyle>
            <a:lvl1pPr>
              <a:defRPr/>
            </a:lvl1pPr>
          </a:lstStyle>
          <a:p>
            <a:pPr>
              <a:defRPr/>
            </a:pPr>
            <a:endParaRPr lang="tr-TR"/>
          </a:p>
        </p:txBody>
      </p:sp>
      <p:sp>
        <p:nvSpPr>
          <p:cNvPr id="9" name="5 Slayt Numarası Yer Tutucusu"/>
          <p:cNvSpPr>
            <a:spLocks noGrp="1"/>
          </p:cNvSpPr>
          <p:nvPr>
            <p:ph type="sldNum" sz="quarter" idx="12"/>
          </p:nvPr>
        </p:nvSpPr>
        <p:spPr/>
        <p:txBody>
          <a:bodyPr/>
          <a:lstStyle>
            <a:lvl1pPr>
              <a:defRPr/>
            </a:lvl1pPr>
          </a:lstStyle>
          <a:p>
            <a:pPr>
              <a:defRPr/>
            </a:pPr>
            <a:fld id="{2A8AA992-43EA-4CD6-944B-9872EC41284B}" type="slidenum">
              <a:rPr lang="en-US"/>
              <a:pPr>
                <a:defRPr/>
              </a:pPr>
              <a:t>‹#›</a:t>
            </a:fld>
            <a:endParaRPr lang="en-US" dirty="0"/>
          </a:p>
        </p:txBody>
      </p:sp>
    </p:spTree>
    <p:extLst>
      <p:ext uri="{BB962C8B-B14F-4D97-AF65-F5344CB8AC3E}">
        <p14:creationId xmlns:p14="http://schemas.microsoft.com/office/powerpoint/2010/main" val="28009623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lvl1pPr>
              <a:defRPr sz="3200" b="1">
                <a:latin typeface="Corbel" pitchFamily="34" charset="0"/>
              </a:defRPr>
            </a:lvl1pPr>
          </a:lstStyle>
          <a:p>
            <a:r>
              <a:rPr lang="tr-TR" dirty="0" smtClean="0"/>
              <a:t>Asıl başlık stili için tıklatın</a:t>
            </a:r>
            <a:endParaRPr lang="en-US" dirty="0"/>
          </a:p>
        </p:txBody>
      </p:sp>
      <p:sp>
        <p:nvSpPr>
          <p:cNvPr id="3" name="2 Veri Yer Tutucusu"/>
          <p:cNvSpPr>
            <a:spLocks noGrp="1"/>
          </p:cNvSpPr>
          <p:nvPr>
            <p:ph type="dt" sz="half" idx="10"/>
          </p:nvPr>
        </p:nvSpPr>
        <p:spPr/>
        <p:txBody>
          <a:bodyPr/>
          <a:lstStyle>
            <a:lvl1pPr>
              <a:defRPr>
                <a:latin typeface="Corbel" pitchFamily="34" charset="0"/>
              </a:defRPr>
            </a:lvl1pPr>
          </a:lstStyle>
          <a:p>
            <a:pPr>
              <a:defRPr/>
            </a:pPr>
            <a:endParaRPr lang="en-US"/>
          </a:p>
        </p:txBody>
      </p:sp>
      <p:sp>
        <p:nvSpPr>
          <p:cNvPr id="4" name="3 Altbilgi Yer Tutucusu"/>
          <p:cNvSpPr>
            <a:spLocks noGrp="1"/>
          </p:cNvSpPr>
          <p:nvPr>
            <p:ph type="ftr" sz="quarter" idx="11"/>
          </p:nvPr>
        </p:nvSpPr>
        <p:spPr/>
        <p:txBody>
          <a:bodyPr/>
          <a:lstStyle>
            <a:lvl1pPr>
              <a:defRPr>
                <a:latin typeface="Corbel" pitchFamily="34" charset="0"/>
              </a:defRPr>
            </a:lvl1pPr>
          </a:lstStyle>
          <a:p>
            <a:pPr>
              <a:defRPr/>
            </a:pPr>
            <a:endParaRPr lang="tr-TR"/>
          </a:p>
        </p:txBody>
      </p:sp>
      <p:sp>
        <p:nvSpPr>
          <p:cNvPr id="5" name="4 Slayt Numarası Yer Tutucusu"/>
          <p:cNvSpPr>
            <a:spLocks noGrp="1"/>
          </p:cNvSpPr>
          <p:nvPr>
            <p:ph type="sldNum" sz="quarter" idx="12"/>
          </p:nvPr>
        </p:nvSpPr>
        <p:spPr/>
        <p:txBody>
          <a:bodyPr/>
          <a:lstStyle>
            <a:lvl1pPr>
              <a:defRPr>
                <a:latin typeface="Corbel" pitchFamily="34" charset="0"/>
              </a:defRPr>
            </a:lvl1pPr>
          </a:lstStyle>
          <a:p>
            <a:pPr>
              <a:defRPr/>
            </a:pPr>
            <a:fld id="{1DE80D2B-B981-4486-B7C1-7033A23FB0E3}" type="slidenum">
              <a:rPr lang="en-US"/>
              <a:pPr>
                <a:defRPr/>
              </a:pPr>
              <a:t>‹#›</a:t>
            </a:fld>
            <a:endParaRPr lang="en-US" dirty="0"/>
          </a:p>
        </p:txBody>
      </p:sp>
    </p:spTree>
    <p:extLst>
      <p:ext uri="{BB962C8B-B14F-4D97-AF65-F5344CB8AC3E}">
        <p14:creationId xmlns:p14="http://schemas.microsoft.com/office/powerpoint/2010/main" val="3240912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image" Target="../media/image1.jpe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18 Resim" descr="Arka Fon.jpg"/>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7938" y="0"/>
            <a:ext cx="9128125"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1 Başlık Yer Tutucusu"/>
          <p:cNvSpPr>
            <a:spLocks noGrp="1"/>
          </p:cNvSpPr>
          <p:nvPr>
            <p:ph type="title"/>
          </p:nvPr>
        </p:nvSpPr>
        <p:spPr bwMode="auto">
          <a:xfrm>
            <a:off x="395288" y="0"/>
            <a:ext cx="7777162" cy="706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tr-TR" altLang="tr-TR" smtClean="0"/>
              <a:t>Asıl başlık stili için tıklatın</a:t>
            </a:r>
          </a:p>
        </p:txBody>
      </p:sp>
      <p:sp>
        <p:nvSpPr>
          <p:cNvPr id="1028" name="2 Metin Yer Tutucusu"/>
          <p:cNvSpPr>
            <a:spLocks noGrp="1"/>
          </p:cNvSpPr>
          <p:nvPr>
            <p:ph type="body" idx="1"/>
          </p:nvPr>
        </p:nvSpPr>
        <p:spPr bwMode="auto">
          <a:xfrm>
            <a:off x="714375" y="1052513"/>
            <a:ext cx="7715250" cy="5073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prstClr val="black">
                    <a:tint val="75000"/>
                  </a:prstClr>
                </a:solidFill>
                <a:latin typeface="Futura Bk BT" pitchFamily="34" charset="0"/>
              </a:defRPr>
            </a:lvl1pPr>
          </a:lstStyle>
          <a:p>
            <a:pPr>
              <a:defRPr/>
            </a:pPr>
            <a:endParaRPr lang="en-US"/>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prstClr val="black">
                    <a:tint val="75000"/>
                  </a:prstClr>
                </a:solidFill>
                <a:latin typeface="Futura Bk BT" pitchFamily="34" charset="0"/>
              </a:defRPr>
            </a:lvl1pPr>
          </a:lstStyle>
          <a:p>
            <a:pPr>
              <a:defRPr/>
            </a:pPr>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prstClr val="black">
                    <a:tint val="75000"/>
                  </a:prstClr>
                </a:solidFill>
                <a:latin typeface="Futura Bk BT" pitchFamily="34" charset="0"/>
              </a:defRPr>
            </a:lvl1pPr>
          </a:lstStyle>
          <a:p>
            <a:pPr>
              <a:defRPr/>
            </a:pPr>
            <a:fld id="{D231E6AE-0ED5-4D5C-BB6D-DD537CAC15D4}" type="slidenum">
              <a:rPr lang="en-US"/>
              <a:pPr>
                <a:defRPr/>
              </a:pPr>
              <a:t>‹#›</a:t>
            </a:fld>
            <a:endParaRPr lang="en-US" dirty="0"/>
          </a:p>
        </p:txBody>
      </p:sp>
      <p:grpSp>
        <p:nvGrpSpPr>
          <p:cNvPr id="1032" name="12 Grup"/>
          <p:cNvGrpSpPr>
            <a:grpSpLocks noChangeAspect="1"/>
          </p:cNvGrpSpPr>
          <p:nvPr/>
        </p:nvGrpSpPr>
        <p:grpSpPr bwMode="auto">
          <a:xfrm>
            <a:off x="8275638" y="44450"/>
            <a:ext cx="933450" cy="735013"/>
            <a:chOff x="-52904" y="96988"/>
            <a:chExt cx="971600" cy="765566"/>
          </a:xfrm>
        </p:grpSpPr>
        <p:pic>
          <p:nvPicPr>
            <p:cNvPr id="1034" name="4 İçerik Yer Tutucusu" descr="TUBITAK%20LOGO[1].bmp"/>
            <p:cNvPicPr preferRelativeResize="0">
              <a:picLocks noChangeAspect="1"/>
            </p:cNvPicPr>
            <p:nvPr userDrawn="1"/>
          </p:nvPicPr>
          <p:blipFill>
            <a:blip r:embed="rId8"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07504" y="96988"/>
              <a:ext cx="617244" cy="6363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5" name="14 Metin kutusu"/>
            <p:cNvSpPr txBox="1">
              <a:spLocks noChangeArrowheads="1"/>
            </p:cNvSpPr>
            <p:nvPr userDrawn="1"/>
          </p:nvSpPr>
          <p:spPr bwMode="auto">
            <a:xfrm>
              <a:off x="-52904" y="740196"/>
              <a:ext cx="971600" cy="122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gn="ctr" eaLnBrk="1" fontAlgn="base" hangingPunct="1">
                <a:spcBef>
                  <a:spcPct val="0"/>
                </a:spcBef>
                <a:spcAft>
                  <a:spcPct val="0"/>
                </a:spcAft>
                <a:defRPr/>
              </a:pPr>
              <a:r>
                <a:rPr lang="tr-TR" altLang="tr-TR" sz="800" b="1" smtClean="0">
                  <a:solidFill>
                    <a:srgbClr val="000000"/>
                  </a:solidFill>
                  <a:cs typeface="Arial" pitchFamily="34" charset="0"/>
                </a:rPr>
                <a:t>TÜBİTAK</a:t>
              </a:r>
              <a:endParaRPr lang="en-US" altLang="tr-TR" sz="800" b="1" smtClean="0">
                <a:solidFill>
                  <a:srgbClr val="000000"/>
                </a:solidFill>
                <a:cs typeface="Arial" pitchFamily="34" charset="0"/>
              </a:endParaRPr>
            </a:p>
          </p:txBody>
        </p:sp>
      </p:grpSp>
      <p:pic>
        <p:nvPicPr>
          <p:cNvPr id="1033" name="24 Resim" descr="Template Resim_2 copy.png"/>
          <p:cNvPicPr>
            <a:picLocks/>
          </p:cNvPicPr>
          <p:nvPr userDrawn="1"/>
        </p:nvPicPr>
        <p:blipFill>
          <a:blip r:embed="rId9">
            <a:extLst>
              <a:ext uri="{28A0092B-C50C-407E-A947-70E740481C1C}">
                <a14:useLocalDpi xmlns:a14="http://schemas.microsoft.com/office/drawing/2010/main" val="0"/>
              </a:ext>
            </a:extLst>
          </a:blip>
          <a:srcRect/>
          <a:stretch>
            <a:fillRect/>
          </a:stretch>
        </p:blipFill>
        <p:spPr bwMode="auto">
          <a:xfrm>
            <a:off x="-71438" y="-42863"/>
            <a:ext cx="8459788" cy="842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68102958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600" b="1" kern="1200">
          <a:solidFill>
            <a:schemeClr val="bg1"/>
          </a:solidFill>
          <a:latin typeface="Futura Bk BT" pitchFamily="34" charset="0"/>
          <a:ea typeface="+mj-ea"/>
          <a:cs typeface="+mj-cs"/>
        </a:defRPr>
      </a:lvl1pPr>
      <a:lvl2pPr algn="l" rtl="0" eaLnBrk="0" fontAlgn="base" hangingPunct="0">
        <a:spcBef>
          <a:spcPct val="0"/>
        </a:spcBef>
        <a:spcAft>
          <a:spcPct val="0"/>
        </a:spcAft>
        <a:defRPr sz="3600" b="1">
          <a:solidFill>
            <a:schemeClr val="bg1"/>
          </a:solidFill>
          <a:latin typeface="Futura Bk BT"/>
        </a:defRPr>
      </a:lvl2pPr>
      <a:lvl3pPr algn="l" rtl="0" eaLnBrk="0" fontAlgn="base" hangingPunct="0">
        <a:spcBef>
          <a:spcPct val="0"/>
        </a:spcBef>
        <a:spcAft>
          <a:spcPct val="0"/>
        </a:spcAft>
        <a:defRPr sz="3600" b="1">
          <a:solidFill>
            <a:schemeClr val="bg1"/>
          </a:solidFill>
          <a:latin typeface="Futura Bk BT"/>
        </a:defRPr>
      </a:lvl3pPr>
      <a:lvl4pPr algn="l" rtl="0" eaLnBrk="0" fontAlgn="base" hangingPunct="0">
        <a:spcBef>
          <a:spcPct val="0"/>
        </a:spcBef>
        <a:spcAft>
          <a:spcPct val="0"/>
        </a:spcAft>
        <a:defRPr sz="3600" b="1">
          <a:solidFill>
            <a:schemeClr val="bg1"/>
          </a:solidFill>
          <a:latin typeface="Futura Bk BT"/>
        </a:defRPr>
      </a:lvl4pPr>
      <a:lvl5pPr algn="l" rtl="0" eaLnBrk="0" fontAlgn="base" hangingPunct="0">
        <a:spcBef>
          <a:spcPct val="0"/>
        </a:spcBef>
        <a:spcAft>
          <a:spcPct val="0"/>
        </a:spcAft>
        <a:defRPr sz="3600" b="1">
          <a:solidFill>
            <a:schemeClr val="bg1"/>
          </a:solidFill>
          <a:latin typeface="Futura Bk BT"/>
        </a:defRPr>
      </a:lvl5pPr>
      <a:lvl6pPr marL="457200" algn="l" rtl="0" fontAlgn="base">
        <a:spcBef>
          <a:spcPct val="0"/>
        </a:spcBef>
        <a:spcAft>
          <a:spcPct val="0"/>
        </a:spcAft>
        <a:defRPr sz="3600" b="1">
          <a:solidFill>
            <a:schemeClr val="bg1"/>
          </a:solidFill>
          <a:latin typeface="Futura Bk BT"/>
        </a:defRPr>
      </a:lvl6pPr>
      <a:lvl7pPr marL="914400" algn="l" rtl="0" fontAlgn="base">
        <a:spcBef>
          <a:spcPct val="0"/>
        </a:spcBef>
        <a:spcAft>
          <a:spcPct val="0"/>
        </a:spcAft>
        <a:defRPr sz="3600" b="1">
          <a:solidFill>
            <a:schemeClr val="bg1"/>
          </a:solidFill>
          <a:latin typeface="Futura Bk BT"/>
        </a:defRPr>
      </a:lvl7pPr>
      <a:lvl8pPr marL="1371600" algn="l" rtl="0" fontAlgn="base">
        <a:spcBef>
          <a:spcPct val="0"/>
        </a:spcBef>
        <a:spcAft>
          <a:spcPct val="0"/>
        </a:spcAft>
        <a:defRPr sz="3600" b="1">
          <a:solidFill>
            <a:schemeClr val="bg1"/>
          </a:solidFill>
          <a:latin typeface="Futura Bk BT"/>
        </a:defRPr>
      </a:lvl8pPr>
      <a:lvl9pPr marL="1828800" algn="l" rtl="0" fontAlgn="base">
        <a:spcBef>
          <a:spcPct val="0"/>
        </a:spcBef>
        <a:spcAft>
          <a:spcPct val="0"/>
        </a:spcAft>
        <a:defRPr sz="3600" b="1">
          <a:solidFill>
            <a:schemeClr val="bg1"/>
          </a:solidFill>
          <a:latin typeface="Futura Bk BT"/>
        </a:defRPr>
      </a:lvl9pPr>
    </p:titleStyle>
    <p:bodyStyle>
      <a:lvl1pPr marL="342900" indent="-342900" algn="l" rtl="0" eaLnBrk="0" fontAlgn="base" hangingPunct="0">
        <a:spcBef>
          <a:spcPct val="20000"/>
        </a:spcBef>
        <a:spcAft>
          <a:spcPct val="0"/>
        </a:spcAft>
        <a:buFont typeface="Arial" pitchFamily="34" charset="0"/>
        <a:buChar char="•"/>
        <a:defRPr sz="2800" kern="1200">
          <a:solidFill>
            <a:schemeClr val="tx1"/>
          </a:solidFill>
          <a:latin typeface="Corbel" pitchFamily="34" charset="0"/>
          <a:ea typeface="+mn-ea"/>
          <a:cs typeface="+mn-cs"/>
        </a:defRPr>
      </a:lvl1pPr>
      <a:lvl2pPr marL="742950" indent="-285750" algn="l" rtl="0" eaLnBrk="0" fontAlgn="base" hangingPunct="0">
        <a:spcBef>
          <a:spcPct val="20000"/>
        </a:spcBef>
        <a:spcAft>
          <a:spcPct val="0"/>
        </a:spcAft>
        <a:buFont typeface="Arial" pitchFamily="34" charset="0"/>
        <a:buChar char="–"/>
        <a:defRPr sz="2400" kern="1200">
          <a:solidFill>
            <a:schemeClr val="tx1"/>
          </a:solidFill>
          <a:latin typeface="Corbel" pitchFamily="34" charset="0"/>
          <a:ea typeface="+mn-ea"/>
          <a:cs typeface="+mn-cs"/>
        </a:defRPr>
      </a:lvl2pPr>
      <a:lvl3pPr marL="1143000" indent="-228600" algn="l" rtl="0" eaLnBrk="0" fontAlgn="base" hangingPunct="0">
        <a:spcBef>
          <a:spcPct val="20000"/>
        </a:spcBef>
        <a:spcAft>
          <a:spcPct val="0"/>
        </a:spcAft>
        <a:buFont typeface="Arial" pitchFamily="34" charset="0"/>
        <a:buChar char="•"/>
        <a:defRPr sz="2000" kern="1200">
          <a:solidFill>
            <a:schemeClr val="tx1"/>
          </a:solidFill>
          <a:latin typeface="Corbel" pitchFamily="34" charset="0"/>
          <a:ea typeface="+mn-ea"/>
          <a:cs typeface="+mn-cs"/>
        </a:defRPr>
      </a:lvl3pPr>
      <a:lvl4pPr marL="1600200" indent="-228600" algn="l" rtl="0" eaLnBrk="0" fontAlgn="base" hangingPunct="0">
        <a:spcBef>
          <a:spcPct val="20000"/>
        </a:spcBef>
        <a:spcAft>
          <a:spcPct val="0"/>
        </a:spcAft>
        <a:buFont typeface="Arial" pitchFamily="34" charset="0"/>
        <a:buChar char="–"/>
        <a:defRPr kern="1200">
          <a:solidFill>
            <a:schemeClr val="tx1"/>
          </a:solidFill>
          <a:latin typeface="Corbel" pitchFamily="34" charset="0"/>
          <a:ea typeface="+mn-ea"/>
          <a:cs typeface="+mn-cs"/>
        </a:defRPr>
      </a:lvl4pPr>
      <a:lvl5pPr marL="2057400" indent="-228600" algn="l" rtl="0" eaLnBrk="0" fontAlgn="base" hangingPunct="0">
        <a:spcBef>
          <a:spcPct val="20000"/>
        </a:spcBef>
        <a:spcAft>
          <a:spcPct val="0"/>
        </a:spcAft>
        <a:buFont typeface="Arial" pitchFamily="34" charset="0"/>
        <a:buChar char="»"/>
        <a:defRPr kern="1200">
          <a:solidFill>
            <a:schemeClr val="tx1"/>
          </a:solidFill>
          <a:latin typeface="Corbel"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microsoft.com/office/2007/relationships/hdphoto" Target="../media/hdphoto1.wdp"/><Relationship Id="rId3" Type="http://schemas.openxmlformats.org/officeDocument/2006/relationships/diagramLayout" Target="../diagrams/layout3.xml"/><Relationship Id="rId7" Type="http://schemas.openxmlformats.org/officeDocument/2006/relationships/image" Target="../media/image8.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
          <p:cNvSpPr>
            <a:spLocks noGrp="1" noChangeArrowheads="1"/>
          </p:cNvSpPr>
          <p:nvPr>
            <p:ph type="ctrTitle"/>
          </p:nvPr>
        </p:nvSpPr>
        <p:spPr>
          <a:xfrm>
            <a:off x="323528" y="3717032"/>
            <a:ext cx="8784902" cy="1439862"/>
          </a:xfrm>
        </p:spPr>
        <p:txBody>
          <a:bodyPr rtlCol="0" anchor="b">
            <a:normAutofit fontScale="90000"/>
          </a:bodyPr>
          <a:lstStyle/>
          <a:p>
            <a:pPr eaLnBrk="1" fontAlgn="auto" hangingPunct="1">
              <a:lnSpc>
                <a:spcPct val="150000"/>
              </a:lnSpc>
              <a:spcAft>
                <a:spcPts val="0"/>
              </a:spcAft>
              <a:defRPr/>
            </a:pPr>
            <a:r>
              <a:rPr lang="tr-TR" sz="4000" dirty="0" smtClean="0">
                <a:solidFill>
                  <a:srgbClr val="000000"/>
                </a:solidFill>
                <a:latin typeface="Arial" pitchFamily="34" charset="0"/>
                <a:cs typeface="Arial" pitchFamily="34" charset="0"/>
              </a:rPr>
              <a:t/>
            </a:r>
            <a:br>
              <a:rPr lang="tr-TR" sz="4000" dirty="0" smtClean="0">
                <a:solidFill>
                  <a:srgbClr val="000000"/>
                </a:solidFill>
                <a:latin typeface="Arial" pitchFamily="34" charset="0"/>
                <a:cs typeface="Arial" pitchFamily="34" charset="0"/>
              </a:rPr>
            </a:br>
            <a:r>
              <a:rPr lang="tr-TR" sz="4400" dirty="0" smtClean="0">
                <a:solidFill>
                  <a:srgbClr val="000000"/>
                </a:solidFill>
                <a:latin typeface="Arial" pitchFamily="34" charset="0"/>
                <a:cs typeface="Arial" pitchFamily="34" charset="0"/>
              </a:rPr>
              <a:t/>
            </a:r>
            <a:br>
              <a:rPr lang="tr-TR" sz="4400" dirty="0" smtClean="0">
                <a:solidFill>
                  <a:srgbClr val="000000"/>
                </a:solidFill>
                <a:latin typeface="Arial" pitchFamily="34" charset="0"/>
                <a:cs typeface="Arial" pitchFamily="34" charset="0"/>
              </a:rPr>
            </a:br>
            <a:r>
              <a:rPr lang="tr-TR" sz="3100" dirty="0" smtClean="0">
                <a:solidFill>
                  <a:srgbClr val="000000"/>
                </a:solidFill>
                <a:latin typeface="Arial" pitchFamily="34" charset="0"/>
                <a:cs typeface="Arial" pitchFamily="34" charset="0"/>
              </a:rPr>
              <a:t> </a:t>
            </a:r>
            <a:br>
              <a:rPr lang="tr-TR" sz="3100" dirty="0" smtClean="0">
                <a:solidFill>
                  <a:srgbClr val="000000"/>
                </a:solidFill>
                <a:latin typeface="Arial" pitchFamily="34" charset="0"/>
                <a:cs typeface="Arial" pitchFamily="34" charset="0"/>
              </a:rPr>
            </a:br>
            <a:r>
              <a:rPr lang="tr-TR" sz="4000" dirty="0">
                <a:solidFill>
                  <a:srgbClr val="000000"/>
                </a:solidFill>
                <a:latin typeface="Arial" pitchFamily="34" charset="0"/>
                <a:cs typeface="Arial" pitchFamily="34" charset="0"/>
              </a:rPr>
              <a:t>TÜRKİYE BİLİMSEL VE TEKNOLOJİK ARAŞTIRMA </a:t>
            </a:r>
            <a:r>
              <a:rPr lang="tr-TR" sz="4000" dirty="0" smtClean="0">
                <a:solidFill>
                  <a:srgbClr val="000000"/>
                </a:solidFill>
                <a:latin typeface="Arial" pitchFamily="34" charset="0"/>
                <a:cs typeface="Arial" pitchFamily="34" charset="0"/>
              </a:rPr>
              <a:t>KURUMU</a:t>
            </a:r>
            <a:br>
              <a:rPr lang="tr-TR" sz="4000" dirty="0" smtClean="0">
                <a:solidFill>
                  <a:srgbClr val="000000"/>
                </a:solidFill>
                <a:latin typeface="Arial" pitchFamily="34" charset="0"/>
                <a:cs typeface="Arial" pitchFamily="34" charset="0"/>
              </a:rPr>
            </a:br>
            <a:r>
              <a:rPr lang="tr-TR" sz="4000" dirty="0" smtClean="0">
                <a:solidFill>
                  <a:srgbClr val="000000"/>
                </a:solidFill>
                <a:latin typeface="Arial" pitchFamily="34" charset="0"/>
                <a:cs typeface="Arial" pitchFamily="34" charset="0"/>
              </a:rPr>
              <a:t>(</a:t>
            </a:r>
            <a:r>
              <a:rPr lang="tr-TR" sz="4000" dirty="0">
                <a:solidFill>
                  <a:srgbClr val="000000"/>
                </a:solidFill>
                <a:latin typeface="Arial" pitchFamily="34" charset="0"/>
                <a:cs typeface="Arial" pitchFamily="34" charset="0"/>
              </a:rPr>
              <a:t>TÜBİTAK)</a:t>
            </a:r>
            <a:r>
              <a:rPr lang="tr-TR" sz="2700" dirty="0" smtClean="0">
                <a:solidFill>
                  <a:srgbClr val="000000"/>
                </a:solidFill>
                <a:latin typeface="Arial" pitchFamily="34" charset="0"/>
                <a:cs typeface="Arial" pitchFamily="34" charset="0"/>
              </a:rPr>
              <a:t/>
            </a:r>
            <a:br>
              <a:rPr lang="tr-TR" sz="2700" dirty="0" smtClean="0">
                <a:solidFill>
                  <a:srgbClr val="000000"/>
                </a:solidFill>
                <a:latin typeface="Arial" pitchFamily="34" charset="0"/>
                <a:cs typeface="Arial" pitchFamily="34" charset="0"/>
              </a:rPr>
            </a:br>
            <a:endParaRPr lang="tr-TR" sz="2700" dirty="0" smtClean="0">
              <a:latin typeface="Arial" pitchFamily="34" charset="0"/>
              <a:cs typeface="Arial" pitchFamily="34" charset="0"/>
            </a:endParaRPr>
          </a:p>
        </p:txBody>
      </p:sp>
    </p:spTree>
    <p:extLst>
      <p:ext uri="{BB962C8B-B14F-4D97-AF65-F5344CB8AC3E}">
        <p14:creationId xmlns:p14="http://schemas.microsoft.com/office/powerpoint/2010/main" val="3960561923"/>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395288"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5" name="8 Metin kutusu"/>
          <p:cNvSpPr txBox="1"/>
          <p:nvPr/>
        </p:nvSpPr>
        <p:spPr>
          <a:xfrm>
            <a:off x="467544" y="1023119"/>
            <a:ext cx="4716524"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Kimler Başvurabilir ?</a:t>
            </a:r>
          </a:p>
        </p:txBody>
      </p:sp>
      <p:sp>
        <p:nvSpPr>
          <p:cNvPr id="13" name="Dikdörtgen 12"/>
          <p:cNvSpPr/>
          <p:nvPr/>
        </p:nvSpPr>
        <p:spPr>
          <a:xfrm>
            <a:off x="2992686" y="2980530"/>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9" name="Grup 8"/>
          <p:cNvGrpSpPr/>
          <p:nvPr/>
        </p:nvGrpSpPr>
        <p:grpSpPr>
          <a:xfrm>
            <a:off x="395536" y="1729716"/>
            <a:ext cx="8352928" cy="806280"/>
            <a:chOff x="3022502" y="602186"/>
            <a:chExt cx="4968399" cy="806280"/>
          </a:xfrm>
        </p:grpSpPr>
        <p:sp>
          <p:nvSpPr>
            <p:cNvPr id="10" name="Köşeli Çift Ayraç 9"/>
            <p:cNvSpPr/>
            <p:nvPr/>
          </p:nvSpPr>
          <p:spPr>
            <a:xfrm>
              <a:off x="3022502" y="602186"/>
              <a:ext cx="4968399" cy="763180"/>
            </a:xfrm>
            <a:prstGeom prst="chevron">
              <a:avLst/>
            </a:pr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sp>
        <p:sp>
          <p:nvSpPr>
            <p:cNvPr id="11" name="Köşeli Çift Ayraç 4"/>
            <p:cNvSpPr/>
            <p:nvPr/>
          </p:nvSpPr>
          <p:spPr>
            <a:xfrm>
              <a:off x="3322320" y="645286"/>
              <a:ext cx="4668581" cy="7631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0320" tIns="10160" rIns="0" bIns="10160" numCol="1" spcCol="1270" anchor="ctr" anchorCtr="0">
              <a:noAutofit/>
            </a:bodyPr>
            <a:lstStyle/>
            <a:p>
              <a:pPr defTabSz="711200" fontAlgn="base">
                <a:lnSpc>
                  <a:spcPct val="90000"/>
                </a:lnSpc>
                <a:spcBef>
                  <a:spcPct val="0"/>
                </a:spcBef>
                <a:spcAft>
                  <a:spcPct val="35000"/>
                </a:spcAft>
              </a:pPr>
              <a:r>
                <a:rPr lang="tr-TR" sz="1400" dirty="0">
                  <a:solidFill>
                    <a:prstClr val="black">
                      <a:hueOff val="0"/>
                      <a:satOff val="0"/>
                      <a:lumOff val="0"/>
                      <a:alphaOff val="0"/>
                    </a:prstClr>
                  </a:solidFill>
                </a:rPr>
                <a:t>Başvuru sırasında </a:t>
              </a:r>
              <a:r>
                <a:rPr lang="tr-TR" sz="1400" b="1" dirty="0">
                  <a:solidFill>
                    <a:prstClr val="black">
                      <a:hueOff val="0"/>
                      <a:satOff val="0"/>
                      <a:lumOff val="0"/>
                      <a:alphaOff val="0"/>
                    </a:prstClr>
                  </a:solidFill>
                </a:rPr>
                <a:t>Türkiye’de ve KKTC’de </a:t>
              </a:r>
              <a:r>
                <a:rPr lang="tr-TR" sz="1400" dirty="0">
                  <a:solidFill>
                    <a:prstClr val="black">
                      <a:hueOff val="0"/>
                      <a:satOff val="0"/>
                      <a:lumOff val="0"/>
                      <a:alphaOff val="0"/>
                    </a:prstClr>
                  </a:solidFill>
                </a:rPr>
                <a:t>yer alan yükseköğretim kurumlarında </a:t>
              </a:r>
              <a:r>
                <a:rPr lang="tr-TR" sz="1400" b="1" dirty="0">
                  <a:solidFill>
                    <a:prstClr val="black">
                      <a:hueOff val="0"/>
                      <a:satOff val="0"/>
                      <a:lumOff val="0"/>
                      <a:alphaOff val="0"/>
                    </a:prstClr>
                  </a:solidFill>
                </a:rPr>
                <a:t>Ön Lisans veya Lisans öğrencisi </a:t>
              </a:r>
              <a:r>
                <a:rPr lang="tr-TR" sz="1400" dirty="0">
                  <a:solidFill>
                    <a:prstClr val="black">
                      <a:hueOff val="0"/>
                      <a:satOff val="0"/>
                      <a:lumOff val="0"/>
                      <a:alphaOff val="0"/>
                    </a:prstClr>
                  </a:solidFill>
                </a:rPr>
                <a:t>olan adaylar başvuru yapabilir. </a:t>
              </a:r>
            </a:p>
          </p:txBody>
        </p:sp>
      </p:grpSp>
      <p:grpSp>
        <p:nvGrpSpPr>
          <p:cNvPr id="17" name="Grup 16"/>
          <p:cNvGrpSpPr/>
          <p:nvPr/>
        </p:nvGrpSpPr>
        <p:grpSpPr>
          <a:xfrm>
            <a:off x="395536" y="2724514"/>
            <a:ext cx="5976664" cy="992518"/>
            <a:chOff x="3163750" y="1650409"/>
            <a:chExt cx="4821124" cy="763180"/>
          </a:xfrm>
        </p:grpSpPr>
        <p:sp>
          <p:nvSpPr>
            <p:cNvPr id="18" name="Köşeli Çift Ayraç 17"/>
            <p:cNvSpPr/>
            <p:nvPr/>
          </p:nvSpPr>
          <p:spPr>
            <a:xfrm>
              <a:off x="3163750" y="1650409"/>
              <a:ext cx="4821124" cy="763180"/>
            </a:xfrm>
            <a:prstGeom prst="chevron">
              <a:avLst/>
            </a:prstGeom>
          </p:spPr>
          <p:style>
            <a:lnRef idx="2">
              <a:schemeClr val="accent3">
                <a:tint val="40000"/>
                <a:alpha val="90000"/>
                <a:hueOff val="0"/>
                <a:satOff val="0"/>
                <a:lumOff val="0"/>
                <a:alphaOff val="0"/>
              </a:schemeClr>
            </a:lnRef>
            <a:fillRef idx="1">
              <a:schemeClr val="accent3">
                <a:tint val="40000"/>
                <a:alpha val="90000"/>
                <a:hueOff val="0"/>
                <a:satOff val="0"/>
                <a:lumOff val="0"/>
                <a:alphaOff val="0"/>
              </a:schemeClr>
            </a:fillRef>
            <a:effectRef idx="0">
              <a:schemeClr val="accent3">
                <a:tint val="40000"/>
                <a:alpha val="90000"/>
                <a:hueOff val="0"/>
                <a:satOff val="0"/>
                <a:lumOff val="0"/>
                <a:alphaOff val="0"/>
              </a:schemeClr>
            </a:effectRef>
            <a:fontRef idx="minor">
              <a:schemeClr val="dk1">
                <a:hueOff val="0"/>
                <a:satOff val="0"/>
                <a:lumOff val="0"/>
                <a:alphaOff val="0"/>
              </a:schemeClr>
            </a:fontRef>
          </p:style>
        </p:sp>
        <p:sp>
          <p:nvSpPr>
            <p:cNvPr id="19" name="Köşeli Çift Ayraç 4"/>
            <p:cNvSpPr/>
            <p:nvPr/>
          </p:nvSpPr>
          <p:spPr>
            <a:xfrm>
              <a:off x="3335375" y="1696838"/>
              <a:ext cx="4591414" cy="670323"/>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8255" rIns="0" bIns="8255" numCol="1" spcCol="1270" anchor="ctr" anchorCtr="0">
              <a:noAutofit/>
            </a:bodyPr>
            <a:lstStyle/>
            <a:p>
              <a:pPr algn="ctr" defTabSz="577850" fontAlgn="base">
                <a:lnSpc>
                  <a:spcPct val="90000"/>
                </a:lnSpc>
                <a:spcBef>
                  <a:spcPct val="0"/>
                </a:spcBef>
                <a:spcAft>
                  <a:spcPct val="35000"/>
                </a:spcAft>
              </a:pPr>
              <a:r>
                <a:rPr lang="tr-TR" sz="1400" dirty="0">
                  <a:solidFill>
                    <a:prstClr val="black">
                      <a:hueOff val="0"/>
                      <a:satOff val="0"/>
                      <a:lumOff val="0"/>
                      <a:alphaOff val="0"/>
                    </a:prstClr>
                  </a:solidFill>
                </a:rPr>
                <a:t>Adaylar, yarışma kategorilerinden </a:t>
              </a:r>
              <a:r>
                <a:rPr lang="tr-TR" sz="1400" b="1" dirty="0">
                  <a:solidFill>
                    <a:prstClr val="black">
                      <a:hueOff val="0"/>
                      <a:satOff val="0"/>
                      <a:lumOff val="0"/>
                      <a:alphaOff val="0"/>
                    </a:prstClr>
                  </a:solidFill>
                </a:rPr>
                <a:t>sadece birine </a:t>
              </a:r>
              <a:r>
                <a:rPr lang="tr-TR" sz="1400" dirty="0">
                  <a:solidFill>
                    <a:prstClr val="black">
                      <a:hueOff val="0"/>
                      <a:satOff val="0"/>
                      <a:lumOff val="0"/>
                      <a:alphaOff val="0"/>
                    </a:prstClr>
                  </a:solidFill>
                </a:rPr>
                <a:t>başvurabilirler. Yarışmaya </a:t>
              </a:r>
              <a:r>
                <a:rPr lang="tr-TR" sz="1400" b="1" dirty="0">
                  <a:solidFill>
                    <a:prstClr val="black">
                      <a:hueOff val="0"/>
                      <a:satOff val="0"/>
                      <a:lumOff val="0"/>
                      <a:alphaOff val="0"/>
                    </a:prstClr>
                  </a:solidFill>
                </a:rPr>
                <a:t>bireysel olarak veya en fazla 3 kişiden oluşan ekipler </a:t>
              </a:r>
              <a:r>
                <a:rPr lang="tr-TR" sz="1400" dirty="0">
                  <a:solidFill>
                    <a:prstClr val="black">
                      <a:hueOff val="0"/>
                      <a:satOff val="0"/>
                      <a:lumOff val="0"/>
                      <a:alphaOff val="0"/>
                    </a:prstClr>
                  </a:solidFill>
                </a:rPr>
                <a:t>halinde başvuru yapılabilir. Başvuru, ekip adına ekip temsilcisi tarafından yapılır.</a:t>
              </a:r>
            </a:p>
          </p:txBody>
        </p:sp>
      </p:grpSp>
      <p:grpSp>
        <p:nvGrpSpPr>
          <p:cNvPr id="20" name="Grup 19"/>
          <p:cNvGrpSpPr/>
          <p:nvPr/>
        </p:nvGrpSpPr>
        <p:grpSpPr>
          <a:xfrm>
            <a:off x="323527" y="3940718"/>
            <a:ext cx="5976665" cy="928442"/>
            <a:chOff x="3225848" y="2698633"/>
            <a:chExt cx="4691956" cy="763180"/>
          </a:xfrm>
        </p:grpSpPr>
        <p:sp>
          <p:nvSpPr>
            <p:cNvPr id="21" name="Köşeli Çift Ayraç 20"/>
            <p:cNvSpPr/>
            <p:nvPr/>
          </p:nvSpPr>
          <p:spPr>
            <a:xfrm>
              <a:off x="3225848" y="2698633"/>
              <a:ext cx="4691956" cy="763180"/>
            </a:xfrm>
            <a:prstGeom prst="chevron">
              <a:avLst/>
            </a:prstGeom>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22" name="Köşeli Çift Ayraç 4"/>
            <p:cNvSpPr/>
            <p:nvPr/>
          </p:nvSpPr>
          <p:spPr>
            <a:xfrm>
              <a:off x="3436431" y="2745733"/>
              <a:ext cx="4188126" cy="639422"/>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8255" rIns="0" bIns="8255" numCol="1" spcCol="1270" anchor="ctr" anchorCtr="0">
              <a:noAutofit/>
            </a:bodyPr>
            <a:lstStyle/>
            <a:p>
              <a:pPr algn="ctr" defTabSz="577850" fontAlgn="base">
                <a:lnSpc>
                  <a:spcPct val="90000"/>
                </a:lnSpc>
                <a:spcBef>
                  <a:spcPct val="0"/>
                </a:spcBef>
                <a:spcAft>
                  <a:spcPct val="35000"/>
                </a:spcAft>
              </a:pPr>
              <a:r>
                <a:rPr lang="tr-TR" sz="1400" dirty="0">
                  <a:solidFill>
                    <a:prstClr val="black">
                      <a:hueOff val="0"/>
                      <a:satOff val="0"/>
                      <a:lumOff val="0"/>
                      <a:alphaOff val="0"/>
                    </a:prstClr>
                  </a:solidFill>
                </a:rPr>
                <a:t>Projenin 3’ten fazla kişi tarafından hazırlanması durumunda, proje ekibinin ortak kararıyla ekip üyeleri arasından 3 kişi seçilerek başvuru yapılabilir. Bu durumda ekip dışında kalanların hak talebinde bulunmayacaklarını taahhüt eden </a:t>
              </a:r>
              <a:r>
                <a:rPr lang="tr-TR" sz="1400" b="1" dirty="0" err="1">
                  <a:solidFill>
                    <a:prstClr val="black">
                      <a:hueOff val="0"/>
                      <a:satOff val="0"/>
                      <a:lumOff val="0"/>
                      <a:alphaOff val="0"/>
                    </a:prstClr>
                  </a:solidFill>
                </a:rPr>
                <a:t>muvafakatnameleri</a:t>
              </a:r>
              <a:r>
                <a:rPr lang="tr-TR" sz="1400" dirty="0">
                  <a:solidFill>
                    <a:prstClr val="black">
                      <a:hueOff val="0"/>
                      <a:satOff val="0"/>
                      <a:lumOff val="0"/>
                      <a:alphaOff val="0"/>
                    </a:prstClr>
                  </a:solidFill>
                </a:rPr>
                <a:t> istenir.</a:t>
              </a:r>
            </a:p>
          </p:txBody>
        </p:sp>
      </p:grpSp>
      <p:sp>
        <p:nvSpPr>
          <p:cNvPr id="24" name="Köşeli Çift Ayraç 23"/>
          <p:cNvSpPr/>
          <p:nvPr/>
        </p:nvSpPr>
        <p:spPr>
          <a:xfrm>
            <a:off x="392499" y="5157192"/>
            <a:ext cx="5907693" cy="864096"/>
          </a:xfrm>
          <a:prstGeom prst="chevron">
            <a:avLst/>
          </a:prstGeom>
          <a:solidFill>
            <a:schemeClr val="accent1">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26" name="Köşeli Çift Ayraç 4"/>
          <p:cNvSpPr/>
          <p:nvPr/>
        </p:nvSpPr>
        <p:spPr>
          <a:xfrm>
            <a:off x="611559" y="5301208"/>
            <a:ext cx="5315091" cy="706016"/>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8255" rIns="0" bIns="8255" numCol="1" spcCol="1270" anchor="ctr" anchorCtr="0">
            <a:noAutofit/>
          </a:bodyPr>
          <a:lstStyle/>
          <a:p>
            <a:pPr algn="ctr" defTabSz="577850" fontAlgn="base">
              <a:lnSpc>
                <a:spcPct val="90000"/>
              </a:lnSpc>
              <a:spcBef>
                <a:spcPct val="0"/>
              </a:spcBef>
              <a:spcAft>
                <a:spcPct val="35000"/>
              </a:spcAft>
            </a:pPr>
            <a:r>
              <a:rPr lang="tr-TR" sz="1400" dirty="0">
                <a:solidFill>
                  <a:prstClr val="black">
                    <a:hueOff val="0"/>
                    <a:satOff val="0"/>
                    <a:lumOff val="0"/>
                    <a:alphaOff val="0"/>
                  </a:prstClr>
                </a:solidFill>
              </a:rPr>
              <a:t>Adaylar istemeleri halinde projelerini </a:t>
            </a:r>
            <a:r>
              <a:rPr lang="tr-TR" sz="1400" b="1" dirty="0">
                <a:solidFill>
                  <a:prstClr val="black">
                    <a:hueOff val="0"/>
                    <a:satOff val="0"/>
                    <a:lumOff val="0"/>
                    <a:alphaOff val="0"/>
                  </a:prstClr>
                </a:solidFill>
              </a:rPr>
              <a:t>bir danışman</a:t>
            </a:r>
            <a:r>
              <a:rPr lang="tr-TR" sz="1400" dirty="0">
                <a:solidFill>
                  <a:prstClr val="black">
                    <a:hueOff val="0"/>
                    <a:satOff val="0"/>
                    <a:lumOff val="0"/>
                    <a:alphaOff val="0"/>
                  </a:prstClr>
                </a:solidFill>
              </a:rPr>
              <a:t> eşliğinde de hazırlayabilirler.</a:t>
            </a:r>
          </a:p>
        </p:txBody>
      </p:sp>
      <p:pic>
        <p:nvPicPr>
          <p:cNvPr id="27" name="Picture 2" descr="C:\Documents and Settings\burcin.alparslan\Desktop\karsilastir.jpg"/>
          <p:cNvPicPr>
            <a:picLocks noChangeAspect="1" noChangeArrowheads="1"/>
          </p:cNvPicPr>
          <p:nvPr/>
        </p:nvPicPr>
        <p:blipFill>
          <a:blip r:embed="rId3" cstate="print"/>
          <a:srcRect/>
          <a:stretch>
            <a:fillRect/>
          </a:stretch>
        </p:blipFill>
        <p:spPr bwMode="auto">
          <a:xfrm rot="514284">
            <a:off x="6161253" y="3222990"/>
            <a:ext cx="2963708" cy="2222781"/>
          </a:xfrm>
          <a:prstGeom prst="ellipse">
            <a:avLst/>
          </a:prstGeom>
          <a:ln>
            <a:noFill/>
          </a:ln>
          <a:effectLst>
            <a:softEdge rad="112500"/>
          </a:effectLst>
        </p:spPr>
      </p:pic>
    </p:spTree>
    <p:extLst>
      <p:ext uri="{BB962C8B-B14F-4D97-AF65-F5344CB8AC3E}">
        <p14:creationId xmlns:p14="http://schemas.microsoft.com/office/powerpoint/2010/main" val="14483693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230657"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5" name="8 Metin kutusu"/>
          <p:cNvSpPr txBox="1"/>
          <p:nvPr/>
        </p:nvSpPr>
        <p:spPr>
          <a:xfrm>
            <a:off x="323528" y="879103"/>
            <a:ext cx="4716524"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Başvuru Nasıl Yapılır ?</a:t>
            </a:r>
          </a:p>
        </p:txBody>
      </p:sp>
      <p:sp>
        <p:nvSpPr>
          <p:cNvPr id="13" name="Dikdörtgen 12"/>
          <p:cNvSpPr/>
          <p:nvPr/>
        </p:nvSpPr>
        <p:spPr>
          <a:xfrm>
            <a:off x="3280718" y="3673226"/>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3" name="2 İçerik Yer Tutucusu"/>
          <p:cNvSpPr txBox="1">
            <a:spLocks/>
          </p:cNvSpPr>
          <p:nvPr/>
        </p:nvSpPr>
        <p:spPr>
          <a:xfrm>
            <a:off x="359916" y="1458408"/>
            <a:ext cx="8136136" cy="2880171"/>
          </a:xfrm>
          <a:prstGeom prst="rect">
            <a:avLst/>
          </a:prstGeom>
        </p:spPr>
        <p:txBody>
          <a:bodyPr>
            <a:normAutofit/>
          </a:bodyPr>
          <a:lstStyle/>
          <a:p>
            <a:pPr algn="ctr" eaLnBrk="0" hangingPunct="0">
              <a:spcBef>
                <a:spcPct val="20000"/>
              </a:spcBef>
              <a:buClr>
                <a:srgbClr val="000000"/>
              </a:buClr>
              <a:buSzPct val="100000"/>
              <a:buFont typeface="Arial" pitchFamily="34" charset="0"/>
              <a:buNone/>
              <a:defRPr/>
            </a:pPr>
            <a:endParaRPr lang="tr-TR" sz="1200" dirty="0">
              <a:solidFill>
                <a:prstClr val="black">
                  <a:tint val="75000"/>
                </a:prstClr>
              </a:solidFill>
              <a:latin typeface="Arial" pitchFamily="34" charset="0"/>
              <a:cs typeface="Arial" pitchFamily="34" charset="0"/>
            </a:endParaRPr>
          </a:p>
          <a:p>
            <a:pPr algn="ctr" eaLnBrk="0" hangingPunct="0">
              <a:spcBef>
                <a:spcPct val="20000"/>
              </a:spcBef>
              <a:buClr>
                <a:srgbClr val="000000"/>
              </a:buClr>
              <a:buSzPct val="100000"/>
              <a:buFont typeface="Arial" pitchFamily="34" charset="0"/>
              <a:buNone/>
              <a:defRPr/>
            </a:pPr>
            <a:r>
              <a:rPr lang="tr-TR" sz="3000" b="1" dirty="0">
                <a:solidFill>
                  <a:prstClr val="black"/>
                </a:solidFill>
                <a:latin typeface="Arial" pitchFamily="34" charset="0"/>
                <a:cs typeface="Arial" pitchFamily="34" charset="0"/>
              </a:rPr>
              <a:t>Elektronik Başvuru Sistemi aracılığıyla başvurular alınır.  </a:t>
            </a:r>
          </a:p>
          <a:p>
            <a:pPr algn="ctr" eaLnBrk="0" hangingPunct="0">
              <a:spcBef>
                <a:spcPct val="20000"/>
              </a:spcBef>
              <a:buClr>
                <a:srgbClr val="000000"/>
              </a:buClr>
              <a:buSzPct val="100000"/>
              <a:buFont typeface="Arial" pitchFamily="34" charset="0"/>
              <a:buNone/>
              <a:defRPr/>
            </a:pPr>
            <a:endParaRPr lang="tr-TR" sz="1200" b="1" dirty="0">
              <a:solidFill>
                <a:prstClr val="black"/>
              </a:solidFill>
              <a:latin typeface="Arial" pitchFamily="34" charset="0"/>
              <a:cs typeface="Arial" pitchFamily="34" charset="0"/>
            </a:endParaRPr>
          </a:p>
          <a:p>
            <a:pPr algn="ctr" eaLnBrk="0" hangingPunct="0">
              <a:spcBef>
                <a:spcPct val="20000"/>
              </a:spcBef>
              <a:buClr>
                <a:srgbClr val="000000"/>
              </a:buClr>
              <a:buSzPct val="100000"/>
              <a:buFont typeface="Arial" pitchFamily="34" charset="0"/>
              <a:buNone/>
              <a:defRPr/>
            </a:pPr>
            <a:endParaRPr lang="tr-TR" sz="1050" b="1" dirty="0">
              <a:solidFill>
                <a:prstClr val="black"/>
              </a:solidFill>
              <a:latin typeface="Arial" pitchFamily="34" charset="0"/>
              <a:cs typeface="Arial" pitchFamily="34" charset="0"/>
            </a:endParaRPr>
          </a:p>
          <a:p>
            <a:pPr algn="ctr" eaLnBrk="0" hangingPunct="0">
              <a:spcBef>
                <a:spcPct val="20000"/>
              </a:spcBef>
              <a:buClr>
                <a:srgbClr val="000000"/>
              </a:buClr>
              <a:buSzPct val="100000"/>
              <a:buFont typeface="Arial" pitchFamily="34" charset="0"/>
              <a:buNone/>
              <a:defRPr/>
            </a:pPr>
            <a:r>
              <a:rPr lang="tr-TR" sz="4400" b="1" dirty="0">
                <a:solidFill>
                  <a:prstClr val="black"/>
                </a:solidFill>
                <a:latin typeface="Arial" pitchFamily="34" charset="0"/>
                <a:cs typeface="Arial" pitchFamily="34" charset="0"/>
              </a:rPr>
              <a:t>ebideb.tubitak.gov.tr</a:t>
            </a:r>
          </a:p>
          <a:p>
            <a:pPr algn="ctr">
              <a:spcBef>
                <a:spcPct val="20000"/>
              </a:spcBef>
              <a:buFont typeface="Arial" pitchFamily="34" charset="0"/>
              <a:buNone/>
              <a:defRPr/>
            </a:pPr>
            <a:endParaRPr lang="tr-TR" sz="2800" dirty="0">
              <a:solidFill>
                <a:prstClr val="black">
                  <a:tint val="75000"/>
                </a:prstClr>
              </a:solidFill>
              <a:latin typeface="Arial" pitchFamily="34" charset="0"/>
              <a:cs typeface="Arial" pitchFamily="34" charset="0"/>
            </a:endParaRPr>
          </a:p>
          <a:p>
            <a:pPr lvl="1" algn="ctr">
              <a:spcBef>
                <a:spcPct val="20000"/>
              </a:spcBef>
              <a:buFont typeface="Arial" pitchFamily="34" charset="0"/>
              <a:buNone/>
              <a:defRPr/>
            </a:pPr>
            <a:endParaRPr lang="tr-TR" sz="2400" dirty="0">
              <a:solidFill>
                <a:prstClr val="black">
                  <a:tint val="75000"/>
                </a:prstClr>
              </a:solidFill>
              <a:latin typeface="Arial" pitchFamily="34" charset="0"/>
              <a:cs typeface="Arial" pitchFamily="34" charset="0"/>
            </a:endParaRPr>
          </a:p>
        </p:txBody>
      </p:sp>
      <p:pic>
        <p:nvPicPr>
          <p:cNvPr id="25" name="Picture 2" descr="C:\Documents and Settings\burcin.alparslan\Desktop\Keyboard-Enter.jpg"/>
          <p:cNvPicPr>
            <a:picLocks noChangeAspect="1" noChangeArrowheads="1"/>
          </p:cNvPicPr>
          <p:nvPr/>
        </p:nvPicPr>
        <p:blipFill>
          <a:blip r:embed="rId3" cstate="print"/>
          <a:srcRect/>
          <a:stretch>
            <a:fillRect/>
          </a:stretch>
        </p:blipFill>
        <p:spPr bwMode="auto">
          <a:xfrm>
            <a:off x="5687466" y="3933056"/>
            <a:ext cx="2978855" cy="2238396"/>
          </a:xfrm>
          <a:prstGeom prst="ellipse">
            <a:avLst/>
          </a:prstGeom>
          <a:ln>
            <a:noFill/>
          </a:ln>
          <a:effectLst>
            <a:softEdge rad="112500"/>
          </a:effectLst>
        </p:spPr>
      </p:pic>
      <p:sp>
        <p:nvSpPr>
          <p:cNvPr id="4" name="Metin kutusu 3"/>
          <p:cNvSpPr txBox="1"/>
          <p:nvPr/>
        </p:nvSpPr>
        <p:spPr>
          <a:xfrm>
            <a:off x="251520" y="4551511"/>
            <a:ext cx="5400600" cy="461665"/>
          </a:xfrm>
          <a:prstGeom prst="rect">
            <a:avLst/>
          </a:prstGeom>
          <a:noFill/>
        </p:spPr>
        <p:txBody>
          <a:bodyPr wrap="square" rtlCol="0">
            <a:spAutoFit/>
          </a:bodyPr>
          <a:lstStyle/>
          <a:p>
            <a:pPr fontAlgn="base">
              <a:spcBef>
                <a:spcPct val="0"/>
              </a:spcBef>
              <a:spcAft>
                <a:spcPct val="0"/>
              </a:spcAft>
            </a:pPr>
            <a:r>
              <a:rPr lang="tr-TR" sz="2400" b="1" dirty="0">
                <a:solidFill>
                  <a:prstClr val="black"/>
                </a:solidFill>
                <a:latin typeface="Arial" pitchFamily="34" charset="0"/>
              </a:rPr>
              <a:t>Başvuru Tarihleri: </a:t>
            </a:r>
            <a:r>
              <a:rPr lang="tr-TR" sz="2400" b="1" u="sng" dirty="0">
                <a:solidFill>
                  <a:prstClr val="black"/>
                </a:solidFill>
                <a:latin typeface="Arial" pitchFamily="34" charset="0"/>
              </a:rPr>
              <a:t>7-25 Mayıs 2018</a:t>
            </a:r>
            <a:endParaRPr lang="tr-TR" sz="2400" b="1" u="sng" dirty="0">
              <a:solidFill>
                <a:prstClr val="black"/>
              </a:solidFill>
              <a:latin typeface="Corbel" pitchFamily="34" charset="0"/>
            </a:endParaRPr>
          </a:p>
        </p:txBody>
      </p:sp>
    </p:spTree>
    <p:extLst>
      <p:ext uri="{BB962C8B-B14F-4D97-AF65-F5344CB8AC3E}">
        <p14:creationId xmlns:p14="http://schemas.microsoft.com/office/powerpoint/2010/main" val="35722375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230657"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5" name="8 Metin kutusu"/>
          <p:cNvSpPr txBox="1"/>
          <p:nvPr/>
        </p:nvSpPr>
        <p:spPr>
          <a:xfrm>
            <a:off x="323528" y="879103"/>
            <a:ext cx="7677472"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Başvuru </a:t>
            </a:r>
            <a:r>
              <a:rPr lang="en-US" sz="2400" b="1" spc="50" dirty="0" err="1">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Sırasında</a:t>
            </a:r>
            <a:r>
              <a:rPr lang="en-US"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 </a:t>
            </a:r>
            <a:r>
              <a:rPr lang="en-US" sz="2400" b="1" spc="50" dirty="0" err="1">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İstenen</a:t>
            </a:r>
            <a:r>
              <a:rPr lang="en-US"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 </a:t>
            </a: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Evrakları Nelerdir?</a:t>
            </a:r>
          </a:p>
        </p:txBody>
      </p:sp>
      <p:sp>
        <p:nvSpPr>
          <p:cNvPr id="13" name="Dikdörtgen 12"/>
          <p:cNvSpPr/>
          <p:nvPr/>
        </p:nvSpPr>
        <p:spPr>
          <a:xfrm>
            <a:off x="3280718" y="3673226"/>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9" name="Grup 8"/>
          <p:cNvGrpSpPr/>
          <p:nvPr/>
        </p:nvGrpSpPr>
        <p:grpSpPr>
          <a:xfrm>
            <a:off x="936104" y="2257666"/>
            <a:ext cx="6660232" cy="739286"/>
            <a:chOff x="2810722" y="604215"/>
            <a:chExt cx="5170896" cy="763180"/>
          </a:xfrm>
        </p:grpSpPr>
        <p:sp>
          <p:nvSpPr>
            <p:cNvPr id="10" name="Köşeli Çift Ayraç 9"/>
            <p:cNvSpPr/>
            <p:nvPr/>
          </p:nvSpPr>
          <p:spPr>
            <a:xfrm>
              <a:off x="2894186" y="604215"/>
              <a:ext cx="4968400" cy="763180"/>
            </a:xfrm>
            <a:prstGeom prst="chevron">
              <a:avLst/>
            </a:pr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sp>
        <p:sp>
          <p:nvSpPr>
            <p:cNvPr id="11" name="Köşeli Çift Ayraç 4"/>
            <p:cNvSpPr/>
            <p:nvPr/>
          </p:nvSpPr>
          <p:spPr>
            <a:xfrm>
              <a:off x="2810722" y="644296"/>
              <a:ext cx="5170896" cy="6487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0320" tIns="10160" rIns="0" bIns="10160" numCol="1" spcCol="1270" anchor="ctr" anchorCtr="0">
              <a:noAutofit/>
            </a:bodyPr>
            <a:lstStyle/>
            <a:p>
              <a:pPr algn="ctr" defTabSz="711200" fontAlgn="base">
                <a:spcBef>
                  <a:spcPct val="0"/>
                </a:spcBef>
                <a:spcAft>
                  <a:spcPct val="35000"/>
                </a:spcAft>
              </a:pPr>
              <a:r>
                <a:rPr lang="tr-TR" sz="1400" dirty="0">
                  <a:solidFill>
                    <a:prstClr val="black">
                      <a:hueOff val="0"/>
                      <a:satOff val="0"/>
                      <a:lumOff val="0"/>
                      <a:alphaOff val="0"/>
                    </a:prstClr>
                  </a:solidFill>
                </a:rPr>
                <a:t>TÜBİTAK tarafından belirlenen formatta hazırlanmış Proje Dokümanı ve İş Planı</a:t>
              </a:r>
            </a:p>
          </p:txBody>
        </p:sp>
      </p:grpSp>
      <p:sp>
        <p:nvSpPr>
          <p:cNvPr id="14" name="Köşeli Çift Ayraç 13"/>
          <p:cNvSpPr/>
          <p:nvPr/>
        </p:nvSpPr>
        <p:spPr>
          <a:xfrm>
            <a:off x="1116640" y="1434134"/>
            <a:ext cx="6353428" cy="634559"/>
          </a:xfrm>
          <a:prstGeom prst="chevron">
            <a:avLst/>
          </a:prstGeom>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16" name="Köşeli Çift Ayraç 15"/>
          <p:cNvSpPr/>
          <p:nvPr/>
        </p:nvSpPr>
        <p:spPr>
          <a:xfrm>
            <a:off x="1009118" y="3212976"/>
            <a:ext cx="6433903" cy="648072"/>
          </a:xfrm>
          <a:prstGeom prst="chevron">
            <a:avLst/>
          </a:prstGeom>
          <a:solidFill>
            <a:schemeClr val="accent1">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17" name="Köşeli Çift Ayraç 16"/>
          <p:cNvSpPr/>
          <p:nvPr/>
        </p:nvSpPr>
        <p:spPr>
          <a:xfrm>
            <a:off x="982072" y="4077072"/>
            <a:ext cx="6460949" cy="673031"/>
          </a:xfrm>
          <a:prstGeom prst="chevron">
            <a:avLst/>
          </a:prstGeom>
          <a:solidFill>
            <a:srgbClr val="DDDDDD">
              <a:alpha val="90000"/>
            </a:srgb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2" name="Dikdörtgen 1"/>
          <p:cNvSpPr/>
          <p:nvPr/>
        </p:nvSpPr>
        <p:spPr>
          <a:xfrm>
            <a:off x="1475656" y="1562578"/>
            <a:ext cx="5688632" cy="307777"/>
          </a:xfrm>
          <a:prstGeom prst="rect">
            <a:avLst/>
          </a:prstGeom>
        </p:spPr>
        <p:txBody>
          <a:bodyPr wrap="square">
            <a:spAutoFit/>
          </a:bodyPr>
          <a:lstStyle/>
          <a:p>
            <a:pPr fontAlgn="base">
              <a:spcBef>
                <a:spcPct val="0"/>
              </a:spcBef>
              <a:spcAft>
                <a:spcPct val="0"/>
              </a:spcAft>
            </a:pPr>
            <a:r>
              <a:rPr lang="tr-TR" sz="1400" dirty="0">
                <a:solidFill>
                  <a:prstClr val="black">
                    <a:hueOff val="0"/>
                    <a:satOff val="0"/>
                    <a:lumOff val="0"/>
                    <a:alphaOff val="0"/>
                  </a:prstClr>
                </a:solidFill>
              </a:rPr>
              <a:t>Kişinin/ekip</a:t>
            </a:r>
            <a:r>
              <a:rPr lang="tr-TR" sz="1400" dirty="0">
                <a:solidFill>
                  <a:prstClr val="black"/>
                </a:solidFill>
                <a:latin typeface="Arial" pitchFamily="34" charset="0"/>
              </a:rPr>
              <a:t> </a:t>
            </a:r>
            <a:r>
              <a:rPr lang="tr-TR" sz="1400" dirty="0">
                <a:solidFill>
                  <a:prstClr val="black">
                    <a:hueOff val="0"/>
                    <a:satOff val="0"/>
                    <a:lumOff val="0"/>
                    <a:alphaOff val="0"/>
                  </a:prstClr>
                </a:solidFill>
              </a:rPr>
              <a:t>üyelerinin öğrenci belgesi</a:t>
            </a:r>
          </a:p>
        </p:txBody>
      </p:sp>
      <p:sp>
        <p:nvSpPr>
          <p:cNvPr id="6" name="Metin kutusu 5"/>
          <p:cNvSpPr txBox="1"/>
          <p:nvPr/>
        </p:nvSpPr>
        <p:spPr>
          <a:xfrm>
            <a:off x="1403648" y="3356992"/>
            <a:ext cx="4536504" cy="307777"/>
          </a:xfrm>
          <a:prstGeom prst="rect">
            <a:avLst/>
          </a:prstGeom>
          <a:noFill/>
        </p:spPr>
        <p:txBody>
          <a:bodyPr wrap="square" rtlCol="0">
            <a:spAutoFit/>
          </a:bodyPr>
          <a:lstStyle/>
          <a:p>
            <a:pPr fontAlgn="base">
              <a:spcBef>
                <a:spcPct val="0"/>
              </a:spcBef>
              <a:spcAft>
                <a:spcPct val="0"/>
              </a:spcAft>
            </a:pPr>
            <a:r>
              <a:rPr lang="tr-TR" sz="1400" dirty="0">
                <a:solidFill>
                  <a:prstClr val="black">
                    <a:hueOff val="0"/>
                    <a:satOff val="0"/>
                    <a:lumOff val="0"/>
                    <a:alphaOff val="0"/>
                  </a:prstClr>
                </a:solidFill>
              </a:rPr>
              <a:t>Gerekli olması halinde Etik Kurul/Yasal İzin/Özel İzin Belgesi</a:t>
            </a:r>
          </a:p>
        </p:txBody>
      </p:sp>
      <p:sp>
        <p:nvSpPr>
          <p:cNvPr id="7" name="Metin kutusu 6"/>
          <p:cNvSpPr txBox="1"/>
          <p:nvPr/>
        </p:nvSpPr>
        <p:spPr>
          <a:xfrm>
            <a:off x="1331640" y="4149080"/>
            <a:ext cx="6768752" cy="523220"/>
          </a:xfrm>
          <a:prstGeom prst="rect">
            <a:avLst/>
          </a:prstGeom>
          <a:noFill/>
        </p:spPr>
        <p:txBody>
          <a:bodyPr wrap="square" rtlCol="0">
            <a:spAutoFit/>
          </a:bodyPr>
          <a:lstStyle>
            <a:defPPr>
              <a:defRPr lang="tr-TR"/>
            </a:defPPr>
            <a:lvl1pPr>
              <a:defRPr sz="1400">
                <a:solidFill>
                  <a:schemeClr val="dk1">
                    <a:hueOff val="0"/>
                    <a:satOff val="0"/>
                    <a:lumOff val="0"/>
                    <a:alphaOff val="0"/>
                  </a:schemeClr>
                </a:solidFill>
                <a:latin typeface="+mn-lt"/>
              </a:defRPr>
            </a:lvl1pPr>
          </a:lstStyle>
          <a:p>
            <a:pPr fontAlgn="base">
              <a:spcBef>
                <a:spcPct val="0"/>
              </a:spcBef>
              <a:spcAft>
                <a:spcPct val="0"/>
              </a:spcAft>
            </a:pPr>
            <a:r>
              <a:rPr lang="tr-TR" dirty="0">
                <a:solidFill>
                  <a:prstClr val="black">
                    <a:hueOff val="0"/>
                    <a:satOff val="0"/>
                    <a:lumOff val="0"/>
                    <a:alphaOff val="0"/>
                  </a:prstClr>
                </a:solidFill>
              </a:rPr>
              <a:t>Proje 3’ten fazla kişi tarafından hazırlandıysa ekip dışında kalan </a:t>
            </a:r>
            <a:endParaRPr lang="tr-TR" dirty="0" smtClean="0">
              <a:solidFill>
                <a:prstClr val="black">
                  <a:hueOff val="0"/>
                  <a:satOff val="0"/>
                  <a:lumOff val="0"/>
                  <a:alphaOff val="0"/>
                </a:prstClr>
              </a:solidFill>
            </a:endParaRPr>
          </a:p>
          <a:p>
            <a:pPr fontAlgn="base">
              <a:spcBef>
                <a:spcPct val="0"/>
              </a:spcBef>
              <a:spcAft>
                <a:spcPct val="0"/>
              </a:spcAft>
            </a:pPr>
            <a:r>
              <a:rPr lang="tr-TR" dirty="0" smtClean="0">
                <a:solidFill>
                  <a:prstClr val="black">
                    <a:hueOff val="0"/>
                    <a:satOff val="0"/>
                    <a:lumOff val="0"/>
                    <a:alphaOff val="0"/>
                  </a:prstClr>
                </a:solidFill>
              </a:rPr>
              <a:t>üyelerin </a:t>
            </a:r>
            <a:r>
              <a:rPr lang="tr-TR" dirty="0" err="1">
                <a:solidFill>
                  <a:prstClr val="black">
                    <a:hueOff val="0"/>
                    <a:satOff val="0"/>
                    <a:lumOff val="0"/>
                    <a:alphaOff val="0"/>
                  </a:prstClr>
                </a:solidFill>
              </a:rPr>
              <a:t>muvafakatnamesi</a:t>
            </a:r>
            <a:r>
              <a:rPr lang="tr-TR" dirty="0">
                <a:solidFill>
                  <a:prstClr val="black">
                    <a:hueOff val="0"/>
                    <a:satOff val="0"/>
                    <a:lumOff val="0"/>
                    <a:alphaOff val="0"/>
                  </a:prstClr>
                </a:solidFill>
              </a:rPr>
              <a:t> </a:t>
            </a:r>
          </a:p>
        </p:txBody>
      </p:sp>
      <p:sp>
        <p:nvSpPr>
          <p:cNvPr id="22" name="Metin kutusu 21"/>
          <p:cNvSpPr txBox="1"/>
          <p:nvPr/>
        </p:nvSpPr>
        <p:spPr>
          <a:xfrm>
            <a:off x="251520" y="5157192"/>
            <a:ext cx="8486472" cy="830997"/>
          </a:xfrm>
          <a:prstGeom prst="rect">
            <a:avLst/>
          </a:prstGeom>
          <a:noFill/>
        </p:spPr>
        <p:txBody>
          <a:bodyPr wrap="square" rtlCol="0">
            <a:spAutoFit/>
          </a:bodyPr>
          <a:lstStyle/>
          <a:p>
            <a:pPr algn="just" fontAlgn="base">
              <a:spcBef>
                <a:spcPct val="0"/>
              </a:spcBef>
              <a:spcAft>
                <a:spcPct val="0"/>
              </a:spcAft>
            </a:pPr>
            <a:r>
              <a:rPr lang="tr-TR" sz="1600" b="1" dirty="0">
                <a:solidFill>
                  <a:srgbClr val="C00000"/>
                </a:solidFill>
                <a:latin typeface="Arial" pitchFamily="34" charset="0"/>
              </a:rPr>
              <a:t>Yukarıdaki belgelerin başvuru sırasında çevrimiçi olarak yüklenmesi yeterlidir. Başvuru koşullarından herhangi birini sağlamayan, çevrimiçi başvurusunu onaylamayan, belgeleri tam ve uygun olmayan başvurular işleme konulmayacaktır.</a:t>
            </a:r>
          </a:p>
        </p:txBody>
      </p:sp>
    </p:spTree>
    <p:extLst>
      <p:ext uri="{BB962C8B-B14F-4D97-AF65-F5344CB8AC3E}">
        <p14:creationId xmlns:p14="http://schemas.microsoft.com/office/powerpoint/2010/main" val="205106310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Diyagram 1"/>
          <p:cNvGraphicFramePr/>
          <p:nvPr>
            <p:extLst>
              <p:ext uri="{D42A27DB-BD31-4B8C-83A1-F6EECF244321}">
                <p14:modId xmlns:p14="http://schemas.microsoft.com/office/powerpoint/2010/main" val="2001131769"/>
              </p:ext>
            </p:extLst>
          </p:nvPr>
        </p:nvGraphicFramePr>
        <p:xfrm>
          <a:off x="251520" y="764704"/>
          <a:ext cx="8712968"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Metin kutusu 2"/>
          <p:cNvSpPr txBox="1"/>
          <p:nvPr/>
        </p:nvSpPr>
        <p:spPr>
          <a:xfrm>
            <a:off x="3275856" y="1088157"/>
            <a:ext cx="2448272" cy="1692771"/>
          </a:xfrm>
          <a:prstGeom prst="rect">
            <a:avLst/>
          </a:prstGeom>
          <a:noFill/>
        </p:spPr>
        <p:txBody>
          <a:bodyPr wrap="square" rtlCol="0">
            <a:spAutoFit/>
          </a:bodyPr>
          <a:lstStyle/>
          <a:p>
            <a:pPr algn="ctr" fontAlgn="base">
              <a:spcBef>
                <a:spcPct val="0"/>
              </a:spcBef>
              <a:spcAft>
                <a:spcPct val="0"/>
              </a:spcAft>
            </a:pPr>
            <a:r>
              <a:rPr lang="tr-TR" sz="2000" b="1" dirty="0">
                <a:solidFill>
                  <a:prstClr val="white"/>
                </a:solidFill>
                <a:latin typeface="Arial" pitchFamily="34" charset="0"/>
              </a:rPr>
              <a:t>Final </a:t>
            </a:r>
          </a:p>
          <a:p>
            <a:pPr algn="ctr" fontAlgn="base">
              <a:spcBef>
                <a:spcPct val="0"/>
              </a:spcBef>
              <a:spcAft>
                <a:spcPct val="0"/>
              </a:spcAft>
            </a:pPr>
            <a:r>
              <a:rPr lang="tr-TR" sz="2000" b="1" dirty="0">
                <a:solidFill>
                  <a:prstClr val="white"/>
                </a:solidFill>
                <a:latin typeface="Arial" pitchFamily="34" charset="0"/>
              </a:rPr>
              <a:t>Sergisi</a:t>
            </a:r>
          </a:p>
          <a:p>
            <a:pPr algn="ctr" fontAlgn="base">
              <a:spcBef>
                <a:spcPct val="0"/>
              </a:spcBef>
              <a:spcAft>
                <a:spcPct val="0"/>
              </a:spcAft>
            </a:pPr>
            <a:endParaRPr lang="tr-TR" sz="200" dirty="0">
              <a:solidFill>
                <a:prstClr val="white"/>
              </a:solidFill>
              <a:latin typeface="Arial" pitchFamily="34" charset="0"/>
            </a:endParaRPr>
          </a:p>
          <a:p>
            <a:pPr algn="ctr" fontAlgn="base">
              <a:spcBef>
                <a:spcPct val="0"/>
              </a:spcBef>
              <a:spcAft>
                <a:spcPct val="0"/>
              </a:spcAft>
            </a:pPr>
            <a:endParaRPr lang="tr-TR" sz="200" dirty="0">
              <a:solidFill>
                <a:prstClr val="white"/>
              </a:solidFill>
              <a:latin typeface="Arial" pitchFamily="34" charset="0"/>
            </a:endParaRPr>
          </a:p>
          <a:p>
            <a:pPr algn="ctr" fontAlgn="base">
              <a:spcBef>
                <a:spcPct val="0"/>
              </a:spcBef>
              <a:spcAft>
                <a:spcPct val="0"/>
              </a:spcAft>
            </a:pPr>
            <a:r>
              <a:rPr lang="tr-TR" sz="1200" dirty="0">
                <a:solidFill>
                  <a:prstClr val="white"/>
                </a:solidFill>
                <a:latin typeface="Arial" pitchFamily="34" charset="0"/>
              </a:rPr>
              <a:t> Final Sergisinde proje </a:t>
            </a:r>
          </a:p>
          <a:p>
            <a:pPr algn="ctr" fontAlgn="base">
              <a:spcBef>
                <a:spcPct val="0"/>
              </a:spcBef>
              <a:spcAft>
                <a:spcPct val="0"/>
              </a:spcAft>
            </a:pPr>
            <a:r>
              <a:rPr lang="tr-TR" sz="1200" dirty="0">
                <a:solidFill>
                  <a:prstClr val="white"/>
                </a:solidFill>
                <a:latin typeface="Arial" pitchFamily="34" charset="0"/>
              </a:rPr>
              <a:t>sahipleri projelerini jüri </a:t>
            </a:r>
          </a:p>
          <a:p>
            <a:pPr algn="ctr" fontAlgn="base">
              <a:spcBef>
                <a:spcPct val="0"/>
              </a:spcBef>
              <a:spcAft>
                <a:spcPct val="0"/>
              </a:spcAft>
            </a:pPr>
            <a:r>
              <a:rPr lang="tr-TR" sz="1200" dirty="0">
                <a:solidFill>
                  <a:prstClr val="white"/>
                </a:solidFill>
                <a:latin typeface="Arial" pitchFamily="34" charset="0"/>
              </a:rPr>
              <a:t>önünde sözlü olarak sunarlar. Jüri değerlendirmesi sonucunda final dereceleri belirlenir</a:t>
            </a:r>
          </a:p>
        </p:txBody>
      </p:sp>
      <p:sp>
        <p:nvSpPr>
          <p:cNvPr id="4" name="Metin kutusu 3"/>
          <p:cNvSpPr txBox="1"/>
          <p:nvPr/>
        </p:nvSpPr>
        <p:spPr>
          <a:xfrm>
            <a:off x="1466527" y="4293096"/>
            <a:ext cx="6408712" cy="1031051"/>
          </a:xfrm>
          <a:prstGeom prst="rect">
            <a:avLst/>
          </a:prstGeom>
          <a:noFill/>
        </p:spPr>
        <p:txBody>
          <a:bodyPr wrap="square" rtlCol="0">
            <a:spAutoFit/>
          </a:bodyPr>
          <a:lstStyle/>
          <a:p>
            <a:pPr algn="ctr" fontAlgn="base">
              <a:spcBef>
                <a:spcPct val="0"/>
              </a:spcBef>
              <a:spcAft>
                <a:spcPct val="0"/>
              </a:spcAft>
            </a:pPr>
            <a:r>
              <a:rPr lang="tr-TR" b="1" dirty="0">
                <a:solidFill>
                  <a:prstClr val="white"/>
                </a:solidFill>
                <a:latin typeface="Arial" pitchFamily="34" charset="0"/>
              </a:rPr>
              <a:t>İkinci Aşama Değerlendirmesi</a:t>
            </a:r>
          </a:p>
          <a:p>
            <a:pPr algn="ctr" fontAlgn="base">
              <a:spcBef>
                <a:spcPct val="0"/>
              </a:spcBef>
              <a:spcAft>
                <a:spcPct val="0"/>
              </a:spcAft>
            </a:pPr>
            <a:endParaRPr lang="tr-TR" sz="400" dirty="0">
              <a:solidFill>
                <a:prstClr val="white"/>
              </a:solidFill>
              <a:latin typeface="Arial" pitchFamily="34" charset="0"/>
            </a:endParaRPr>
          </a:p>
          <a:p>
            <a:pPr algn="ctr" fontAlgn="base">
              <a:spcBef>
                <a:spcPct val="0"/>
              </a:spcBef>
              <a:spcAft>
                <a:spcPct val="0"/>
              </a:spcAft>
            </a:pPr>
            <a:r>
              <a:rPr lang="tr-TR" sz="1300" dirty="0">
                <a:solidFill>
                  <a:prstClr val="white"/>
                </a:solidFill>
                <a:latin typeface="Arial" pitchFamily="34" charset="0"/>
              </a:rPr>
              <a:t>Birinci aşamayı geçen projeler alanında uzman bilim insanları tarafından değerlendirilerek her kategoride başarılı bulunan projeler bölge sergisine davet edilmek üzere Bölge Koordinatörlüğünce belirlenir.</a:t>
            </a:r>
          </a:p>
        </p:txBody>
      </p:sp>
      <p:sp>
        <p:nvSpPr>
          <p:cNvPr id="5" name="Metin kutusu 4"/>
          <p:cNvSpPr txBox="1"/>
          <p:nvPr/>
        </p:nvSpPr>
        <p:spPr>
          <a:xfrm>
            <a:off x="755576" y="5517232"/>
            <a:ext cx="7560840" cy="1446550"/>
          </a:xfrm>
          <a:prstGeom prst="rect">
            <a:avLst/>
          </a:prstGeom>
          <a:noFill/>
        </p:spPr>
        <p:txBody>
          <a:bodyPr wrap="square" rtlCol="0">
            <a:spAutoFit/>
          </a:bodyPr>
          <a:lstStyle/>
          <a:p>
            <a:pPr algn="ctr" fontAlgn="base">
              <a:spcBef>
                <a:spcPct val="0"/>
              </a:spcBef>
              <a:spcAft>
                <a:spcPct val="0"/>
              </a:spcAft>
            </a:pPr>
            <a:r>
              <a:rPr lang="tr-TR" b="1" dirty="0">
                <a:solidFill>
                  <a:prstClr val="white"/>
                </a:solidFill>
                <a:latin typeface="Arial" pitchFamily="34" charset="0"/>
              </a:rPr>
              <a:t>Birinci Aşama Değerlendirmesi (Ön İnceleme)</a:t>
            </a:r>
          </a:p>
          <a:p>
            <a:pPr algn="ctr" fontAlgn="base">
              <a:spcBef>
                <a:spcPct val="0"/>
              </a:spcBef>
              <a:spcAft>
                <a:spcPct val="0"/>
              </a:spcAft>
            </a:pPr>
            <a:endParaRPr lang="tr-TR" sz="700" dirty="0">
              <a:solidFill>
                <a:prstClr val="white"/>
              </a:solidFill>
              <a:latin typeface="Arial" pitchFamily="34" charset="0"/>
            </a:endParaRPr>
          </a:p>
          <a:p>
            <a:pPr algn="ctr" fontAlgn="base">
              <a:spcBef>
                <a:spcPct val="0"/>
              </a:spcBef>
              <a:spcAft>
                <a:spcPct val="0"/>
              </a:spcAft>
            </a:pPr>
            <a:r>
              <a:rPr lang="tr-TR" sz="1400" dirty="0">
                <a:solidFill>
                  <a:prstClr val="white"/>
                </a:solidFill>
                <a:latin typeface="Arial" pitchFamily="34" charset="0"/>
              </a:rPr>
              <a:t>Elektronik ortamda alınan başvurular başvuru belgelerinin tam olup olmadığı yönünden </a:t>
            </a:r>
          </a:p>
          <a:p>
            <a:pPr algn="ctr" fontAlgn="base">
              <a:spcBef>
                <a:spcPct val="0"/>
              </a:spcBef>
              <a:spcAft>
                <a:spcPct val="0"/>
              </a:spcAft>
            </a:pPr>
            <a:r>
              <a:rPr lang="tr-TR" sz="1400" dirty="0">
                <a:solidFill>
                  <a:prstClr val="white"/>
                </a:solidFill>
                <a:latin typeface="Arial" pitchFamily="34" charset="0"/>
              </a:rPr>
              <a:t>Bölge Koordinatörlüğünce kontrol edilir, eksik belge veya hatalı belge ile yapılan </a:t>
            </a:r>
          </a:p>
          <a:p>
            <a:pPr algn="ctr" fontAlgn="base">
              <a:spcBef>
                <a:spcPct val="0"/>
              </a:spcBef>
              <a:spcAft>
                <a:spcPct val="0"/>
              </a:spcAft>
            </a:pPr>
            <a:r>
              <a:rPr lang="tr-TR" sz="1400" dirty="0">
                <a:solidFill>
                  <a:prstClr val="white"/>
                </a:solidFill>
                <a:latin typeface="Arial" pitchFamily="34" charset="0"/>
              </a:rPr>
              <a:t>başvurular geçersiz sayılır. </a:t>
            </a:r>
          </a:p>
          <a:p>
            <a:pPr fontAlgn="base">
              <a:spcBef>
                <a:spcPct val="0"/>
              </a:spcBef>
              <a:spcAft>
                <a:spcPct val="0"/>
              </a:spcAft>
            </a:pPr>
            <a:endParaRPr lang="tr-TR" dirty="0">
              <a:solidFill>
                <a:prstClr val="black"/>
              </a:solidFill>
              <a:latin typeface="Corbel" pitchFamily="34" charset="0"/>
            </a:endParaRPr>
          </a:p>
        </p:txBody>
      </p:sp>
      <p:sp>
        <p:nvSpPr>
          <p:cNvPr id="8" name="8 Metin kutusu"/>
          <p:cNvSpPr txBox="1"/>
          <p:nvPr/>
        </p:nvSpPr>
        <p:spPr>
          <a:xfrm>
            <a:off x="179512" y="908719"/>
            <a:ext cx="2592287" cy="830997"/>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Değerlendirme Yöntemi Nedir?</a:t>
            </a:r>
          </a:p>
        </p:txBody>
      </p:sp>
      <p:sp>
        <p:nvSpPr>
          <p:cNvPr id="9" name="1 Başlık"/>
          <p:cNvSpPr>
            <a:spLocks noGrp="1"/>
          </p:cNvSpPr>
          <p:nvPr>
            <p:ph type="title"/>
          </p:nvPr>
        </p:nvSpPr>
        <p:spPr>
          <a:xfrm>
            <a:off x="325438" y="-15875"/>
            <a:ext cx="7777162"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11" name="Metin kutusu 10"/>
          <p:cNvSpPr txBox="1"/>
          <p:nvPr/>
        </p:nvSpPr>
        <p:spPr>
          <a:xfrm>
            <a:off x="2555775" y="2759149"/>
            <a:ext cx="3888433" cy="1461939"/>
          </a:xfrm>
          <a:prstGeom prst="rect">
            <a:avLst/>
          </a:prstGeom>
          <a:noFill/>
        </p:spPr>
        <p:txBody>
          <a:bodyPr wrap="square" rtlCol="0">
            <a:spAutoFit/>
          </a:bodyPr>
          <a:lstStyle/>
          <a:p>
            <a:pPr algn="ctr" fontAlgn="base">
              <a:spcBef>
                <a:spcPct val="0"/>
              </a:spcBef>
              <a:spcAft>
                <a:spcPct val="0"/>
              </a:spcAft>
            </a:pPr>
            <a:r>
              <a:rPr lang="tr-TR" b="1" dirty="0">
                <a:solidFill>
                  <a:prstClr val="white"/>
                </a:solidFill>
                <a:latin typeface="Arial" pitchFamily="34" charset="0"/>
              </a:rPr>
              <a:t>Bölge Sergileri</a:t>
            </a:r>
          </a:p>
          <a:p>
            <a:pPr algn="ctr" fontAlgn="base">
              <a:spcBef>
                <a:spcPct val="0"/>
              </a:spcBef>
              <a:spcAft>
                <a:spcPct val="0"/>
              </a:spcAft>
            </a:pPr>
            <a:endParaRPr lang="tr-TR" sz="300" b="1" dirty="0">
              <a:solidFill>
                <a:prstClr val="white"/>
              </a:solidFill>
              <a:latin typeface="Arial" pitchFamily="34" charset="0"/>
            </a:endParaRPr>
          </a:p>
          <a:p>
            <a:pPr algn="ctr" fontAlgn="base">
              <a:spcBef>
                <a:spcPct val="0"/>
              </a:spcBef>
              <a:spcAft>
                <a:spcPct val="0"/>
              </a:spcAft>
            </a:pPr>
            <a:endParaRPr lang="tr-TR" sz="200" b="1" dirty="0">
              <a:solidFill>
                <a:prstClr val="white"/>
              </a:solidFill>
              <a:latin typeface="Arial" pitchFamily="34" charset="0"/>
            </a:endParaRPr>
          </a:p>
          <a:p>
            <a:pPr algn="ctr" fontAlgn="base">
              <a:spcBef>
                <a:spcPct val="0"/>
              </a:spcBef>
              <a:spcAft>
                <a:spcPct val="0"/>
              </a:spcAft>
            </a:pPr>
            <a:r>
              <a:rPr lang="tr-TR" sz="1100" dirty="0">
                <a:solidFill>
                  <a:prstClr val="white"/>
                </a:solidFill>
                <a:latin typeface="Arial" pitchFamily="34" charset="0"/>
              </a:rPr>
              <a:t>İkinci aşama değerlendirmesinde başarılı bulunan </a:t>
            </a:r>
          </a:p>
          <a:p>
            <a:pPr algn="ctr" fontAlgn="base">
              <a:spcBef>
                <a:spcPct val="0"/>
              </a:spcBef>
              <a:spcAft>
                <a:spcPct val="0"/>
              </a:spcAft>
            </a:pPr>
            <a:r>
              <a:rPr lang="tr-TR" sz="1100" dirty="0">
                <a:solidFill>
                  <a:prstClr val="white"/>
                </a:solidFill>
                <a:latin typeface="Arial" pitchFamily="34" charset="0"/>
              </a:rPr>
              <a:t>projeler bölge sergisine davet edilerek önceden duyurulan tarihler arasında sergilenir. Proje sahipleri projelerini jüri önünde sözlü olarak sunarlar. Jüri değerlendirmesi sonucunda bölge dereceleri belirlenir. </a:t>
            </a:r>
            <a:r>
              <a:rPr lang="tr-TR" sz="1100" u="sng" dirty="0">
                <a:solidFill>
                  <a:prstClr val="white"/>
                </a:solidFill>
                <a:latin typeface="Arial" pitchFamily="34" charset="0"/>
              </a:rPr>
              <a:t>Bölge sergisinde birincilik ödülü alan projeler final sergisine davet edilir</a:t>
            </a:r>
            <a:r>
              <a:rPr lang="tr-TR" sz="1100" dirty="0">
                <a:solidFill>
                  <a:prstClr val="white"/>
                </a:solidFill>
                <a:latin typeface="Arial" pitchFamily="34" charset="0"/>
              </a:rPr>
              <a:t>.</a:t>
            </a:r>
          </a:p>
        </p:txBody>
      </p:sp>
    </p:spTree>
    <p:extLst>
      <p:ext uri="{BB962C8B-B14F-4D97-AF65-F5344CB8AC3E}">
        <p14:creationId xmlns:p14="http://schemas.microsoft.com/office/powerpoint/2010/main" val="70142338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230657"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5" name="8 Metin kutusu"/>
          <p:cNvSpPr txBox="1"/>
          <p:nvPr/>
        </p:nvSpPr>
        <p:spPr>
          <a:xfrm>
            <a:off x="323528" y="879103"/>
            <a:ext cx="5976664"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Değerlendirme Kriterleri Nelerdir? </a:t>
            </a:r>
          </a:p>
        </p:txBody>
      </p:sp>
      <p:sp>
        <p:nvSpPr>
          <p:cNvPr id="13" name="Dikdörtgen 12"/>
          <p:cNvSpPr/>
          <p:nvPr/>
        </p:nvSpPr>
        <p:spPr>
          <a:xfrm>
            <a:off x="3280718" y="3673226"/>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Metin kutusu 21"/>
          <p:cNvSpPr txBox="1"/>
          <p:nvPr/>
        </p:nvSpPr>
        <p:spPr>
          <a:xfrm>
            <a:off x="179512" y="5086925"/>
            <a:ext cx="9721080" cy="646331"/>
          </a:xfrm>
          <a:prstGeom prst="rect">
            <a:avLst/>
          </a:prstGeom>
          <a:noFill/>
        </p:spPr>
        <p:txBody>
          <a:bodyPr wrap="square" rtlCol="0">
            <a:spAutoFit/>
          </a:bodyPr>
          <a:lstStyle/>
          <a:p>
            <a:pPr fontAlgn="base">
              <a:spcBef>
                <a:spcPct val="0"/>
              </a:spcBef>
              <a:spcAft>
                <a:spcPct val="0"/>
              </a:spcAft>
            </a:pPr>
            <a:r>
              <a:rPr lang="tr-TR" sz="1600" dirty="0">
                <a:solidFill>
                  <a:prstClr val="black"/>
                </a:solidFill>
                <a:latin typeface="Arial" pitchFamily="34" charset="0"/>
              </a:rPr>
              <a:t>Değerlendirme kriterlerinin ayrıntıları: </a:t>
            </a:r>
          </a:p>
          <a:p>
            <a:pPr fontAlgn="base">
              <a:spcBef>
                <a:spcPct val="0"/>
              </a:spcBef>
              <a:spcAft>
                <a:spcPct val="0"/>
              </a:spcAft>
            </a:pPr>
            <a:endParaRPr lang="tr-TR" sz="400" dirty="0">
              <a:solidFill>
                <a:prstClr val="black"/>
              </a:solidFill>
              <a:latin typeface="Arial" pitchFamily="34" charset="0"/>
            </a:endParaRPr>
          </a:p>
          <a:p>
            <a:pPr fontAlgn="base">
              <a:spcBef>
                <a:spcPct val="0"/>
              </a:spcBef>
              <a:spcAft>
                <a:spcPct val="0"/>
              </a:spcAft>
            </a:pPr>
            <a:r>
              <a:rPr lang="tr-TR" sz="1600" b="1" dirty="0">
                <a:solidFill>
                  <a:srgbClr val="1F497D">
                    <a:lumMod val="60000"/>
                    <a:lumOff val="40000"/>
                  </a:srgbClr>
                </a:solidFill>
                <a:latin typeface="Arial" pitchFamily="34" charset="0"/>
              </a:rPr>
              <a:t>http://www.tubitak.gov.tr/tr/yarismalar/innovasyon-yarismasi/icerik-degerlendirme-kriterler</a:t>
            </a:r>
          </a:p>
        </p:txBody>
      </p:sp>
      <p:graphicFrame>
        <p:nvGraphicFramePr>
          <p:cNvPr id="19" name="Tablo 18"/>
          <p:cNvGraphicFramePr>
            <a:graphicFrameLocks noGrp="1"/>
          </p:cNvGraphicFramePr>
          <p:nvPr>
            <p:extLst>
              <p:ext uri="{D42A27DB-BD31-4B8C-83A1-F6EECF244321}">
                <p14:modId xmlns:p14="http://schemas.microsoft.com/office/powerpoint/2010/main" val="4053198162"/>
              </p:ext>
            </p:extLst>
          </p:nvPr>
        </p:nvGraphicFramePr>
        <p:xfrm>
          <a:off x="683568" y="1514589"/>
          <a:ext cx="7920880" cy="3354571"/>
        </p:xfrm>
        <a:graphic>
          <a:graphicData uri="http://schemas.openxmlformats.org/drawingml/2006/table">
            <a:tbl>
              <a:tblPr firstRow="1" bandRow="1">
                <a:tableStyleId>{5C22544A-7EE6-4342-B048-85BDC9FD1C3A}</a:tableStyleId>
              </a:tblPr>
              <a:tblGrid>
                <a:gridCol w="2088232"/>
                <a:gridCol w="1872208"/>
                <a:gridCol w="1980220"/>
                <a:gridCol w="1980220"/>
              </a:tblGrid>
              <a:tr h="943248">
                <a:tc>
                  <a:txBody>
                    <a:bodyPr/>
                    <a:lstStyle/>
                    <a:p>
                      <a:pPr fontAlgn="ctr"/>
                      <a:r>
                        <a:rPr lang="tr-TR" sz="1400" b="1" dirty="0">
                          <a:solidFill>
                            <a:schemeClr val="tx1"/>
                          </a:solidFill>
                          <a:effectLst/>
                          <a:latin typeface="inherit"/>
                        </a:rPr>
                        <a:t>Değerlendirme Kriterleri</a:t>
                      </a:r>
                    </a:p>
                  </a:txBody>
                  <a:tcPr marL="76200" marR="76200" marT="38100" marB="38100" anchor="ctr">
                    <a:solidFill>
                      <a:schemeClr val="bg1"/>
                    </a:solidFill>
                  </a:tcPr>
                </a:tc>
                <a:tc>
                  <a:txBody>
                    <a:bodyPr/>
                    <a:lstStyle/>
                    <a:p>
                      <a:pPr algn="ctr" fontAlgn="ctr"/>
                      <a:r>
                        <a:rPr lang="tr-TR" sz="1400" b="1" dirty="0">
                          <a:solidFill>
                            <a:schemeClr val="tx1"/>
                          </a:solidFill>
                          <a:effectLst/>
                          <a:latin typeface="inherit"/>
                        </a:rPr>
                        <a:t>Temel </a:t>
                      </a:r>
                      <a:r>
                        <a:rPr lang="tr-TR" sz="1400" b="1" dirty="0" smtClean="0">
                          <a:solidFill>
                            <a:schemeClr val="tx1"/>
                          </a:solidFill>
                          <a:effectLst/>
                          <a:latin typeface="inherit"/>
                        </a:rPr>
                        <a:t>Sektörler</a:t>
                      </a:r>
                    </a:p>
                    <a:p>
                      <a:pPr algn="ctr" fontAlgn="ctr"/>
                      <a:r>
                        <a:rPr lang="tr-TR" sz="1400" b="1" dirty="0" smtClean="0">
                          <a:solidFill>
                            <a:schemeClr val="tx1"/>
                          </a:solidFill>
                          <a:effectLst/>
                          <a:latin typeface="inherit"/>
                        </a:rPr>
                        <a:t>Kategorisi</a:t>
                      </a:r>
                      <a:endParaRPr lang="tr-TR" sz="1400" b="1" dirty="0">
                        <a:solidFill>
                          <a:schemeClr val="tx1"/>
                        </a:solidFill>
                        <a:effectLst/>
                        <a:latin typeface="inherit"/>
                      </a:endParaRPr>
                    </a:p>
                  </a:txBody>
                  <a:tcPr marL="76200" marR="76200" marT="38100" marB="38100" anchor="ctr">
                    <a:solidFill>
                      <a:schemeClr val="bg1"/>
                    </a:solidFill>
                  </a:tcPr>
                </a:tc>
                <a:tc>
                  <a:txBody>
                    <a:bodyPr/>
                    <a:lstStyle/>
                    <a:p>
                      <a:pPr algn="ctr" fontAlgn="ctr"/>
                      <a:r>
                        <a:rPr lang="tr-TR" sz="1400" b="1" dirty="0" err="1">
                          <a:solidFill>
                            <a:schemeClr val="tx1"/>
                          </a:solidFill>
                          <a:effectLst/>
                          <a:latin typeface="inherit"/>
                        </a:rPr>
                        <a:t>Tekno</a:t>
                      </a:r>
                      <a:r>
                        <a:rPr lang="tr-TR" sz="1400" b="1" dirty="0">
                          <a:solidFill>
                            <a:schemeClr val="tx1"/>
                          </a:solidFill>
                          <a:effectLst/>
                          <a:latin typeface="inherit"/>
                        </a:rPr>
                        <a:t> </a:t>
                      </a:r>
                      <a:r>
                        <a:rPr lang="tr-TR" sz="1400" b="1" dirty="0" smtClean="0">
                          <a:solidFill>
                            <a:schemeClr val="tx1"/>
                          </a:solidFill>
                          <a:effectLst/>
                          <a:latin typeface="inherit"/>
                        </a:rPr>
                        <a:t>Girişimcilik</a:t>
                      </a:r>
                    </a:p>
                    <a:p>
                      <a:pPr marL="0" marR="0" indent="0" algn="ctr" defTabSz="914400" rtl="0" eaLnBrk="1" fontAlgn="ctr" latinLnBrk="0" hangingPunct="1">
                        <a:lnSpc>
                          <a:spcPct val="100000"/>
                        </a:lnSpc>
                        <a:spcBef>
                          <a:spcPts val="0"/>
                        </a:spcBef>
                        <a:spcAft>
                          <a:spcPts val="0"/>
                        </a:spcAft>
                        <a:buClrTx/>
                        <a:buSzTx/>
                        <a:buFontTx/>
                        <a:buNone/>
                        <a:tabLst/>
                        <a:defRPr/>
                      </a:pPr>
                      <a:r>
                        <a:rPr lang="tr-TR" sz="1400" b="1" dirty="0" smtClean="0">
                          <a:solidFill>
                            <a:schemeClr val="tx1"/>
                          </a:solidFill>
                          <a:effectLst/>
                          <a:latin typeface="inherit"/>
                        </a:rPr>
                        <a:t>Kategorisi</a:t>
                      </a:r>
                    </a:p>
                  </a:txBody>
                  <a:tcPr marL="76200" marR="76200" marT="38100" marB="38100" anchor="ctr">
                    <a:solidFill>
                      <a:schemeClr val="bg1"/>
                    </a:solidFill>
                  </a:tcPr>
                </a:tc>
                <a:tc>
                  <a:txBody>
                    <a:bodyPr/>
                    <a:lstStyle/>
                    <a:p>
                      <a:pPr algn="ctr" fontAlgn="ctr"/>
                      <a:r>
                        <a:rPr lang="tr-TR" sz="1400" b="1" dirty="0">
                          <a:solidFill>
                            <a:schemeClr val="tx1"/>
                          </a:solidFill>
                          <a:effectLst/>
                          <a:latin typeface="inherit"/>
                        </a:rPr>
                        <a:t>Sosyal </a:t>
                      </a:r>
                      <a:r>
                        <a:rPr lang="tr-TR" sz="1400" b="1" dirty="0" smtClean="0">
                          <a:solidFill>
                            <a:schemeClr val="tx1"/>
                          </a:solidFill>
                          <a:effectLst/>
                          <a:latin typeface="inherit"/>
                        </a:rPr>
                        <a:t>Girişimcilik</a:t>
                      </a:r>
                    </a:p>
                    <a:p>
                      <a:pPr marL="0" marR="0" indent="0" algn="ctr" defTabSz="914400" rtl="0" eaLnBrk="1" fontAlgn="ctr" latinLnBrk="0" hangingPunct="1">
                        <a:lnSpc>
                          <a:spcPct val="100000"/>
                        </a:lnSpc>
                        <a:spcBef>
                          <a:spcPts val="0"/>
                        </a:spcBef>
                        <a:spcAft>
                          <a:spcPts val="0"/>
                        </a:spcAft>
                        <a:buClrTx/>
                        <a:buSzTx/>
                        <a:buFontTx/>
                        <a:buNone/>
                        <a:tabLst/>
                        <a:defRPr/>
                      </a:pPr>
                      <a:r>
                        <a:rPr lang="tr-TR" sz="1400" b="1" dirty="0" smtClean="0">
                          <a:solidFill>
                            <a:schemeClr val="tx1"/>
                          </a:solidFill>
                          <a:effectLst/>
                          <a:latin typeface="inherit"/>
                        </a:rPr>
                        <a:t>Kategorisi</a:t>
                      </a:r>
                    </a:p>
                  </a:txBody>
                  <a:tcPr marL="76200" marR="76200" marT="38100" marB="38100" anchor="ctr">
                    <a:solidFill>
                      <a:schemeClr val="bg1"/>
                    </a:solidFill>
                  </a:tcPr>
                </a:tc>
              </a:tr>
              <a:tr h="525480">
                <a:tc>
                  <a:txBody>
                    <a:bodyPr/>
                    <a:lstStyle/>
                    <a:p>
                      <a:pPr fontAlgn="ctr"/>
                      <a:r>
                        <a:rPr lang="tr-TR" sz="1400" b="1" kern="1200" dirty="0" smtClean="0">
                          <a:solidFill>
                            <a:schemeClr val="accent2"/>
                          </a:solidFill>
                          <a:effectLst/>
                          <a:latin typeface="inherit"/>
                          <a:ea typeface="+mn-ea"/>
                          <a:cs typeface="+mn-cs"/>
                        </a:rPr>
                        <a:t>Yenilikçilik</a:t>
                      </a:r>
                    </a:p>
                    <a:p>
                      <a:pPr fontAlgn="ctr"/>
                      <a:endParaRPr lang="tr-TR" sz="1400" b="1" kern="1200" dirty="0">
                        <a:solidFill>
                          <a:schemeClr val="accent2"/>
                        </a:solidFill>
                        <a:effectLst/>
                        <a:latin typeface="inherit"/>
                        <a:ea typeface="+mn-ea"/>
                        <a:cs typeface="+mn-cs"/>
                      </a:endParaRP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%30</a:t>
                      </a: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%40</a:t>
                      </a: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%25</a:t>
                      </a:r>
                    </a:p>
                  </a:txBody>
                  <a:tcPr marL="76200" marR="76200" marT="38100" marB="38100" anchor="ctr">
                    <a:solidFill>
                      <a:schemeClr val="bg1"/>
                    </a:solidFill>
                  </a:tcPr>
                </a:tc>
              </a:tr>
              <a:tr h="748410">
                <a:tc>
                  <a:txBody>
                    <a:bodyPr/>
                    <a:lstStyle/>
                    <a:p>
                      <a:pPr fontAlgn="base"/>
                      <a:r>
                        <a:rPr lang="tr-TR" sz="1400" b="1" kern="1200" dirty="0">
                          <a:solidFill>
                            <a:schemeClr val="accent2"/>
                          </a:solidFill>
                          <a:effectLst/>
                          <a:latin typeface="inherit"/>
                          <a:ea typeface="+mn-ea"/>
                          <a:cs typeface="+mn-cs"/>
                        </a:rPr>
                        <a:t>Yapılabilirlik / </a:t>
                      </a:r>
                      <a:r>
                        <a:rPr lang="tr-TR" sz="1400" b="1" kern="1200" dirty="0" smtClean="0">
                          <a:solidFill>
                            <a:schemeClr val="accent2"/>
                          </a:solidFill>
                          <a:effectLst/>
                          <a:latin typeface="inherit"/>
                          <a:ea typeface="+mn-ea"/>
                          <a:cs typeface="+mn-cs"/>
                        </a:rPr>
                        <a:t>Uygulanabilirlik</a:t>
                      </a:r>
                    </a:p>
                    <a:p>
                      <a:pPr fontAlgn="base"/>
                      <a:endParaRPr lang="tr-TR" sz="1400" b="1" kern="1200" dirty="0">
                        <a:solidFill>
                          <a:schemeClr val="accent2"/>
                        </a:solidFill>
                        <a:effectLst/>
                        <a:latin typeface="inherit"/>
                        <a:ea typeface="+mn-ea"/>
                        <a:cs typeface="+mn-cs"/>
                      </a:endParaRP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%30</a:t>
                      </a: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%25</a:t>
                      </a: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%25</a:t>
                      </a:r>
                    </a:p>
                  </a:txBody>
                  <a:tcPr marL="76200" marR="76200" marT="38100" marB="38100" anchor="ctr">
                    <a:solidFill>
                      <a:schemeClr val="bg1"/>
                    </a:solidFill>
                  </a:tcPr>
                </a:tc>
              </a:tr>
              <a:tr h="748410">
                <a:tc>
                  <a:txBody>
                    <a:bodyPr/>
                    <a:lstStyle/>
                    <a:p>
                      <a:pPr fontAlgn="base"/>
                      <a:r>
                        <a:rPr lang="tr-TR" sz="1400" b="1" kern="1200" dirty="0">
                          <a:solidFill>
                            <a:schemeClr val="accent2"/>
                          </a:solidFill>
                          <a:effectLst/>
                          <a:latin typeface="inherit"/>
                          <a:ea typeface="+mn-ea"/>
                          <a:cs typeface="+mn-cs"/>
                        </a:rPr>
                        <a:t>Ölçeklenebilme / </a:t>
                      </a:r>
                      <a:r>
                        <a:rPr lang="tr-TR" sz="1400" b="1" kern="1200" dirty="0" smtClean="0">
                          <a:solidFill>
                            <a:schemeClr val="accent2"/>
                          </a:solidFill>
                          <a:effectLst/>
                          <a:latin typeface="inherit"/>
                          <a:ea typeface="+mn-ea"/>
                          <a:cs typeface="+mn-cs"/>
                        </a:rPr>
                        <a:t>Sürdürülebilirlik</a:t>
                      </a:r>
                    </a:p>
                    <a:p>
                      <a:pPr fontAlgn="base"/>
                      <a:endParaRPr lang="tr-TR" sz="1400" b="1" kern="1200" dirty="0">
                        <a:solidFill>
                          <a:schemeClr val="accent2"/>
                        </a:solidFill>
                        <a:effectLst/>
                        <a:latin typeface="inherit"/>
                        <a:ea typeface="+mn-ea"/>
                        <a:cs typeface="+mn-cs"/>
                      </a:endParaRPr>
                    </a:p>
                  </a:txBody>
                  <a:tcPr marL="76200" marR="76200" marT="38100" marB="38100" anchor="ctr">
                    <a:solidFill>
                      <a:schemeClr val="bg1"/>
                    </a:solidFill>
                  </a:tcPr>
                </a:tc>
                <a:tc>
                  <a:txBody>
                    <a:bodyPr/>
                    <a:lstStyle/>
                    <a:p>
                      <a:pPr algn="ctr" fontAlgn="ctr"/>
                      <a:r>
                        <a:rPr lang="tr-TR" sz="1400" b="0" kern="1200">
                          <a:solidFill>
                            <a:schemeClr val="tx1"/>
                          </a:solidFill>
                          <a:effectLst/>
                          <a:latin typeface="inherit"/>
                          <a:ea typeface="+mn-ea"/>
                          <a:cs typeface="+mn-cs"/>
                        </a:rPr>
                        <a:t>%30</a:t>
                      </a: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%30</a:t>
                      </a: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%25</a:t>
                      </a:r>
                    </a:p>
                  </a:txBody>
                  <a:tcPr marL="76200" marR="76200" marT="38100" marB="38100" anchor="ctr">
                    <a:solidFill>
                      <a:schemeClr val="bg1"/>
                    </a:solidFill>
                  </a:tcPr>
                </a:tc>
              </a:tr>
              <a:tr h="389023">
                <a:tc>
                  <a:txBody>
                    <a:bodyPr/>
                    <a:lstStyle/>
                    <a:p>
                      <a:pPr fontAlgn="ctr"/>
                      <a:r>
                        <a:rPr lang="tr-TR" sz="1400" b="1" kern="1200" dirty="0">
                          <a:solidFill>
                            <a:schemeClr val="accent2"/>
                          </a:solidFill>
                          <a:effectLst/>
                          <a:latin typeface="inherit"/>
                          <a:ea typeface="+mn-ea"/>
                          <a:cs typeface="+mn-cs"/>
                        </a:rPr>
                        <a:t>Sosyal Etki</a:t>
                      </a: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%10</a:t>
                      </a: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%5</a:t>
                      </a:r>
                    </a:p>
                  </a:txBody>
                  <a:tcPr marL="76200" marR="76200" marT="38100" marB="38100" anchor="ctr">
                    <a:solidFill>
                      <a:schemeClr val="bg1"/>
                    </a:solidFill>
                  </a:tcPr>
                </a:tc>
                <a:tc>
                  <a:txBody>
                    <a:bodyPr/>
                    <a:lstStyle/>
                    <a:p>
                      <a:pPr algn="ctr" fontAlgn="ctr"/>
                      <a:r>
                        <a:rPr lang="tr-TR" sz="1400" b="0" kern="1200" dirty="0">
                          <a:solidFill>
                            <a:schemeClr val="tx1"/>
                          </a:solidFill>
                          <a:effectLst/>
                          <a:latin typeface="inherit"/>
                          <a:ea typeface="+mn-ea"/>
                          <a:cs typeface="+mn-cs"/>
                        </a:rPr>
                        <a:t>%25</a:t>
                      </a:r>
                    </a:p>
                  </a:txBody>
                  <a:tcPr marL="76200" marR="76200" marT="38100" marB="38100" anchor="ctr">
                    <a:solidFill>
                      <a:schemeClr val="bg1"/>
                    </a:solidFill>
                  </a:tcPr>
                </a:tc>
              </a:tr>
            </a:tbl>
          </a:graphicData>
        </a:graphic>
      </p:graphicFrame>
    </p:spTree>
    <p:extLst>
      <p:ext uri="{BB962C8B-B14F-4D97-AF65-F5344CB8AC3E}">
        <p14:creationId xmlns:p14="http://schemas.microsoft.com/office/powerpoint/2010/main" val="22371724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230657"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5" name="8 Metin kutusu"/>
          <p:cNvSpPr txBox="1"/>
          <p:nvPr/>
        </p:nvSpPr>
        <p:spPr>
          <a:xfrm>
            <a:off x="323528" y="879103"/>
            <a:ext cx="9217024"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Proje </a:t>
            </a:r>
            <a:r>
              <a:rPr lang="en-US"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H</a:t>
            </a: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angi Koşullarda </a:t>
            </a:r>
            <a:r>
              <a:rPr lang="en-US"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D</a:t>
            </a: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eğerlendirme </a:t>
            </a:r>
            <a:r>
              <a:rPr lang="en-US"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D</a:t>
            </a: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ışında </a:t>
            </a:r>
            <a:r>
              <a:rPr lang="en-US"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T</a:t>
            </a: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utulur? </a:t>
            </a:r>
          </a:p>
        </p:txBody>
      </p:sp>
      <p:sp>
        <p:nvSpPr>
          <p:cNvPr id="13" name="Dikdörtgen 12"/>
          <p:cNvSpPr/>
          <p:nvPr/>
        </p:nvSpPr>
        <p:spPr>
          <a:xfrm>
            <a:off x="3280718" y="3673226"/>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9" name="Grup 8"/>
          <p:cNvGrpSpPr/>
          <p:nvPr/>
        </p:nvGrpSpPr>
        <p:grpSpPr>
          <a:xfrm>
            <a:off x="1043608" y="5301208"/>
            <a:ext cx="6606472" cy="689593"/>
            <a:chOff x="3064378" y="-118884"/>
            <a:chExt cx="5499720" cy="763180"/>
          </a:xfrm>
        </p:grpSpPr>
        <p:sp>
          <p:nvSpPr>
            <p:cNvPr id="10" name="Köşeli Çift Ayraç 9"/>
            <p:cNvSpPr/>
            <p:nvPr/>
          </p:nvSpPr>
          <p:spPr>
            <a:xfrm>
              <a:off x="3064378" y="-118884"/>
              <a:ext cx="5499720" cy="763180"/>
            </a:xfrm>
            <a:prstGeom prst="chevron">
              <a:avLst/>
            </a:pr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sp>
        <p:sp>
          <p:nvSpPr>
            <p:cNvPr id="11" name="Köşeli Çift Ayraç 4"/>
            <p:cNvSpPr/>
            <p:nvPr/>
          </p:nvSpPr>
          <p:spPr>
            <a:xfrm>
              <a:off x="3304157" y="50302"/>
              <a:ext cx="5065993" cy="433291"/>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0320" tIns="10160" rIns="0" bIns="10160" numCol="1" spcCol="1270" anchor="ctr" anchorCtr="0">
              <a:noAutofit/>
            </a:bodyPr>
            <a:lstStyle/>
            <a:p>
              <a:pPr defTabSz="711200" fontAlgn="base">
                <a:spcBef>
                  <a:spcPct val="0"/>
                </a:spcBef>
                <a:spcAft>
                  <a:spcPct val="35000"/>
                </a:spcAft>
              </a:pPr>
              <a:r>
                <a:rPr lang="tr-TR" sz="1400" dirty="0">
                  <a:solidFill>
                    <a:prstClr val="black">
                      <a:hueOff val="0"/>
                      <a:satOff val="0"/>
                      <a:lumOff val="0"/>
                      <a:alphaOff val="0"/>
                    </a:prstClr>
                  </a:solidFill>
                </a:rPr>
                <a:t>Proje kapsamında yürütülen çalışmaların halk sağlığı ve güvenliği için risk teşkil ettiğinin/edeceğinin anlaşılması (özellikle radyoaktif maddeler, tehlikeli deney setleri,  toksin ve kanserojen vb. maddeler ihtiva eden projeler)</a:t>
              </a:r>
            </a:p>
          </p:txBody>
        </p:sp>
      </p:grpSp>
      <p:sp>
        <p:nvSpPr>
          <p:cNvPr id="14" name="Köşeli Çift Ayraç 13"/>
          <p:cNvSpPr/>
          <p:nvPr/>
        </p:nvSpPr>
        <p:spPr>
          <a:xfrm>
            <a:off x="1043608" y="1516015"/>
            <a:ext cx="6515210" cy="328809"/>
          </a:xfrm>
          <a:prstGeom prst="chevron">
            <a:avLst/>
          </a:prstGeom>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16" name="Köşeli Çift Ayraç 15"/>
          <p:cNvSpPr/>
          <p:nvPr/>
        </p:nvSpPr>
        <p:spPr>
          <a:xfrm>
            <a:off x="1043608" y="2492896"/>
            <a:ext cx="6515210" cy="360040"/>
          </a:xfrm>
          <a:prstGeom prst="chevron">
            <a:avLst/>
          </a:prstGeom>
          <a:solidFill>
            <a:schemeClr val="accent1">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17" name="Köşeli Çift Ayraç 16"/>
          <p:cNvSpPr/>
          <p:nvPr/>
        </p:nvSpPr>
        <p:spPr>
          <a:xfrm>
            <a:off x="1074029" y="2996952"/>
            <a:ext cx="6522307" cy="369912"/>
          </a:xfrm>
          <a:prstGeom prst="chevron">
            <a:avLst/>
          </a:prstGeom>
          <a:solidFill>
            <a:srgbClr val="DDDDDD">
              <a:alpha val="90000"/>
            </a:srgb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2" name="Dikdörtgen 1"/>
          <p:cNvSpPr/>
          <p:nvPr/>
        </p:nvSpPr>
        <p:spPr>
          <a:xfrm>
            <a:off x="1403648" y="1537047"/>
            <a:ext cx="5994412" cy="307777"/>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0320" tIns="10160" rIns="0" bIns="10160" numCol="1" spcCol="1270" anchor="ctr" anchorCtr="0">
            <a:noAutofit/>
          </a:bodyPr>
          <a:lstStyle/>
          <a:p>
            <a:pPr defTabSz="711200" fontAlgn="base">
              <a:spcBef>
                <a:spcPct val="0"/>
              </a:spcBef>
              <a:spcAft>
                <a:spcPct val="35000"/>
              </a:spcAft>
            </a:pPr>
            <a:r>
              <a:rPr lang="tr-TR" sz="1400" dirty="0">
                <a:solidFill>
                  <a:prstClr val="black">
                    <a:hueOff val="0"/>
                    <a:satOff val="0"/>
                    <a:lumOff val="0"/>
                    <a:alphaOff val="0"/>
                  </a:prstClr>
                </a:solidFill>
              </a:rPr>
              <a:t>Projenin başvuru sahibi öğrenci/</a:t>
            </a:r>
            <a:r>
              <a:rPr lang="tr-TR" sz="1400" dirty="0" err="1">
                <a:solidFill>
                  <a:prstClr val="black">
                    <a:hueOff val="0"/>
                    <a:satOff val="0"/>
                    <a:lumOff val="0"/>
                    <a:alphaOff val="0"/>
                  </a:prstClr>
                </a:solidFill>
              </a:rPr>
              <a:t>ler</a:t>
            </a:r>
            <a:r>
              <a:rPr lang="tr-TR" sz="1400" dirty="0">
                <a:solidFill>
                  <a:prstClr val="black">
                    <a:hueOff val="0"/>
                    <a:satOff val="0"/>
                    <a:lumOff val="0"/>
                    <a:alphaOff val="0"/>
                  </a:prstClr>
                </a:solidFill>
              </a:rPr>
              <a:t> tarafından gerçekleştirilmemiş olması</a:t>
            </a:r>
          </a:p>
        </p:txBody>
      </p:sp>
      <p:sp>
        <p:nvSpPr>
          <p:cNvPr id="6" name="Metin kutusu 5"/>
          <p:cNvSpPr txBox="1"/>
          <p:nvPr/>
        </p:nvSpPr>
        <p:spPr>
          <a:xfrm>
            <a:off x="1331640" y="2492896"/>
            <a:ext cx="4536504" cy="307777"/>
          </a:xfrm>
          <a:prstGeom prst="rect">
            <a:avLst/>
          </a:prstGeom>
          <a:noFill/>
        </p:spPr>
        <p:txBody>
          <a:bodyPr wrap="square" rtlCol="0">
            <a:spAutoFit/>
          </a:bodyPr>
          <a:lstStyle/>
          <a:p>
            <a:pPr fontAlgn="base">
              <a:spcBef>
                <a:spcPct val="0"/>
              </a:spcBef>
              <a:spcAft>
                <a:spcPct val="0"/>
              </a:spcAft>
            </a:pPr>
            <a:r>
              <a:rPr lang="tr-TR" sz="1400" dirty="0">
                <a:solidFill>
                  <a:prstClr val="black">
                    <a:hueOff val="0"/>
                    <a:satOff val="0"/>
                    <a:lumOff val="0"/>
                    <a:alphaOff val="0"/>
                  </a:prstClr>
                </a:solidFill>
              </a:rPr>
              <a:t>Yararlanılan kaynakların belirtilmemesi, intihal yapılması</a:t>
            </a:r>
          </a:p>
        </p:txBody>
      </p:sp>
      <p:sp>
        <p:nvSpPr>
          <p:cNvPr id="7" name="Metin kutusu 6"/>
          <p:cNvSpPr txBox="1"/>
          <p:nvPr/>
        </p:nvSpPr>
        <p:spPr>
          <a:xfrm>
            <a:off x="1271116" y="3068960"/>
            <a:ext cx="6901284" cy="307777"/>
          </a:xfrm>
          <a:prstGeom prst="rect">
            <a:avLst/>
          </a:prstGeom>
          <a:noFill/>
        </p:spPr>
        <p:txBody>
          <a:bodyPr wrap="square" rtlCol="0">
            <a:spAutoFit/>
          </a:bodyPr>
          <a:lstStyle>
            <a:defPPr>
              <a:defRPr lang="tr-TR"/>
            </a:defPPr>
            <a:lvl1pPr>
              <a:defRPr sz="1400">
                <a:solidFill>
                  <a:schemeClr val="dk1">
                    <a:hueOff val="0"/>
                    <a:satOff val="0"/>
                    <a:lumOff val="0"/>
                    <a:alphaOff val="0"/>
                  </a:schemeClr>
                </a:solidFill>
                <a:latin typeface="+mn-lt"/>
              </a:defRPr>
            </a:lvl1pPr>
          </a:lstStyle>
          <a:p>
            <a:pPr fontAlgn="base">
              <a:spcBef>
                <a:spcPct val="0"/>
              </a:spcBef>
              <a:spcAft>
                <a:spcPct val="0"/>
              </a:spcAft>
            </a:pPr>
            <a:r>
              <a:rPr lang="tr-TR" dirty="0">
                <a:solidFill>
                  <a:prstClr val="black">
                    <a:hueOff val="0"/>
                    <a:satOff val="0"/>
                    <a:lumOff val="0"/>
                    <a:alphaOff val="0"/>
                  </a:prstClr>
                </a:solidFill>
              </a:rPr>
              <a:t>Bireylerin temel hak ve özgürlüklerine müdahale </a:t>
            </a:r>
            <a:r>
              <a:rPr lang="tr-TR" dirty="0" smtClean="0">
                <a:solidFill>
                  <a:prstClr val="black">
                    <a:hueOff val="0"/>
                    <a:satOff val="0"/>
                    <a:lumOff val="0"/>
                    <a:alphaOff val="0"/>
                  </a:prstClr>
                </a:solidFill>
              </a:rPr>
              <a:t>edilmesi</a:t>
            </a:r>
            <a:endParaRPr lang="tr-TR" dirty="0">
              <a:solidFill>
                <a:prstClr val="black">
                  <a:hueOff val="0"/>
                  <a:satOff val="0"/>
                  <a:lumOff val="0"/>
                  <a:alphaOff val="0"/>
                </a:prstClr>
              </a:solidFill>
            </a:endParaRPr>
          </a:p>
        </p:txBody>
      </p:sp>
      <p:sp>
        <p:nvSpPr>
          <p:cNvPr id="18" name="Köşeli Çift Ayraç 17"/>
          <p:cNvSpPr/>
          <p:nvPr/>
        </p:nvSpPr>
        <p:spPr>
          <a:xfrm>
            <a:off x="1015874" y="3501008"/>
            <a:ext cx="6508454" cy="387499"/>
          </a:xfrm>
          <a:prstGeom prst="chevron">
            <a:avLst/>
          </a:prstGeom>
          <a:solidFill>
            <a:schemeClr val="accent3">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19" name="Metin kutusu 18"/>
          <p:cNvSpPr txBox="1"/>
          <p:nvPr/>
        </p:nvSpPr>
        <p:spPr>
          <a:xfrm>
            <a:off x="1259632" y="3573016"/>
            <a:ext cx="6768752" cy="307777"/>
          </a:xfrm>
          <a:prstGeom prst="rect">
            <a:avLst/>
          </a:prstGeom>
          <a:noFill/>
        </p:spPr>
        <p:txBody>
          <a:bodyPr wrap="square" rtlCol="0">
            <a:spAutoFit/>
          </a:bodyPr>
          <a:lstStyle>
            <a:defPPr>
              <a:defRPr lang="tr-TR"/>
            </a:defPPr>
            <a:lvl1pPr>
              <a:defRPr sz="1400">
                <a:solidFill>
                  <a:schemeClr val="dk1">
                    <a:hueOff val="0"/>
                    <a:satOff val="0"/>
                    <a:lumOff val="0"/>
                    <a:alphaOff val="0"/>
                  </a:schemeClr>
                </a:solidFill>
                <a:latin typeface="+mn-lt"/>
              </a:defRPr>
            </a:lvl1pPr>
          </a:lstStyle>
          <a:p>
            <a:pPr fontAlgn="base">
              <a:spcBef>
                <a:spcPct val="0"/>
              </a:spcBef>
              <a:spcAft>
                <a:spcPct val="0"/>
              </a:spcAft>
            </a:pPr>
            <a:r>
              <a:rPr lang="tr-TR" dirty="0">
                <a:solidFill>
                  <a:prstClr val="black">
                    <a:hueOff val="0"/>
                    <a:satOff val="0"/>
                    <a:lumOff val="0"/>
                    <a:alphaOff val="0"/>
                  </a:prstClr>
                </a:solidFill>
              </a:rPr>
              <a:t>Bireylere fiziksel veya ruhsal zarar </a:t>
            </a:r>
            <a:r>
              <a:rPr lang="tr-TR" dirty="0" smtClean="0">
                <a:solidFill>
                  <a:prstClr val="black">
                    <a:hueOff val="0"/>
                    <a:satOff val="0"/>
                    <a:lumOff val="0"/>
                    <a:alphaOff val="0"/>
                  </a:prstClr>
                </a:solidFill>
              </a:rPr>
              <a:t>verilmesi</a:t>
            </a:r>
            <a:endParaRPr lang="tr-TR" dirty="0">
              <a:solidFill>
                <a:prstClr val="black">
                  <a:hueOff val="0"/>
                  <a:satOff val="0"/>
                  <a:lumOff val="0"/>
                  <a:alphaOff val="0"/>
                </a:prstClr>
              </a:solidFill>
            </a:endParaRPr>
          </a:p>
        </p:txBody>
      </p:sp>
      <p:sp>
        <p:nvSpPr>
          <p:cNvPr id="20" name="Köşeli Çift Ayraç 19"/>
          <p:cNvSpPr/>
          <p:nvPr/>
        </p:nvSpPr>
        <p:spPr>
          <a:xfrm>
            <a:off x="1043608" y="4005064"/>
            <a:ext cx="6502382" cy="432048"/>
          </a:xfrm>
          <a:prstGeom prst="chevron">
            <a:avLst/>
          </a:prstGeom>
          <a:solidFill>
            <a:schemeClr val="accent5">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21" name="Metin kutusu 20"/>
          <p:cNvSpPr txBox="1"/>
          <p:nvPr/>
        </p:nvSpPr>
        <p:spPr>
          <a:xfrm>
            <a:off x="1259632" y="4077072"/>
            <a:ext cx="6768752" cy="307777"/>
          </a:xfrm>
          <a:prstGeom prst="rect">
            <a:avLst/>
          </a:prstGeom>
          <a:noFill/>
        </p:spPr>
        <p:txBody>
          <a:bodyPr wrap="square" rtlCol="0">
            <a:spAutoFit/>
          </a:bodyPr>
          <a:lstStyle>
            <a:defPPr>
              <a:defRPr lang="tr-TR"/>
            </a:defPPr>
            <a:lvl1pPr>
              <a:defRPr sz="1400">
                <a:solidFill>
                  <a:schemeClr val="dk1">
                    <a:hueOff val="0"/>
                    <a:satOff val="0"/>
                    <a:lumOff val="0"/>
                    <a:alphaOff val="0"/>
                  </a:schemeClr>
                </a:solidFill>
                <a:latin typeface="+mn-lt"/>
              </a:defRPr>
            </a:lvl1pPr>
          </a:lstStyle>
          <a:p>
            <a:pPr fontAlgn="base">
              <a:spcBef>
                <a:spcPct val="0"/>
              </a:spcBef>
              <a:spcAft>
                <a:spcPct val="0"/>
              </a:spcAft>
            </a:pPr>
            <a:r>
              <a:rPr lang="tr-TR" dirty="0">
                <a:solidFill>
                  <a:prstClr val="black">
                    <a:hueOff val="0"/>
                    <a:satOff val="0"/>
                    <a:lumOff val="0"/>
                    <a:alphaOff val="0"/>
                  </a:prstClr>
                </a:solidFill>
              </a:rPr>
              <a:t>Projede kullanılan/toplanan kişisel bilgilerin </a:t>
            </a:r>
            <a:r>
              <a:rPr lang="tr-TR" dirty="0" smtClean="0">
                <a:solidFill>
                  <a:prstClr val="black">
                    <a:hueOff val="0"/>
                    <a:satOff val="0"/>
                    <a:lumOff val="0"/>
                    <a:alphaOff val="0"/>
                  </a:prstClr>
                </a:solidFill>
              </a:rPr>
              <a:t>paylaşılması</a:t>
            </a:r>
            <a:endParaRPr lang="tr-TR" dirty="0">
              <a:solidFill>
                <a:prstClr val="black">
                  <a:hueOff val="0"/>
                  <a:satOff val="0"/>
                  <a:lumOff val="0"/>
                  <a:alphaOff val="0"/>
                </a:prstClr>
              </a:solidFill>
            </a:endParaRPr>
          </a:p>
        </p:txBody>
      </p:sp>
      <p:grpSp>
        <p:nvGrpSpPr>
          <p:cNvPr id="23" name="Grup 22"/>
          <p:cNvGrpSpPr/>
          <p:nvPr/>
        </p:nvGrpSpPr>
        <p:grpSpPr>
          <a:xfrm>
            <a:off x="1043608" y="1988840"/>
            <a:ext cx="7200800" cy="333639"/>
            <a:chOff x="2894186" y="604215"/>
            <a:chExt cx="5415364" cy="763180"/>
          </a:xfrm>
        </p:grpSpPr>
        <p:sp>
          <p:nvSpPr>
            <p:cNvPr id="24" name="Köşeli Çift Ayraç 23"/>
            <p:cNvSpPr/>
            <p:nvPr/>
          </p:nvSpPr>
          <p:spPr>
            <a:xfrm>
              <a:off x="2894186" y="604215"/>
              <a:ext cx="4968400" cy="763180"/>
            </a:xfrm>
            <a:prstGeom prst="chevron">
              <a:avLst/>
            </a:pr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sp>
        <p:sp>
          <p:nvSpPr>
            <p:cNvPr id="25" name="Köşeli Çift Ayraç 4"/>
            <p:cNvSpPr/>
            <p:nvPr/>
          </p:nvSpPr>
          <p:spPr>
            <a:xfrm>
              <a:off x="3138654" y="644296"/>
              <a:ext cx="5170896" cy="6487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0320" tIns="10160" rIns="0" bIns="10160" numCol="1" spcCol="1270" anchor="ctr" anchorCtr="0">
              <a:noAutofit/>
            </a:bodyPr>
            <a:lstStyle/>
            <a:p>
              <a:pPr defTabSz="711200" fontAlgn="base">
                <a:spcBef>
                  <a:spcPct val="0"/>
                </a:spcBef>
                <a:spcAft>
                  <a:spcPct val="35000"/>
                </a:spcAft>
              </a:pPr>
              <a:r>
                <a:rPr lang="tr-TR" sz="1400" dirty="0">
                  <a:solidFill>
                    <a:prstClr val="black">
                      <a:hueOff val="0"/>
                      <a:satOff val="0"/>
                      <a:lumOff val="0"/>
                      <a:alphaOff val="0"/>
                    </a:prstClr>
                  </a:solidFill>
                </a:rPr>
                <a:t>Projeye uzman katkısının beklenenden fazla olması</a:t>
              </a:r>
            </a:p>
          </p:txBody>
        </p:sp>
      </p:grpSp>
      <p:sp>
        <p:nvSpPr>
          <p:cNvPr id="26" name="Köşeli Çift Ayraç 25"/>
          <p:cNvSpPr/>
          <p:nvPr/>
        </p:nvSpPr>
        <p:spPr>
          <a:xfrm>
            <a:off x="1072670" y="4561964"/>
            <a:ext cx="6486147" cy="595228"/>
          </a:xfrm>
          <a:prstGeom prst="chevron">
            <a:avLst/>
          </a:prstGeom>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8" name="Metin kutusu 7"/>
          <p:cNvSpPr txBox="1"/>
          <p:nvPr/>
        </p:nvSpPr>
        <p:spPr>
          <a:xfrm>
            <a:off x="1259632" y="4581128"/>
            <a:ext cx="5966040" cy="523220"/>
          </a:xfrm>
          <a:prstGeom prst="rect">
            <a:avLst/>
          </a:prstGeom>
          <a:noFill/>
        </p:spPr>
        <p:txBody>
          <a:bodyPr wrap="square" rtlCol="0">
            <a:spAutoFit/>
          </a:bodyPr>
          <a:lstStyle>
            <a:defPPr>
              <a:defRPr lang="tr-TR"/>
            </a:defPPr>
            <a:lvl1pPr>
              <a:defRPr sz="1400">
                <a:solidFill>
                  <a:schemeClr val="dk1">
                    <a:hueOff val="0"/>
                    <a:satOff val="0"/>
                    <a:lumOff val="0"/>
                    <a:alphaOff val="0"/>
                  </a:schemeClr>
                </a:solidFill>
                <a:latin typeface="+mn-lt"/>
              </a:defRPr>
            </a:lvl1pPr>
          </a:lstStyle>
          <a:p>
            <a:pPr fontAlgn="base">
              <a:spcBef>
                <a:spcPct val="0"/>
              </a:spcBef>
              <a:spcAft>
                <a:spcPct val="0"/>
              </a:spcAft>
            </a:pPr>
            <a:r>
              <a:rPr lang="tr-TR" dirty="0">
                <a:solidFill>
                  <a:prstClr val="black">
                    <a:hueOff val="0"/>
                    <a:satOff val="0"/>
                    <a:lumOff val="0"/>
                    <a:alphaOff val="0"/>
                  </a:prstClr>
                </a:solidFill>
              </a:rPr>
              <a:t>Kurumlarda yapılacak çalışmalarda gerekli olduğu halde kurum yetkililerinden izin alınmaması</a:t>
            </a:r>
          </a:p>
        </p:txBody>
      </p:sp>
    </p:spTree>
    <p:extLst>
      <p:ext uri="{BB962C8B-B14F-4D97-AF65-F5344CB8AC3E}">
        <p14:creationId xmlns:p14="http://schemas.microsoft.com/office/powerpoint/2010/main" val="377701751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1 Başlık"/>
          <p:cNvSpPr>
            <a:spLocks noGrp="1"/>
          </p:cNvSpPr>
          <p:nvPr>
            <p:ph type="title"/>
          </p:nvPr>
        </p:nvSpPr>
        <p:spPr>
          <a:xfrm>
            <a:off x="251520" y="44624"/>
            <a:ext cx="8431410" cy="706438"/>
          </a:xfrm>
        </p:spPr>
        <p:txBody>
          <a:bodyPr>
            <a:noAutofit/>
          </a:bodyPr>
          <a:lstStyle/>
          <a:p>
            <a:pPr lvl="0"/>
            <a:r>
              <a:rPr lang="tr-TR" sz="2800" dirty="0">
                <a:latin typeface="Arial" pitchFamily="34" charset="0"/>
                <a:cs typeface="Arial" pitchFamily="34" charset="0"/>
              </a:rPr>
              <a:t>2238 - Girişimcilik ve Yenilikçilik Yarışması</a:t>
            </a:r>
          </a:p>
        </p:txBody>
      </p:sp>
      <p:graphicFrame>
        <p:nvGraphicFramePr>
          <p:cNvPr id="2" name="Diyagram 1"/>
          <p:cNvGraphicFramePr/>
          <p:nvPr>
            <p:extLst>
              <p:ext uri="{D42A27DB-BD31-4B8C-83A1-F6EECF244321}">
                <p14:modId xmlns:p14="http://schemas.microsoft.com/office/powerpoint/2010/main" val="741555681"/>
              </p:ext>
            </p:extLst>
          </p:nvPr>
        </p:nvGraphicFramePr>
        <p:xfrm>
          <a:off x="209650" y="711860"/>
          <a:ext cx="8712968" cy="590465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8" name="Grup 7"/>
          <p:cNvGrpSpPr/>
          <p:nvPr/>
        </p:nvGrpSpPr>
        <p:grpSpPr>
          <a:xfrm>
            <a:off x="284724" y="2329717"/>
            <a:ext cx="1996414" cy="2251411"/>
            <a:chOff x="1208074" y="2593501"/>
            <a:chExt cx="6126332" cy="3107921"/>
          </a:xfrm>
        </p:grpSpPr>
        <p:pic>
          <p:nvPicPr>
            <p:cNvPr id="9" name="Picture 2"/>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208074" y="2649053"/>
              <a:ext cx="6126332" cy="30523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1" name="Metin kutusu 10"/>
            <p:cNvSpPr txBox="1"/>
            <p:nvPr/>
          </p:nvSpPr>
          <p:spPr>
            <a:xfrm>
              <a:off x="2229283" y="2593501"/>
              <a:ext cx="4088367" cy="622691"/>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3.000TL</a:t>
              </a:r>
            </a:p>
          </p:txBody>
        </p:sp>
        <p:sp>
          <p:nvSpPr>
            <p:cNvPr id="13" name="Metin kutusu 12"/>
            <p:cNvSpPr txBox="1"/>
            <p:nvPr/>
          </p:nvSpPr>
          <p:spPr>
            <a:xfrm>
              <a:off x="2044489" y="3713378"/>
              <a:ext cx="4806878" cy="622691"/>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2.500 TL</a:t>
              </a:r>
            </a:p>
          </p:txBody>
        </p:sp>
        <p:sp>
          <p:nvSpPr>
            <p:cNvPr id="15" name="Metin kutusu 14"/>
            <p:cNvSpPr txBox="1"/>
            <p:nvPr/>
          </p:nvSpPr>
          <p:spPr>
            <a:xfrm>
              <a:off x="2211025" y="4821635"/>
              <a:ext cx="4640342" cy="722270"/>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1.500 TL</a:t>
              </a:r>
            </a:p>
          </p:txBody>
        </p:sp>
      </p:grpSp>
      <p:sp>
        <p:nvSpPr>
          <p:cNvPr id="20" name="8 Metin kutusu"/>
          <p:cNvSpPr txBox="1"/>
          <p:nvPr/>
        </p:nvSpPr>
        <p:spPr>
          <a:xfrm>
            <a:off x="1115616" y="908720"/>
            <a:ext cx="3117405"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Bölge Ödülleri</a:t>
            </a:r>
          </a:p>
        </p:txBody>
      </p:sp>
      <p:sp>
        <p:nvSpPr>
          <p:cNvPr id="3" name="Metin kutusu 2"/>
          <p:cNvSpPr txBox="1"/>
          <p:nvPr/>
        </p:nvSpPr>
        <p:spPr>
          <a:xfrm>
            <a:off x="323528" y="1484784"/>
            <a:ext cx="2088231" cy="707886"/>
          </a:xfrm>
          <a:prstGeom prst="rect">
            <a:avLst/>
          </a:prstGeom>
          <a:noFill/>
        </p:spPr>
        <p:txBody>
          <a:bodyPr wrap="square" rtlCol="0">
            <a:spAutoFit/>
          </a:bodyPr>
          <a:lstStyle/>
          <a:p>
            <a:pPr algn="ctr" fontAlgn="base">
              <a:spcBef>
                <a:spcPct val="0"/>
              </a:spcBef>
              <a:spcAft>
                <a:spcPct val="0"/>
              </a:spcAft>
            </a:pPr>
            <a:r>
              <a:rPr lang="tr-TR" sz="2000" b="1" dirty="0">
                <a:solidFill>
                  <a:prstClr val="black"/>
                </a:solidFill>
                <a:latin typeface="Corbel" pitchFamily="34" charset="0"/>
              </a:rPr>
              <a:t>Proje Başına Ödenecek Ödül</a:t>
            </a:r>
          </a:p>
        </p:txBody>
      </p:sp>
      <p:grpSp>
        <p:nvGrpSpPr>
          <p:cNvPr id="14" name="Grup 13"/>
          <p:cNvGrpSpPr/>
          <p:nvPr/>
        </p:nvGrpSpPr>
        <p:grpSpPr>
          <a:xfrm>
            <a:off x="2555776" y="2329717"/>
            <a:ext cx="1839004" cy="2251411"/>
            <a:chOff x="1208074" y="2593501"/>
            <a:chExt cx="6126332" cy="3107921"/>
          </a:xfrm>
        </p:grpSpPr>
        <p:pic>
          <p:nvPicPr>
            <p:cNvPr id="16" name="Picture 2"/>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208074" y="2649053"/>
              <a:ext cx="6126332" cy="30523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7" name="Metin kutusu 16"/>
            <p:cNvSpPr txBox="1"/>
            <p:nvPr/>
          </p:nvSpPr>
          <p:spPr>
            <a:xfrm>
              <a:off x="2229284" y="2593501"/>
              <a:ext cx="4088368" cy="722270"/>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1.000TL</a:t>
              </a:r>
            </a:p>
          </p:txBody>
        </p:sp>
        <p:sp>
          <p:nvSpPr>
            <p:cNvPr id="18" name="Metin kutusu 17"/>
            <p:cNvSpPr txBox="1"/>
            <p:nvPr/>
          </p:nvSpPr>
          <p:spPr>
            <a:xfrm>
              <a:off x="2044489" y="3713378"/>
              <a:ext cx="4806878" cy="722270"/>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  750 TL</a:t>
              </a:r>
            </a:p>
          </p:txBody>
        </p:sp>
        <p:sp>
          <p:nvSpPr>
            <p:cNvPr id="23" name="Metin kutusu 22"/>
            <p:cNvSpPr txBox="1"/>
            <p:nvPr/>
          </p:nvSpPr>
          <p:spPr>
            <a:xfrm>
              <a:off x="2694064" y="4821635"/>
              <a:ext cx="4640342" cy="722270"/>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500 TL</a:t>
              </a:r>
            </a:p>
          </p:txBody>
        </p:sp>
      </p:grpSp>
      <p:sp>
        <p:nvSpPr>
          <p:cNvPr id="24" name="Metin kutusu 23"/>
          <p:cNvSpPr txBox="1"/>
          <p:nvPr/>
        </p:nvSpPr>
        <p:spPr>
          <a:xfrm>
            <a:off x="2411760" y="1496978"/>
            <a:ext cx="1969037" cy="707886"/>
          </a:xfrm>
          <a:prstGeom prst="rect">
            <a:avLst/>
          </a:prstGeom>
          <a:noFill/>
        </p:spPr>
        <p:txBody>
          <a:bodyPr wrap="square" rtlCol="0">
            <a:spAutoFit/>
          </a:bodyPr>
          <a:lstStyle/>
          <a:p>
            <a:pPr algn="ctr" fontAlgn="base">
              <a:spcBef>
                <a:spcPct val="0"/>
              </a:spcBef>
              <a:spcAft>
                <a:spcPct val="0"/>
              </a:spcAft>
            </a:pPr>
            <a:r>
              <a:rPr lang="tr-TR" sz="2000" b="1" dirty="0">
                <a:solidFill>
                  <a:prstClr val="black"/>
                </a:solidFill>
                <a:latin typeface="Corbel" pitchFamily="34" charset="0"/>
              </a:rPr>
              <a:t>Danışmanlık Ödülü</a:t>
            </a:r>
          </a:p>
        </p:txBody>
      </p:sp>
      <p:grpSp>
        <p:nvGrpSpPr>
          <p:cNvPr id="25" name="Grup 24"/>
          <p:cNvGrpSpPr/>
          <p:nvPr/>
        </p:nvGrpSpPr>
        <p:grpSpPr>
          <a:xfrm>
            <a:off x="284724" y="2349837"/>
            <a:ext cx="1996414" cy="2251411"/>
            <a:chOff x="1208074" y="2593501"/>
            <a:chExt cx="6126332" cy="3107921"/>
          </a:xfrm>
        </p:grpSpPr>
        <p:pic>
          <p:nvPicPr>
            <p:cNvPr id="26" name="Picture 2"/>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208074" y="2649053"/>
              <a:ext cx="6126332" cy="30523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27" name="Metin kutusu 26"/>
            <p:cNvSpPr txBox="1"/>
            <p:nvPr/>
          </p:nvSpPr>
          <p:spPr>
            <a:xfrm>
              <a:off x="2229283" y="2593501"/>
              <a:ext cx="4088367" cy="622691"/>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3.000TL</a:t>
              </a:r>
            </a:p>
          </p:txBody>
        </p:sp>
        <p:sp>
          <p:nvSpPr>
            <p:cNvPr id="28" name="Metin kutusu 27"/>
            <p:cNvSpPr txBox="1"/>
            <p:nvPr/>
          </p:nvSpPr>
          <p:spPr>
            <a:xfrm>
              <a:off x="2044489" y="3713378"/>
              <a:ext cx="4806878" cy="722270"/>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2.250 TL</a:t>
              </a:r>
            </a:p>
          </p:txBody>
        </p:sp>
        <p:sp>
          <p:nvSpPr>
            <p:cNvPr id="29" name="Metin kutusu 28"/>
            <p:cNvSpPr txBox="1"/>
            <p:nvPr/>
          </p:nvSpPr>
          <p:spPr>
            <a:xfrm>
              <a:off x="2211025" y="4821635"/>
              <a:ext cx="4640342" cy="722270"/>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1.500 TL</a:t>
              </a:r>
            </a:p>
          </p:txBody>
        </p:sp>
      </p:grpSp>
      <p:grpSp>
        <p:nvGrpSpPr>
          <p:cNvPr id="32" name="Grup 31"/>
          <p:cNvGrpSpPr/>
          <p:nvPr/>
        </p:nvGrpSpPr>
        <p:grpSpPr>
          <a:xfrm>
            <a:off x="7232335" y="2276872"/>
            <a:ext cx="1804161" cy="2251412"/>
            <a:chOff x="1208074" y="2593500"/>
            <a:chExt cx="6381012" cy="3107922"/>
          </a:xfrm>
        </p:grpSpPr>
        <p:pic>
          <p:nvPicPr>
            <p:cNvPr id="33" name="Picture 2"/>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208074" y="2649053"/>
              <a:ext cx="6126332" cy="30523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4" name="Metin kutusu 33"/>
            <p:cNvSpPr txBox="1"/>
            <p:nvPr/>
          </p:nvSpPr>
          <p:spPr>
            <a:xfrm>
              <a:off x="2229284" y="2593500"/>
              <a:ext cx="4370119" cy="637297"/>
            </a:xfrm>
            <a:prstGeom prst="rect">
              <a:avLst/>
            </a:prstGeom>
            <a:noFill/>
          </p:spPr>
          <p:txBody>
            <a:bodyPr wrap="square" rtlCol="0">
              <a:spAutoFit/>
            </a:bodyPr>
            <a:lstStyle/>
            <a:p>
              <a:pPr fontAlgn="base">
                <a:spcBef>
                  <a:spcPct val="0"/>
                </a:spcBef>
                <a:spcAft>
                  <a:spcPct val="0"/>
                </a:spcAft>
              </a:pPr>
              <a:r>
                <a:rPr lang="tr-TR" sz="2400" b="1" dirty="0">
                  <a:solidFill>
                    <a:prstClr val="white"/>
                  </a:solidFill>
                </a:rPr>
                <a:t>3.000TL</a:t>
              </a:r>
              <a:endParaRPr lang="tr-TR" sz="2800" b="1" dirty="0">
                <a:solidFill>
                  <a:prstClr val="white"/>
                </a:solidFill>
              </a:endParaRPr>
            </a:p>
          </p:txBody>
        </p:sp>
        <p:sp>
          <p:nvSpPr>
            <p:cNvPr id="35" name="Metin kutusu 34"/>
            <p:cNvSpPr txBox="1"/>
            <p:nvPr/>
          </p:nvSpPr>
          <p:spPr>
            <a:xfrm>
              <a:off x="1945793" y="3745443"/>
              <a:ext cx="5643293" cy="637297"/>
            </a:xfrm>
            <a:prstGeom prst="rect">
              <a:avLst/>
            </a:prstGeom>
            <a:noFill/>
          </p:spPr>
          <p:txBody>
            <a:bodyPr wrap="square" rtlCol="0">
              <a:spAutoFit/>
            </a:bodyPr>
            <a:lstStyle/>
            <a:p>
              <a:pPr fontAlgn="base">
                <a:spcBef>
                  <a:spcPct val="0"/>
                </a:spcBef>
                <a:spcAft>
                  <a:spcPct val="0"/>
                </a:spcAft>
              </a:pPr>
              <a:r>
                <a:rPr lang="tr-TR" sz="2400" b="1" dirty="0">
                  <a:solidFill>
                    <a:prstClr val="white"/>
                  </a:solidFill>
                </a:rPr>
                <a:t>  2</a:t>
              </a:r>
              <a:r>
                <a:rPr lang="en-US" sz="2400" b="1" dirty="0">
                  <a:solidFill>
                    <a:prstClr val="white"/>
                  </a:solidFill>
                </a:rPr>
                <a:t>.</a:t>
              </a:r>
              <a:r>
                <a:rPr lang="tr-TR" sz="2400" b="1" dirty="0">
                  <a:solidFill>
                    <a:prstClr val="white"/>
                  </a:solidFill>
                </a:rPr>
                <a:t>000 TL</a:t>
              </a:r>
            </a:p>
          </p:txBody>
        </p:sp>
        <p:sp>
          <p:nvSpPr>
            <p:cNvPr id="36" name="Metin kutusu 35"/>
            <p:cNvSpPr txBox="1"/>
            <p:nvPr/>
          </p:nvSpPr>
          <p:spPr>
            <a:xfrm>
              <a:off x="2240804" y="4879751"/>
              <a:ext cx="4640343" cy="637297"/>
            </a:xfrm>
            <a:prstGeom prst="rect">
              <a:avLst/>
            </a:prstGeom>
            <a:noFill/>
          </p:spPr>
          <p:txBody>
            <a:bodyPr wrap="square" rtlCol="0">
              <a:spAutoFit/>
            </a:bodyPr>
            <a:lstStyle/>
            <a:p>
              <a:pPr fontAlgn="base">
                <a:spcBef>
                  <a:spcPct val="0"/>
                </a:spcBef>
                <a:spcAft>
                  <a:spcPct val="0"/>
                </a:spcAft>
              </a:pPr>
              <a:r>
                <a:rPr lang="tr-TR" sz="2400" b="1" dirty="0">
                  <a:solidFill>
                    <a:prstClr val="white"/>
                  </a:solidFill>
                </a:rPr>
                <a:t>1.500 TL</a:t>
              </a:r>
            </a:p>
          </p:txBody>
        </p:sp>
      </p:grpSp>
      <p:sp>
        <p:nvSpPr>
          <p:cNvPr id="37" name="Metin kutusu 36"/>
          <p:cNvSpPr txBox="1"/>
          <p:nvPr/>
        </p:nvSpPr>
        <p:spPr>
          <a:xfrm>
            <a:off x="7147677" y="1464664"/>
            <a:ext cx="2088231" cy="707886"/>
          </a:xfrm>
          <a:prstGeom prst="rect">
            <a:avLst/>
          </a:prstGeom>
          <a:noFill/>
        </p:spPr>
        <p:txBody>
          <a:bodyPr wrap="square" rtlCol="0">
            <a:spAutoFit/>
          </a:bodyPr>
          <a:lstStyle/>
          <a:p>
            <a:pPr algn="ctr" fontAlgn="base">
              <a:spcBef>
                <a:spcPct val="0"/>
              </a:spcBef>
              <a:spcAft>
                <a:spcPct val="0"/>
              </a:spcAft>
            </a:pPr>
            <a:r>
              <a:rPr lang="tr-TR" sz="2000" b="1" dirty="0">
                <a:solidFill>
                  <a:prstClr val="black"/>
                </a:solidFill>
                <a:latin typeface="Corbel" pitchFamily="34" charset="0"/>
              </a:rPr>
              <a:t>Danışmanlık Ödülü</a:t>
            </a:r>
          </a:p>
        </p:txBody>
      </p:sp>
      <p:grpSp>
        <p:nvGrpSpPr>
          <p:cNvPr id="38" name="Grup 37"/>
          <p:cNvGrpSpPr/>
          <p:nvPr/>
        </p:nvGrpSpPr>
        <p:grpSpPr>
          <a:xfrm>
            <a:off x="5023858" y="2348879"/>
            <a:ext cx="2050684" cy="2232249"/>
            <a:chOff x="1208074" y="2619953"/>
            <a:chExt cx="6292869" cy="3081469"/>
          </a:xfrm>
        </p:grpSpPr>
        <p:pic>
          <p:nvPicPr>
            <p:cNvPr id="39" name="Picture 2"/>
            <p:cNvPicPr>
              <a:picLocks noChangeAspect="1" noChangeArrowheads="1"/>
            </p:cNvPicPr>
            <p:nvPr/>
          </p:nvPicPr>
          <p:blipFill>
            <a:blip r:embed="rId7">
              <a:extLst>
                <a:ext uri="{BEBA8EAE-BF5A-486C-A8C5-ECC9F3942E4B}">
                  <a14:imgProps xmlns:a14="http://schemas.microsoft.com/office/drawing/2010/main">
                    <a14:imgLayer r:embed="rId8">
                      <a14:imgEffect>
                        <a14:brightnessContrast contrast="40000"/>
                      </a14:imgEffect>
                    </a14:imgLayer>
                  </a14:imgProps>
                </a:ext>
                <a:ext uri="{28A0092B-C50C-407E-A947-70E740481C1C}">
                  <a14:useLocalDpi xmlns:a14="http://schemas.microsoft.com/office/drawing/2010/main" val="0"/>
                </a:ext>
              </a:extLst>
            </a:blip>
            <a:srcRect/>
            <a:stretch>
              <a:fillRect/>
            </a:stretch>
          </p:blipFill>
          <p:spPr bwMode="auto">
            <a:xfrm>
              <a:off x="1208074" y="2649053"/>
              <a:ext cx="6126332" cy="305236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0" name="Metin kutusu 39"/>
            <p:cNvSpPr txBox="1"/>
            <p:nvPr/>
          </p:nvSpPr>
          <p:spPr>
            <a:xfrm>
              <a:off x="2252127" y="2619953"/>
              <a:ext cx="5248816" cy="637297"/>
            </a:xfrm>
            <a:prstGeom prst="rect">
              <a:avLst/>
            </a:prstGeom>
            <a:noFill/>
          </p:spPr>
          <p:txBody>
            <a:bodyPr wrap="square" rtlCol="0">
              <a:spAutoFit/>
            </a:bodyPr>
            <a:lstStyle/>
            <a:p>
              <a:pPr fontAlgn="base">
                <a:spcBef>
                  <a:spcPct val="0"/>
                </a:spcBef>
                <a:spcAft>
                  <a:spcPct val="0"/>
                </a:spcAft>
              </a:pPr>
              <a:r>
                <a:rPr lang="tr-TR" sz="2400" b="1" dirty="0">
                  <a:solidFill>
                    <a:prstClr val="white"/>
                  </a:solidFill>
                </a:rPr>
                <a:t>10.000 TL</a:t>
              </a:r>
            </a:p>
          </p:txBody>
        </p:sp>
        <p:sp>
          <p:nvSpPr>
            <p:cNvPr id="41" name="Metin kutusu 40"/>
            <p:cNvSpPr txBox="1"/>
            <p:nvPr/>
          </p:nvSpPr>
          <p:spPr>
            <a:xfrm>
              <a:off x="2085590" y="3686924"/>
              <a:ext cx="4806878" cy="722270"/>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7.500 TL</a:t>
              </a:r>
            </a:p>
          </p:txBody>
        </p:sp>
        <p:sp>
          <p:nvSpPr>
            <p:cNvPr id="42" name="Metin kutusu 41"/>
            <p:cNvSpPr txBox="1"/>
            <p:nvPr/>
          </p:nvSpPr>
          <p:spPr>
            <a:xfrm>
              <a:off x="2211025" y="4821635"/>
              <a:ext cx="4640342" cy="722270"/>
            </a:xfrm>
            <a:prstGeom prst="rect">
              <a:avLst/>
            </a:prstGeom>
            <a:noFill/>
          </p:spPr>
          <p:txBody>
            <a:bodyPr wrap="square" rtlCol="0">
              <a:spAutoFit/>
            </a:bodyPr>
            <a:lstStyle/>
            <a:p>
              <a:pPr fontAlgn="base">
                <a:spcBef>
                  <a:spcPct val="0"/>
                </a:spcBef>
                <a:spcAft>
                  <a:spcPct val="0"/>
                </a:spcAft>
              </a:pPr>
              <a:r>
                <a:rPr lang="tr-TR" sz="2800" b="1" dirty="0">
                  <a:solidFill>
                    <a:prstClr val="white"/>
                  </a:solidFill>
                </a:rPr>
                <a:t>5.000 TL</a:t>
              </a:r>
            </a:p>
          </p:txBody>
        </p:sp>
      </p:grpSp>
      <p:sp>
        <p:nvSpPr>
          <p:cNvPr id="43" name="8 Metin kutusu"/>
          <p:cNvSpPr txBox="1"/>
          <p:nvPr/>
        </p:nvSpPr>
        <p:spPr>
          <a:xfrm>
            <a:off x="5847083" y="908720"/>
            <a:ext cx="3117405"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Final Ödülleri</a:t>
            </a:r>
          </a:p>
        </p:txBody>
      </p:sp>
      <p:sp>
        <p:nvSpPr>
          <p:cNvPr id="44" name="Metin kutusu 43"/>
          <p:cNvSpPr txBox="1"/>
          <p:nvPr/>
        </p:nvSpPr>
        <p:spPr>
          <a:xfrm>
            <a:off x="4868242" y="1484784"/>
            <a:ext cx="2088231" cy="707886"/>
          </a:xfrm>
          <a:prstGeom prst="rect">
            <a:avLst/>
          </a:prstGeom>
          <a:noFill/>
        </p:spPr>
        <p:txBody>
          <a:bodyPr wrap="square" rtlCol="0">
            <a:spAutoFit/>
          </a:bodyPr>
          <a:lstStyle/>
          <a:p>
            <a:pPr algn="ctr" fontAlgn="base">
              <a:spcBef>
                <a:spcPct val="0"/>
              </a:spcBef>
              <a:spcAft>
                <a:spcPct val="0"/>
              </a:spcAft>
            </a:pPr>
            <a:r>
              <a:rPr lang="tr-TR" sz="2000" b="1" dirty="0">
                <a:solidFill>
                  <a:prstClr val="black"/>
                </a:solidFill>
                <a:latin typeface="Corbel" pitchFamily="34" charset="0"/>
              </a:rPr>
              <a:t>Proje Başına Ödenecek Ödül</a:t>
            </a:r>
          </a:p>
        </p:txBody>
      </p:sp>
      <p:sp>
        <p:nvSpPr>
          <p:cNvPr id="4" name="Metin kutusu 3"/>
          <p:cNvSpPr txBox="1"/>
          <p:nvPr/>
        </p:nvSpPr>
        <p:spPr>
          <a:xfrm>
            <a:off x="193392" y="4869160"/>
            <a:ext cx="8843104" cy="1646605"/>
          </a:xfrm>
          <a:prstGeom prst="rect">
            <a:avLst/>
          </a:prstGeom>
          <a:noFill/>
        </p:spPr>
        <p:txBody>
          <a:bodyPr wrap="square" rtlCol="0">
            <a:spAutoFit/>
          </a:bodyPr>
          <a:lstStyle/>
          <a:p>
            <a:pPr fontAlgn="base">
              <a:spcBef>
                <a:spcPct val="0"/>
              </a:spcBef>
              <a:spcAft>
                <a:spcPct val="0"/>
              </a:spcAft>
            </a:pPr>
            <a:r>
              <a:rPr lang="tr-TR" sz="1400" dirty="0">
                <a:solidFill>
                  <a:prstClr val="black"/>
                </a:solidFill>
                <a:latin typeface="Arial" pitchFamily="34" charset="0"/>
              </a:rPr>
              <a:t>Her kategoride derece alan projeler için proje başına yukarıda belirtilen miktarda ödül ödemesi yapılır. Proje başına verilecek ödül miktarı, başvuru formunda adı geçen öğrenciler arasında eşit miktarda dağıtılır.</a:t>
            </a:r>
          </a:p>
          <a:p>
            <a:pPr fontAlgn="base">
              <a:spcBef>
                <a:spcPct val="0"/>
              </a:spcBef>
              <a:spcAft>
                <a:spcPct val="0"/>
              </a:spcAft>
            </a:pPr>
            <a:endParaRPr lang="tr-TR" sz="800" dirty="0">
              <a:solidFill>
                <a:prstClr val="black"/>
              </a:solidFill>
              <a:latin typeface="Arial" pitchFamily="34" charset="0"/>
            </a:endParaRPr>
          </a:p>
          <a:p>
            <a:pPr fontAlgn="base">
              <a:spcBef>
                <a:spcPct val="0"/>
              </a:spcBef>
              <a:spcAft>
                <a:spcPct val="0"/>
              </a:spcAft>
            </a:pPr>
            <a:r>
              <a:rPr lang="tr-TR" sz="1400" dirty="0">
                <a:solidFill>
                  <a:prstClr val="black"/>
                </a:solidFill>
                <a:latin typeface="Arial" pitchFamily="34" charset="0"/>
              </a:rPr>
              <a:t>Ayrıca projede danışman olması durumunda danışmana da ödül ödenir. </a:t>
            </a:r>
            <a:r>
              <a:rPr lang="tr-TR" sz="1400" u="sng" dirty="0">
                <a:solidFill>
                  <a:prstClr val="black"/>
                </a:solidFill>
                <a:latin typeface="Arial" pitchFamily="34" charset="0"/>
              </a:rPr>
              <a:t>Birden çok projeye danışmanlık yapılması durumunda sadece bir proje için ödül ödenir. </a:t>
            </a:r>
          </a:p>
          <a:p>
            <a:pPr fontAlgn="base">
              <a:spcBef>
                <a:spcPct val="0"/>
              </a:spcBef>
              <a:spcAft>
                <a:spcPct val="0"/>
              </a:spcAft>
            </a:pPr>
            <a:endParaRPr lang="tr-TR" sz="900" dirty="0">
              <a:solidFill>
                <a:prstClr val="black"/>
              </a:solidFill>
              <a:latin typeface="Arial" pitchFamily="34" charset="0"/>
            </a:endParaRPr>
          </a:p>
          <a:p>
            <a:pPr fontAlgn="base">
              <a:spcBef>
                <a:spcPct val="0"/>
              </a:spcBef>
              <a:spcAft>
                <a:spcPct val="0"/>
              </a:spcAft>
            </a:pPr>
            <a:r>
              <a:rPr lang="tr-TR" sz="1400" u="sng" dirty="0">
                <a:solidFill>
                  <a:prstClr val="black"/>
                </a:solidFill>
                <a:latin typeface="Arial" pitchFamily="34" charset="0"/>
              </a:rPr>
              <a:t>Jüri, derece almaya layık proje bulunmadığına kanaat ederse derece/ödül verilmeyebilir.</a:t>
            </a:r>
          </a:p>
          <a:p>
            <a:pPr fontAlgn="base">
              <a:spcBef>
                <a:spcPct val="0"/>
              </a:spcBef>
              <a:spcAft>
                <a:spcPct val="0"/>
              </a:spcAft>
            </a:pPr>
            <a:endParaRPr lang="tr-TR" sz="1400" dirty="0">
              <a:solidFill>
                <a:prstClr val="black"/>
              </a:solidFill>
              <a:latin typeface="Corbel" pitchFamily="34" charset="0"/>
            </a:endParaRPr>
          </a:p>
        </p:txBody>
      </p:sp>
    </p:spTree>
    <p:extLst>
      <p:ext uri="{BB962C8B-B14F-4D97-AF65-F5344CB8AC3E}">
        <p14:creationId xmlns:p14="http://schemas.microsoft.com/office/powerpoint/2010/main" val="15116370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1 Başlık"/>
          <p:cNvSpPr>
            <a:spLocks noGrp="1"/>
          </p:cNvSpPr>
          <p:nvPr>
            <p:ph type="title"/>
          </p:nvPr>
        </p:nvSpPr>
        <p:spPr>
          <a:xfrm>
            <a:off x="251520" y="44624"/>
            <a:ext cx="8431410" cy="706438"/>
          </a:xfrm>
        </p:spPr>
        <p:txBody>
          <a:bodyPr>
            <a:noAutofit/>
          </a:bodyPr>
          <a:lstStyle/>
          <a:p>
            <a:pPr lvl="0"/>
            <a:r>
              <a:rPr lang="tr-TR" sz="2800" dirty="0">
                <a:latin typeface="Arial" pitchFamily="34" charset="0"/>
                <a:cs typeface="Arial" pitchFamily="34" charset="0"/>
              </a:rPr>
              <a:t>2238 - Girişimcilik ve Yenilikçilik Yarışması</a:t>
            </a:r>
          </a:p>
        </p:txBody>
      </p:sp>
      <p:sp>
        <p:nvSpPr>
          <p:cNvPr id="20" name="8 Metin kutusu"/>
          <p:cNvSpPr txBox="1"/>
          <p:nvPr/>
        </p:nvSpPr>
        <p:spPr>
          <a:xfrm>
            <a:off x="302965" y="935136"/>
            <a:ext cx="3117405"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Yarışma Takvimi</a:t>
            </a:r>
          </a:p>
        </p:txBody>
      </p:sp>
      <p:sp>
        <p:nvSpPr>
          <p:cNvPr id="5" name="Dikdörtgen 4"/>
          <p:cNvSpPr/>
          <p:nvPr/>
        </p:nvSpPr>
        <p:spPr>
          <a:xfrm>
            <a:off x="395536" y="1669008"/>
            <a:ext cx="8640960" cy="4493538"/>
          </a:xfrm>
          <a:prstGeom prst="rect">
            <a:avLst/>
          </a:prstGeom>
        </p:spPr>
        <p:txBody>
          <a:bodyPr wrap="square">
            <a:spAutoFit/>
          </a:bodyPr>
          <a:lstStyle/>
          <a:p>
            <a:pPr fontAlgn="base">
              <a:spcBef>
                <a:spcPct val="0"/>
              </a:spcBef>
              <a:spcAft>
                <a:spcPct val="0"/>
              </a:spcAft>
            </a:pPr>
            <a:r>
              <a:rPr lang="tr-TR" sz="1600" b="1" dirty="0">
                <a:solidFill>
                  <a:srgbClr val="C0504D"/>
                </a:solidFill>
                <a:latin typeface="Arial" pitchFamily="34" charset="0"/>
              </a:rPr>
              <a:t>Başvuru Tarihleri 			</a:t>
            </a:r>
            <a:r>
              <a:rPr lang="tr-TR" sz="1600" dirty="0">
                <a:solidFill>
                  <a:prstClr val="black"/>
                </a:solidFill>
                <a:latin typeface="Arial" pitchFamily="34" charset="0"/>
              </a:rPr>
              <a:t>7 - 25 Mayıs 2018 </a:t>
            </a:r>
          </a:p>
          <a:p>
            <a:pPr fontAlgn="base">
              <a:spcBef>
                <a:spcPct val="0"/>
              </a:spcBef>
              <a:spcAft>
                <a:spcPct val="0"/>
              </a:spcAft>
            </a:pPr>
            <a:r>
              <a:rPr lang="tr-TR" sz="1600" dirty="0">
                <a:solidFill>
                  <a:prstClr val="black"/>
                </a:solidFill>
                <a:latin typeface="Arial" pitchFamily="34" charset="0"/>
              </a:rPr>
              <a:t>				</a:t>
            </a:r>
            <a:r>
              <a:rPr lang="tr-TR" sz="1400" dirty="0">
                <a:solidFill>
                  <a:prstClr val="black"/>
                </a:solidFill>
                <a:latin typeface="Arial" pitchFamily="34" charset="0"/>
              </a:rPr>
              <a:t>(Başvuruların son gününde sistem 17.30’da kapanacaktır.) </a:t>
            </a:r>
          </a:p>
          <a:p>
            <a:pPr fontAlgn="base">
              <a:spcBef>
                <a:spcPct val="0"/>
              </a:spcBef>
              <a:spcAft>
                <a:spcPct val="0"/>
              </a:spcAft>
            </a:pPr>
            <a:endParaRPr lang="tr-TR" sz="1600" dirty="0">
              <a:solidFill>
                <a:prstClr val="black"/>
              </a:solidFill>
              <a:latin typeface="Arial" pitchFamily="34" charset="0"/>
            </a:endParaRPr>
          </a:p>
          <a:p>
            <a:pPr fontAlgn="base">
              <a:spcBef>
                <a:spcPct val="0"/>
              </a:spcBef>
              <a:spcAft>
                <a:spcPct val="0"/>
              </a:spcAft>
            </a:pPr>
            <a:r>
              <a:rPr lang="tr-TR" sz="1600" b="1" dirty="0">
                <a:solidFill>
                  <a:srgbClr val="C0504D"/>
                </a:solidFill>
                <a:latin typeface="Arial" pitchFamily="34" charset="0"/>
              </a:rPr>
              <a:t>Birinci Aşama Değerlendirmesi    	</a:t>
            </a:r>
            <a:r>
              <a:rPr lang="tr-TR" sz="1600" dirty="0">
                <a:solidFill>
                  <a:prstClr val="black"/>
                </a:solidFill>
                <a:latin typeface="Arial" pitchFamily="34" charset="0"/>
              </a:rPr>
              <a:t>13 Haziran 2018</a:t>
            </a:r>
          </a:p>
          <a:p>
            <a:pPr fontAlgn="base">
              <a:spcBef>
                <a:spcPct val="0"/>
              </a:spcBef>
              <a:spcAft>
                <a:spcPct val="0"/>
              </a:spcAft>
            </a:pPr>
            <a:r>
              <a:rPr lang="tr-TR" sz="1600" b="1" dirty="0">
                <a:solidFill>
                  <a:srgbClr val="C0504D"/>
                </a:solidFill>
                <a:latin typeface="Arial" pitchFamily="34" charset="0"/>
              </a:rPr>
              <a:t>(Ön İnceleme) Sonuçlarının </a:t>
            </a:r>
          </a:p>
          <a:p>
            <a:pPr fontAlgn="base">
              <a:spcBef>
                <a:spcPct val="0"/>
              </a:spcBef>
              <a:spcAft>
                <a:spcPct val="0"/>
              </a:spcAft>
            </a:pPr>
            <a:r>
              <a:rPr lang="tr-TR" sz="1600" b="1" dirty="0">
                <a:solidFill>
                  <a:srgbClr val="C0504D"/>
                </a:solidFill>
                <a:latin typeface="Arial" pitchFamily="34" charset="0"/>
              </a:rPr>
              <a:t>Açıklanacağı Tarih</a:t>
            </a:r>
          </a:p>
          <a:p>
            <a:pPr fontAlgn="base">
              <a:spcBef>
                <a:spcPct val="0"/>
              </a:spcBef>
              <a:spcAft>
                <a:spcPct val="0"/>
              </a:spcAft>
            </a:pPr>
            <a:endParaRPr lang="tr-TR" sz="900" dirty="0">
              <a:solidFill>
                <a:prstClr val="black"/>
              </a:solidFill>
              <a:latin typeface="Arial" pitchFamily="34" charset="0"/>
            </a:endParaRPr>
          </a:p>
          <a:p>
            <a:pPr fontAlgn="base">
              <a:spcBef>
                <a:spcPct val="0"/>
              </a:spcBef>
              <a:spcAft>
                <a:spcPct val="0"/>
              </a:spcAft>
            </a:pPr>
            <a:r>
              <a:rPr lang="tr-TR" sz="1600" dirty="0">
                <a:solidFill>
                  <a:prstClr val="black"/>
                </a:solidFill>
                <a:latin typeface="Arial" pitchFamily="34" charset="0"/>
              </a:rPr>
              <a:t>		</a:t>
            </a:r>
          </a:p>
          <a:p>
            <a:pPr fontAlgn="base">
              <a:spcBef>
                <a:spcPct val="0"/>
              </a:spcBef>
              <a:spcAft>
                <a:spcPct val="0"/>
              </a:spcAft>
            </a:pPr>
            <a:r>
              <a:rPr lang="tr-TR" sz="1600" b="1" dirty="0">
                <a:solidFill>
                  <a:srgbClr val="C0504D"/>
                </a:solidFill>
                <a:latin typeface="Arial" pitchFamily="34" charset="0"/>
              </a:rPr>
              <a:t>İkinci Aşama Değerlendirmesi	</a:t>
            </a:r>
            <a:r>
              <a:rPr lang="tr-TR" sz="1600" dirty="0">
                <a:solidFill>
                  <a:prstClr val="black"/>
                </a:solidFill>
                <a:latin typeface="Arial" pitchFamily="34" charset="0"/>
              </a:rPr>
              <a:t>3 Eylül 2018 </a:t>
            </a:r>
          </a:p>
          <a:p>
            <a:pPr fontAlgn="base">
              <a:spcBef>
                <a:spcPct val="0"/>
              </a:spcBef>
              <a:spcAft>
                <a:spcPct val="0"/>
              </a:spcAft>
            </a:pPr>
            <a:r>
              <a:rPr lang="tr-TR" sz="1600" b="1" dirty="0">
                <a:solidFill>
                  <a:srgbClr val="C0504D"/>
                </a:solidFill>
                <a:latin typeface="Arial" pitchFamily="34" charset="0"/>
              </a:rPr>
              <a:t>Sonuçlarının Açıklanacağı Tarih</a:t>
            </a:r>
            <a:endParaRPr lang="tr-TR" sz="1600" b="1" dirty="0">
              <a:solidFill>
                <a:prstClr val="black"/>
              </a:solidFill>
              <a:latin typeface="Arial" pitchFamily="34" charset="0"/>
            </a:endParaRPr>
          </a:p>
          <a:p>
            <a:pPr fontAlgn="base">
              <a:spcBef>
                <a:spcPct val="0"/>
              </a:spcBef>
              <a:spcAft>
                <a:spcPct val="0"/>
              </a:spcAft>
            </a:pPr>
            <a:endParaRPr lang="tr-TR" sz="1100" dirty="0">
              <a:solidFill>
                <a:prstClr val="black"/>
              </a:solidFill>
              <a:latin typeface="Arial" pitchFamily="34" charset="0"/>
            </a:endParaRPr>
          </a:p>
          <a:p>
            <a:pPr fontAlgn="base">
              <a:spcBef>
                <a:spcPct val="0"/>
              </a:spcBef>
              <a:spcAft>
                <a:spcPct val="0"/>
              </a:spcAft>
            </a:pPr>
            <a:r>
              <a:rPr lang="tr-TR" sz="1600" dirty="0">
                <a:solidFill>
                  <a:prstClr val="black"/>
                </a:solidFill>
                <a:latin typeface="Arial" pitchFamily="34" charset="0"/>
              </a:rPr>
              <a:t> 		</a:t>
            </a:r>
          </a:p>
          <a:p>
            <a:pPr fontAlgn="base">
              <a:spcBef>
                <a:spcPct val="0"/>
              </a:spcBef>
              <a:spcAft>
                <a:spcPct val="0"/>
              </a:spcAft>
            </a:pPr>
            <a:r>
              <a:rPr lang="tr-TR" sz="1600" b="1" dirty="0">
                <a:solidFill>
                  <a:srgbClr val="C0504D"/>
                </a:solidFill>
                <a:latin typeface="Arial" pitchFamily="34" charset="0"/>
              </a:rPr>
              <a:t>Üçüncü Aşama Değerlendirmesi    	</a:t>
            </a:r>
            <a:r>
              <a:rPr lang="tr-TR" sz="1600" dirty="0">
                <a:solidFill>
                  <a:prstClr val="black"/>
                </a:solidFill>
                <a:latin typeface="Arial" pitchFamily="34" charset="0"/>
              </a:rPr>
              <a:t>Ekim 2018 </a:t>
            </a:r>
          </a:p>
          <a:p>
            <a:pPr fontAlgn="base">
              <a:spcBef>
                <a:spcPct val="0"/>
              </a:spcBef>
              <a:spcAft>
                <a:spcPct val="0"/>
              </a:spcAft>
            </a:pPr>
            <a:r>
              <a:rPr lang="tr-TR" sz="1600" b="1" dirty="0">
                <a:solidFill>
                  <a:srgbClr val="C0504D"/>
                </a:solidFill>
                <a:latin typeface="Arial" pitchFamily="34" charset="0"/>
              </a:rPr>
              <a:t>(Bölge Sergileri)</a:t>
            </a:r>
            <a:r>
              <a:rPr lang="tr-TR" sz="1600" dirty="0">
                <a:solidFill>
                  <a:prstClr val="black"/>
                </a:solidFill>
                <a:latin typeface="Arial" pitchFamily="34" charset="0"/>
              </a:rPr>
              <a:t> 			(Tarihleri daha sonra ilan edilecektir.)</a:t>
            </a:r>
            <a:endParaRPr lang="tr-TR" sz="1600" b="1" dirty="0">
              <a:solidFill>
                <a:srgbClr val="C0504D"/>
              </a:solidFill>
              <a:latin typeface="Arial" pitchFamily="34" charset="0"/>
            </a:endParaRPr>
          </a:p>
          <a:p>
            <a:pPr fontAlgn="base">
              <a:spcBef>
                <a:spcPct val="0"/>
              </a:spcBef>
              <a:spcAft>
                <a:spcPct val="0"/>
              </a:spcAft>
            </a:pPr>
            <a:endParaRPr lang="tr-TR" sz="1050" b="1" dirty="0">
              <a:solidFill>
                <a:srgbClr val="C0504D"/>
              </a:solidFill>
              <a:latin typeface="Arial" pitchFamily="34" charset="0"/>
            </a:endParaRPr>
          </a:p>
          <a:p>
            <a:pPr fontAlgn="base">
              <a:spcBef>
                <a:spcPct val="0"/>
              </a:spcBef>
              <a:spcAft>
                <a:spcPct val="0"/>
              </a:spcAft>
            </a:pPr>
            <a:r>
              <a:rPr lang="tr-TR" sz="1600" dirty="0">
                <a:solidFill>
                  <a:prstClr val="black"/>
                </a:solidFill>
                <a:latin typeface="Arial" pitchFamily="34" charset="0"/>
              </a:rPr>
              <a:t>	</a:t>
            </a:r>
          </a:p>
          <a:p>
            <a:pPr fontAlgn="base">
              <a:spcBef>
                <a:spcPct val="0"/>
              </a:spcBef>
              <a:spcAft>
                <a:spcPct val="0"/>
              </a:spcAft>
            </a:pPr>
            <a:endParaRPr lang="tr-TR" sz="1000" dirty="0">
              <a:solidFill>
                <a:prstClr val="black"/>
              </a:solidFill>
              <a:latin typeface="Arial" pitchFamily="34" charset="0"/>
            </a:endParaRPr>
          </a:p>
          <a:p>
            <a:pPr fontAlgn="base">
              <a:spcBef>
                <a:spcPct val="0"/>
              </a:spcBef>
              <a:spcAft>
                <a:spcPct val="0"/>
              </a:spcAft>
            </a:pPr>
            <a:r>
              <a:rPr lang="tr-TR" sz="1600" b="1" dirty="0">
                <a:solidFill>
                  <a:srgbClr val="C0504D"/>
                </a:solidFill>
                <a:latin typeface="Arial" pitchFamily="34" charset="0"/>
              </a:rPr>
              <a:t>Final Sergisi			</a:t>
            </a:r>
            <a:r>
              <a:rPr lang="tr-TR" sz="1600" dirty="0">
                <a:solidFill>
                  <a:prstClr val="black"/>
                </a:solidFill>
                <a:latin typeface="Arial" pitchFamily="34" charset="0"/>
              </a:rPr>
              <a:t>Kasım / Aralık 2018 </a:t>
            </a:r>
          </a:p>
          <a:p>
            <a:pPr fontAlgn="base">
              <a:spcBef>
                <a:spcPct val="0"/>
              </a:spcBef>
              <a:spcAft>
                <a:spcPct val="0"/>
              </a:spcAft>
            </a:pPr>
            <a:r>
              <a:rPr lang="tr-TR" sz="1600" dirty="0">
                <a:solidFill>
                  <a:prstClr val="black"/>
                </a:solidFill>
                <a:latin typeface="Arial" pitchFamily="34" charset="0"/>
              </a:rPr>
              <a:t>				</a:t>
            </a:r>
            <a:r>
              <a:rPr lang="tr-TR" sz="1400" dirty="0">
                <a:solidFill>
                  <a:prstClr val="black"/>
                </a:solidFill>
                <a:latin typeface="Arial" pitchFamily="34" charset="0"/>
              </a:rPr>
              <a:t>(Tarihleri daha sonra ilan edilecektir.)</a:t>
            </a:r>
          </a:p>
        </p:txBody>
      </p:sp>
    </p:spTree>
    <p:extLst>
      <p:ext uri="{BB962C8B-B14F-4D97-AF65-F5344CB8AC3E}">
        <p14:creationId xmlns:p14="http://schemas.microsoft.com/office/powerpoint/2010/main" val="218454873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1 Başlık"/>
          <p:cNvSpPr>
            <a:spLocks noGrp="1"/>
          </p:cNvSpPr>
          <p:nvPr>
            <p:ph type="title"/>
          </p:nvPr>
        </p:nvSpPr>
        <p:spPr>
          <a:xfrm>
            <a:off x="251520" y="44624"/>
            <a:ext cx="8431410" cy="706438"/>
          </a:xfrm>
        </p:spPr>
        <p:txBody>
          <a:bodyPr>
            <a:noAutofit/>
          </a:bodyPr>
          <a:lstStyle/>
          <a:p>
            <a:pPr lvl="0"/>
            <a:r>
              <a:rPr lang="tr-TR" sz="2800" dirty="0">
                <a:latin typeface="Arial" pitchFamily="34" charset="0"/>
                <a:cs typeface="Arial" pitchFamily="34" charset="0"/>
              </a:rPr>
              <a:t>2238 - Girişimcilik ve Yenilikçilik Yarışması</a:t>
            </a:r>
          </a:p>
        </p:txBody>
      </p:sp>
      <p:sp>
        <p:nvSpPr>
          <p:cNvPr id="20" name="8 Metin kutusu"/>
          <p:cNvSpPr txBox="1"/>
          <p:nvPr/>
        </p:nvSpPr>
        <p:spPr>
          <a:xfrm>
            <a:off x="302965" y="935136"/>
            <a:ext cx="6069235"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Bölge Koordinatörlükleri ve Bağlı İller</a:t>
            </a:r>
          </a:p>
        </p:txBody>
      </p:sp>
      <p:graphicFrame>
        <p:nvGraphicFramePr>
          <p:cNvPr id="6" name="Tablo 5"/>
          <p:cNvGraphicFramePr>
            <a:graphicFrameLocks noGrp="1"/>
          </p:cNvGraphicFramePr>
          <p:nvPr>
            <p:extLst>
              <p:ext uri="{D42A27DB-BD31-4B8C-83A1-F6EECF244321}">
                <p14:modId xmlns:p14="http://schemas.microsoft.com/office/powerpoint/2010/main" val="1754002820"/>
              </p:ext>
            </p:extLst>
          </p:nvPr>
        </p:nvGraphicFramePr>
        <p:xfrm>
          <a:off x="683566" y="1556792"/>
          <a:ext cx="7704860" cy="4615360"/>
        </p:xfrm>
        <a:graphic>
          <a:graphicData uri="http://schemas.openxmlformats.org/drawingml/2006/table">
            <a:tbl>
              <a:tblPr firstRow="1" firstCol="1" bandRow="1"/>
              <a:tblGrid>
                <a:gridCol w="1926215"/>
                <a:gridCol w="1926215"/>
                <a:gridCol w="1926215"/>
                <a:gridCol w="1926215"/>
              </a:tblGrid>
              <a:tr h="1670992">
                <a:tc>
                  <a:txBody>
                    <a:bodyPr/>
                    <a:lstStyle/>
                    <a:p>
                      <a:pPr>
                        <a:lnSpc>
                          <a:spcPct val="115000"/>
                        </a:lnSpc>
                        <a:spcAft>
                          <a:spcPts val="1000"/>
                        </a:spcAft>
                      </a:pPr>
                      <a:r>
                        <a:rPr lang="tr-TR" sz="1100" b="1" dirty="0">
                          <a:solidFill>
                            <a:srgbClr val="000000"/>
                          </a:solidFill>
                          <a:effectLst/>
                          <a:latin typeface="Calibri"/>
                          <a:ea typeface="Calibri"/>
                          <a:cs typeface="Arial"/>
                        </a:rPr>
                        <a:t>BÖLGE MERKEZİ: </a:t>
                      </a:r>
                      <a:r>
                        <a:rPr lang="tr-TR" sz="1100" dirty="0">
                          <a:solidFill>
                            <a:srgbClr val="000000"/>
                          </a:solidFill>
                          <a:effectLst/>
                          <a:latin typeface="Calibri"/>
                          <a:ea typeface="Calibri"/>
                          <a:cs typeface="Arial"/>
                        </a:rPr>
                        <a:t/>
                      </a:r>
                      <a:br>
                        <a:rPr lang="tr-TR" sz="1100" dirty="0">
                          <a:solidFill>
                            <a:srgbClr val="000000"/>
                          </a:solidFill>
                          <a:effectLst/>
                          <a:latin typeface="Calibri"/>
                          <a:ea typeface="Calibri"/>
                          <a:cs typeface="Arial"/>
                        </a:rPr>
                      </a:br>
                      <a:r>
                        <a:rPr lang="tr-TR" sz="1100" dirty="0">
                          <a:solidFill>
                            <a:srgbClr val="000000"/>
                          </a:solidFill>
                          <a:effectLst/>
                          <a:latin typeface="Calibri"/>
                          <a:ea typeface="Calibri"/>
                          <a:cs typeface="Arial"/>
                        </a:rPr>
                        <a:t>ADANA</a:t>
                      </a:r>
                      <a:br>
                        <a:rPr lang="tr-TR" sz="1100" dirty="0">
                          <a:solidFill>
                            <a:srgbClr val="000000"/>
                          </a:solidFill>
                          <a:effectLst/>
                          <a:latin typeface="Calibri"/>
                          <a:ea typeface="Calibri"/>
                          <a:cs typeface="Arial"/>
                        </a:rPr>
                      </a:br>
                      <a:r>
                        <a:rPr lang="tr-TR" sz="1100" dirty="0">
                          <a:solidFill>
                            <a:srgbClr val="000000"/>
                          </a:solidFill>
                          <a:effectLst/>
                          <a:latin typeface="Calibri"/>
                          <a:ea typeface="Calibri"/>
                          <a:cs typeface="Arial"/>
                        </a:rPr>
                        <a:t/>
                      </a:r>
                      <a:br>
                        <a:rPr lang="tr-TR" sz="1100" dirty="0">
                          <a:solidFill>
                            <a:srgbClr val="000000"/>
                          </a:solidFill>
                          <a:effectLst/>
                          <a:latin typeface="Calibri"/>
                          <a:ea typeface="Calibri"/>
                          <a:cs typeface="Arial"/>
                        </a:rPr>
                      </a:br>
                      <a:r>
                        <a:rPr lang="tr-TR" sz="1100" b="1" dirty="0">
                          <a:solidFill>
                            <a:srgbClr val="000000"/>
                          </a:solidFill>
                          <a:effectLst/>
                          <a:latin typeface="Calibri"/>
                          <a:ea typeface="Calibri"/>
                          <a:cs typeface="Arial"/>
                        </a:rPr>
                        <a:t>BÖLGE MERKEZİNE BAĞLI İLLER</a:t>
                      </a:r>
                      <a:r>
                        <a:rPr lang="tr-TR" sz="1100" dirty="0">
                          <a:solidFill>
                            <a:srgbClr val="000000"/>
                          </a:solidFill>
                          <a:effectLst/>
                          <a:latin typeface="Calibri"/>
                          <a:ea typeface="Calibri"/>
                          <a:cs typeface="Arial"/>
                        </a:rPr>
                        <a:t/>
                      </a:r>
                      <a:br>
                        <a:rPr lang="tr-TR" sz="1100" dirty="0">
                          <a:solidFill>
                            <a:srgbClr val="000000"/>
                          </a:solidFill>
                          <a:effectLst/>
                          <a:latin typeface="Calibri"/>
                          <a:ea typeface="Calibri"/>
                          <a:cs typeface="Arial"/>
                        </a:rPr>
                      </a:br>
                      <a:r>
                        <a:rPr lang="tr-TR" sz="1100" dirty="0">
                          <a:solidFill>
                            <a:srgbClr val="000000"/>
                          </a:solidFill>
                          <a:effectLst/>
                          <a:latin typeface="Calibri"/>
                          <a:ea typeface="Calibri"/>
                          <a:cs typeface="Arial"/>
                        </a:rPr>
                        <a:t>ADANA, G.ANTEP, HATAY, </a:t>
                      </a:r>
                      <a:br>
                        <a:rPr lang="tr-TR" sz="1100" dirty="0">
                          <a:solidFill>
                            <a:srgbClr val="000000"/>
                          </a:solidFill>
                          <a:effectLst/>
                          <a:latin typeface="Calibri"/>
                          <a:ea typeface="Calibri"/>
                          <a:cs typeface="Arial"/>
                        </a:rPr>
                      </a:br>
                      <a:r>
                        <a:rPr lang="tr-TR" sz="1100" dirty="0">
                          <a:solidFill>
                            <a:srgbClr val="000000"/>
                          </a:solidFill>
                          <a:effectLst/>
                          <a:latin typeface="Calibri"/>
                          <a:ea typeface="Calibri"/>
                          <a:cs typeface="Arial"/>
                        </a:rPr>
                        <a:t>K.K.T.C, K.MARAŞ, KİLİS, MERSİN, OSMANİYE</a:t>
                      </a:r>
                      <a:br>
                        <a:rPr lang="tr-TR" sz="1100" dirty="0">
                          <a:solidFill>
                            <a:srgbClr val="000000"/>
                          </a:solidFill>
                          <a:effectLst/>
                          <a:latin typeface="Calibri"/>
                          <a:ea typeface="Calibri"/>
                          <a:cs typeface="Arial"/>
                        </a:rPr>
                      </a:br>
                      <a:endParaRPr lang="tr-TR" sz="1800" dirty="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tr-TR" sz="1100" b="1">
                          <a:solidFill>
                            <a:srgbClr val="000000"/>
                          </a:solidFill>
                          <a:effectLst/>
                          <a:latin typeface="Calibri"/>
                          <a:ea typeface="Calibri"/>
                          <a:cs typeface="Arial"/>
                        </a:rPr>
                        <a:t>BÖLGE MERKEZİ: </a:t>
                      </a: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ANKARA</a:t>
                      </a:r>
                      <a:br>
                        <a:rPr lang="tr-TR" sz="1100">
                          <a:solidFill>
                            <a:srgbClr val="000000"/>
                          </a:solidFill>
                          <a:effectLst/>
                          <a:latin typeface="Calibri"/>
                          <a:ea typeface="Calibri"/>
                          <a:cs typeface="Arial"/>
                        </a:rPr>
                      </a:br>
                      <a:r>
                        <a:rPr lang="tr-TR" sz="1100" b="1">
                          <a:solidFill>
                            <a:srgbClr val="000000"/>
                          </a:solidFill>
                          <a:effectLst/>
                          <a:latin typeface="Calibri"/>
                          <a:ea typeface="Calibri"/>
                          <a:cs typeface="Arial"/>
                        </a:rPr>
                        <a:t/>
                      </a:r>
                      <a:br>
                        <a:rPr lang="tr-TR" sz="1100" b="1">
                          <a:solidFill>
                            <a:srgbClr val="000000"/>
                          </a:solidFill>
                          <a:effectLst/>
                          <a:latin typeface="Calibri"/>
                          <a:ea typeface="Calibri"/>
                          <a:cs typeface="Arial"/>
                        </a:rPr>
                      </a:br>
                      <a:r>
                        <a:rPr lang="tr-TR" sz="1100" b="1">
                          <a:solidFill>
                            <a:srgbClr val="000000"/>
                          </a:solidFill>
                          <a:effectLst/>
                          <a:latin typeface="Calibri"/>
                          <a:ea typeface="Calibri"/>
                          <a:cs typeface="Arial"/>
                        </a:rPr>
                        <a:t>BÖLGE MERKEZİNE BAĞLI İLLER</a:t>
                      </a: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ANKARA,  BARTIN,  BOLU, ÇANKIRI, ÇORUM, KARABÜK, KIRIKKALE, ZONGULDAK</a:t>
                      </a:r>
                      <a:endParaRPr lang="tr-TR" sz="180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tr-TR" sz="1100" b="1" dirty="0">
                          <a:solidFill>
                            <a:srgbClr val="000000"/>
                          </a:solidFill>
                          <a:effectLst/>
                          <a:latin typeface="Calibri"/>
                          <a:ea typeface="Calibri"/>
                          <a:cs typeface="Arial"/>
                        </a:rPr>
                        <a:t>BÖLGE MERKEZİ: </a:t>
                      </a:r>
                      <a:r>
                        <a:rPr lang="tr-TR" sz="1100" dirty="0">
                          <a:solidFill>
                            <a:srgbClr val="000000"/>
                          </a:solidFill>
                          <a:effectLst/>
                          <a:latin typeface="Calibri"/>
                          <a:ea typeface="Calibri"/>
                          <a:cs typeface="Arial"/>
                        </a:rPr>
                        <a:t/>
                      </a:r>
                      <a:br>
                        <a:rPr lang="tr-TR" sz="1100" dirty="0">
                          <a:solidFill>
                            <a:srgbClr val="000000"/>
                          </a:solidFill>
                          <a:effectLst/>
                          <a:latin typeface="Calibri"/>
                          <a:ea typeface="Calibri"/>
                          <a:cs typeface="Arial"/>
                        </a:rPr>
                      </a:br>
                      <a:r>
                        <a:rPr lang="tr-TR" sz="1100" dirty="0">
                          <a:solidFill>
                            <a:srgbClr val="000000"/>
                          </a:solidFill>
                          <a:effectLst/>
                          <a:latin typeface="Calibri"/>
                          <a:ea typeface="Calibri"/>
                          <a:cs typeface="Arial"/>
                        </a:rPr>
                        <a:t>BURSA</a:t>
                      </a:r>
                      <a:br>
                        <a:rPr lang="tr-TR" sz="1100" dirty="0">
                          <a:solidFill>
                            <a:srgbClr val="000000"/>
                          </a:solidFill>
                          <a:effectLst/>
                          <a:latin typeface="Calibri"/>
                          <a:ea typeface="Calibri"/>
                          <a:cs typeface="Arial"/>
                        </a:rPr>
                      </a:br>
                      <a:r>
                        <a:rPr lang="tr-TR" sz="1100" b="1" dirty="0">
                          <a:solidFill>
                            <a:srgbClr val="000000"/>
                          </a:solidFill>
                          <a:effectLst/>
                          <a:latin typeface="Calibri"/>
                          <a:ea typeface="Calibri"/>
                          <a:cs typeface="Arial"/>
                        </a:rPr>
                        <a:t/>
                      </a:r>
                      <a:br>
                        <a:rPr lang="tr-TR" sz="1100" b="1" dirty="0">
                          <a:solidFill>
                            <a:srgbClr val="000000"/>
                          </a:solidFill>
                          <a:effectLst/>
                          <a:latin typeface="Calibri"/>
                          <a:ea typeface="Calibri"/>
                          <a:cs typeface="Arial"/>
                        </a:rPr>
                      </a:br>
                      <a:r>
                        <a:rPr lang="tr-TR" sz="1100" b="1" dirty="0">
                          <a:solidFill>
                            <a:srgbClr val="000000"/>
                          </a:solidFill>
                          <a:effectLst/>
                          <a:latin typeface="Calibri"/>
                          <a:ea typeface="Calibri"/>
                          <a:cs typeface="Arial"/>
                        </a:rPr>
                        <a:t>BÖLGE MERKEZİNE BAĞLI İLLER</a:t>
                      </a:r>
                      <a:r>
                        <a:rPr lang="tr-TR" sz="1100" dirty="0">
                          <a:solidFill>
                            <a:srgbClr val="000000"/>
                          </a:solidFill>
                          <a:effectLst/>
                          <a:latin typeface="Calibri"/>
                          <a:ea typeface="Calibri"/>
                          <a:cs typeface="Arial"/>
                        </a:rPr>
                        <a:t/>
                      </a:r>
                      <a:br>
                        <a:rPr lang="tr-TR" sz="1100" dirty="0">
                          <a:solidFill>
                            <a:srgbClr val="000000"/>
                          </a:solidFill>
                          <a:effectLst/>
                          <a:latin typeface="Calibri"/>
                          <a:ea typeface="Calibri"/>
                          <a:cs typeface="Arial"/>
                        </a:rPr>
                      </a:br>
                      <a:r>
                        <a:rPr lang="tr-TR" sz="1100" dirty="0">
                          <a:solidFill>
                            <a:srgbClr val="000000"/>
                          </a:solidFill>
                          <a:effectLst/>
                          <a:latin typeface="Calibri"/>
                          <a:ea typeface="Calibri"/>
                          <a:cs typeface="Arial"/>
                        </a:rPr>
                        <a:t>BALIKESİR, BİLECİK, BURSA, ÇANAKKALE, ESKİŞEHİR, KÜTAHYA, YALOVA</a:t>
                      </a:r>
                      <a:endParaRPr lang="tr-TR" sz="1800" dirty="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tr-TR" sz="1100" b="1">
                          <a:solidFill>
                            <a:srgbClr val="000000"/>
                          </a:solidFill>
                          <a:effectLst/>
                          <a:latin typeface="Calibri"/>
                          <a:ea typeface="Calibri"/>
                          <a:cs typeface="Arial"/>
                        </a:rPr>
                        <a:t>BÖLGE MERKEZİ: </a:t>
                      </a:r>
                      <a:br>
                        <a:rPr lang="tr-TR" sz="1100" b="1">
                          <a:solidFill>
                            <a:srgbClr val="000000"/>
                          </a:solidFill>
                          <a:effectLst/>
                          <a:latin typeface="Calibri"/>
                          <a:ea typeface="Calibri"/>
                          <a:cs typeface="Arial"/>
                        </a:rPr>
                      </a:br>
                      <a:r>
                        <a:rPr lang="tr-TR" sz="1100">
                          <a:solidFill>
                            <a:srgbClr val="000000"/>
                          </a:solidFill>
                          <a:effectLst/>
                          <a:latin typeface="Calibri"/>
                          <a:ea typeface="Calibri"/>
                          <a:cs typeface="Arial"/>
                        </a:rPr>
                        <a:t>ERZURUM</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b="1">
                          <a:solidFill>
                            <a:srgbClr val="000000"/>
                          </a:solidFill>
                          <a:effectLst/>
                          <a:latin typeface="Calibri"/>
                          <a:ea typeface="Calibri"/>
                          <a:cs typeface="Arial"/>
                        </a:rPr>
                        <a:t>BÖLGE MERKEZİNE BAĞLI İLLER</a:t>
                      </a: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ARDAHAN, ARTVİN, BAYBURT, ERZİNCAN, ERZURUM, GÜMÜŞHANE, IĞDIR, KARS, RİZE, TRABZON</a:t>
                      </a:r>
                      <a:endParaRPr lang="tr-TR" sz="180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423174">
                <a:tc>
                  <a:txBody>
                    <a:bodyPr/>
                    <a:lstStyle/>
                    <a:p>
                      <a:pPr>
                        <a:lnSpc>
                          <a:spcPct val="115000"/>
                        </a:lnSpc>
                        <a:spcAft>
                          <a:spcPts val="1000"/>
                        </a:spcAft>
                      </a:pPr>
                      <a:r>
                        <a:rPr lang="tr-TR" sz="1100" b="1">
                          <a:effectLst/>
                          <a:latin typeface="Calibri"/>
                          <a:ea typeface="Calibri"/>
                          <a:cs typeface="Arial"/>
                        </a:rPr>
                        <a:t>BÖLGE MERKEZİ: </a:t>
                      </a:r>
                      <a:r>
                        <a:rPr lang="tr-TR" sz="1100">
                          <a:effectLst/>
                          <a:latin typeface="Calibri"/>
                          <a:ea typeface="Calibri"/>
                          <a:cs typeface="Arial"/>
                        </a:rPr>
                        <a:t/>
                      </a:r>
                      <a:br>
                        <a:rPr lang="tr-TR" sz="1100">
                          <a:effectLst/>
                          <a:latin typeface="Calibri"/>
                          <a:ea typeface="Calibri"/>
                          <a:cs typeface="Arial"/>
                        </a:rPr>
                      </a:br>
                      <a:r>
                        <a:rPr lang="tr-TR" sz="1100">
                          <a:effectLst/>
                          <a:latin typeface="Calibri"/>
                          <a:ea typeface="Calibri"/>
                          <a:cs typeface="Arial"/>
                        </a:rPr>
                        <a:t>İSTANBUL ASYA</a:t>
                      </a:r>
                      <a:br>
                        <a:rPr lang="tr-TR" sz="1100">
                          <a:effectLst/>
                          <a:latin typeface="Calibri"/>
                          <a:ea typeface="Calibri"/>
                          <a:cs typeface="Arial"/>
                        </a:rPr>
                      </a:br>
                      <a:r>
                        <a:rPr lang="tr-TR" sz="1100">
                          <a:effectLst/>
                          <a:latin typeface="Calibri"/>
                          <a:ea typeface="Calibri"/>
                          <a:cs typeface="Arial"/>
                        </a:rPr>
                        <a:t/>
                      </a:r>
                      <a:br>
                        <a:rPr lang="tr-TR" sz="1100">
                          <a:effectLst/>
                          <a:latin typeface="Calibri"/>
                          <a:ea typeface="Calibri"/>
                          <a:cs typeface="Arial"/>
                        </a:rPr>
                      </a:br>
                      <a:r>
                        <a:rPr lang="tr-TR" sz="1100" b="1">
                          <a:effectLst/>
                          <a:latin typeface="Calibri"/>
                          <a:ea typeface="Calibri"/>
                          <a:cs typeface="Arial"/>
                        </a:rPr>
                        <a:t>BÖLGE MERKEZİNE BAĞLI İLLER</a:t>
                      </a:r>
                      <a:r>
                        <a:rPr lang="tr-TR" sz="1100">
                          <a:effectLst/>
                          <a:latin typeface="Calibri"/>
                          <a:ea typeface="Calibri"/>
                          <a:cs typeface="Arial"/>
                        </a:rPr>
                        <a:t/>
                      </a:r>
                      <a:br>
                        <a:rPr lang="tr-TR" sz="1100">
                          <a:effectLst/>
                          <a:latin typeface="Calibri"/>
                          <a:ea typeface="Calibri"/>
                          <a:cs typeface="Arial"/>
                        </a:rPr>
                      </a:br>
                      <a:r>
                        <a:rPr lang="tr-TR" sz="1100">
                          <a:effectLst/>
                          <a:latin typeface="Calibri"/>
                          <a:ea typeface="Calibri"/>
                          <a:cs typeface="Arial"/>
                        </a:rPr>
                        <a:t>DÜZCE, İSTANBUL ASYA YAKASI, KOCAELİ, SAKARYA</a:t>
                      </a:r>
                      <a:endParaRPr lang="tr-TR" sz="180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000"/>
                        </a:spcAft>
                      </a:pPr>
                      <a:r>
                        <a:rPr lang="tr-TR" sz="1100" b="1">
                          <a:solidFill>
                            <a:srgbClr val="000000"/>
                          </a:solidFill>
                          <a:effectLst/>
                          <a:latin typeface="Calibri"/>
                          <a:ea typeface="Calibri"/>
                          <a:cs typeface="Arial"/>
                        </a:rPr>
                        <a:t>BÖLGE MERKEZİ: </a:t>
                      </a: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İSTANBUL AVRUPA</a:t>
                      </a:r>
                      <a:br>
                        <a:rPr lang="tr-TR" sz="1100">
                          <a:solidFill>
                            <a:srgbClr val="000000"/>
                          </a:solidFill>
                          <a:effectLst/>
                          <a:latin typeface="Calibri"/>
                          <a:ea typeface="Calibri"/>
                          <a:cs typeface="Arial"/>
                        </a:rPr>
                      </a:br>
                      <a:r>
                        <a:rPr lang="tr-TR" sz="1100" b="1">
                          <a:solidFill>
                            <a:srgbClr val="000000"/>
                          </a:solidFill>
                          <a:effectLst/>
                          <a:latin typeface="Calibri"/>
                          <a:ea typeface="Calibri"/>
                          <a:cs typeface="Arial"/>
                        </a:rPr>
                        <a:t/>
                      </a:r>
                      <a:br>
                        <a:rPr lang="tr-TR" sz="1100" b="1">
                          <a:solidFill>
                            <a:srgbClr val="000000"/>
                          </a:solidFill>
                          <a:effectLst/>
                          <a:latin typeface="Calibri"/>
                          <a:ea typeface="Calibri"/>
                          <a:cs typeface="Arial"/>
                        </a:rPr>
                      </a:br>
                      <a:r>
                        <a:rPr lang="tr-TR" sz="1100" b="1">
                          <a:solidFill>
                            <a:srgbClr val="000000"/>
                          </a:solidFill>
                          <a:effectLst/>
                          <a:latin typeface="Calibri"/>
                          <a:ea typeface="Calibri"/>
                          <a:cs typeface="Arial"/>
                        </a:rPr>
                        <a:t>BÖLGE MERKEZİNE BAĞLI İLLER</a:t>
                      </a: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EDİRNE, İSTANBUL AVRUPA YAKASI, TEKİRDAĞ, KIRKLARELİ</a:t>
                      </a:r>
                      <a:br>
                        <a:rPr lang="tr-TR" sz="1100">
                          <a:solidFill>
                            <a:srgbClr val="000000"/>
                          </a:solidFill>
                          <a:effectLst/>
                          <a:latin typeface="Calibri"/>
                          <a:ea typeface="Calibri"/>
                          <a:cs typeface="Arial"/>
                        </a:rPr>
                      </a:br>
                      <a:endParaRPr lang="tr-TR" sz="180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000"/>
                        </a:spcAft>
                      </a:pPr>
                      <a:r>
                        <a:rPr lang="tr-TR" sz="1100" b="1">
                          <a:solidFill>
                            <a:srgbClr val="000000"/>
                          </a:solidFill>
                          <a:effectLst/>
                          <a:latin typeface="Calibri"/>
                          <a:ea typeface="Calibri"/>
                          <a:cs typeface="Arial"/>
                        </a:rPr>
                        <a:t>BÖLGE MERKEZİ: </a:t>
                      </a:r>
                      <a:br>
                        <a:rPr lang="tr-TR" sz="1100" b="1">
                          <a:solidFill>
                            <a:srgbClr val="000000"/>
                          </a:solidFill>
                          <a:effectLst/>
                          <a:latin typeface="Calibri"/>
                          <a:ea typeface="Calibri"/>
                          <a:cs typeface="Arial"/>
                        </a:rPr>
                      </a:br>
                      <a:r>
                        <a:rPr lang="tr-TR" sz="1100">
                          <a:solidFill>
                            <a:srgbClr val="000000"/>
                          </a:solidFill>
                          <a:effectLst/>
                          <a:latin typeface="Calibri"/>
                          <a:ea typeface="Calibri"/>
                          <a:cs typeface="Arial"/>
                        </a:rPr>
                        <a:t>İZMİR</a:t>
                      </a:r>
                      <a:r>
                        <a:rPr lang="tr-TR" sz="1100" b="1">
                          <a:solidFill>
                            <a:srgbClr val="000000"/>
                          </a:solidFill>
                          <a:effectLst/>
                          <a:latin typeface="Calibri"/>
                          <a:ea typeface="Calibri"/>
                          <a:cs typeface="Arial"/>
                        </a:rPr>
                        <a:t/>
                      </a:r>
                      <a:br>
                        <a:rPr lang="tr-TR" sz="1100" b="1">
                          <a:solidFill>
                            <a:srgbClr val="000000"/>
                          </a:solidFill>
                          <a:effectLst/>
                          <a:latin typeface="Calibri"/>
                          <a:ea typeface="Calibri"/>
                          <a:cs typeface="Arial"/>
                        </a:rPr>
                      </a:br>
                      <a:r>
                        <a:rPr lang="tr-TR" sz="1100" b="1">
                          <a:solidFill>
                            <a:srgbClr val="000000"/>
                          </a:solidFill>
                          <a:effectLst/>
                          <a:latin typeface="Calibri"/>
                          <a:ea typeface="Calibri"/>
                          <a:cs typeface="Arial"/>
                        </a:rPr>
                        <a:t/>
                      </a:r>
                      <a:br>
                        <a:rPr lang="tr-TR" sz="1100" b="1">
                          <a:solidFill>
                            <a:srgbClr val="000000"/>
                          </a:solidFill>
                          <a:effectLst/>
                          <a:latin typeface="Calibri"/>
                          <a:ea typeface="Calibri"/>
                          <a:cs typeface="Arial"/>
                        </a:rPr>
                      </a:br>
                      <a:r>
                        <a:rPr lang="tr-TR" sz="1100" b="1">
                          <a:solidFill>
                            <a:srgbClr val="000000"/>
                          </a:solidFill>
                          <a:effectLst/>
                          <a:latin typeface="Calibri"/>
                          <a:ea typeface="Calibri"/>
                          <a:cs typeface="Arial"/>
                        </a:rPr>
                        <a:t>BÖLGE MERKEZİNE BAĞLI İLLER</a:t>
                      </a:r>
                      <a:br>
                        <a:rPr lang="tr-TR" sz="1100" b="1">
                          <a:solidFill>
                            <a:srgbClr val="000000"/>
                          </a:solidFill>
                          <a:effectLst/>
                          <a:latin typeface="Calibri"/>
                          <a:ea typeface="Calibri"/>
                          <a:cs typeface="Arial"/>
                        </a:rPr>
                      </a:br>
                      <a:r>
                        <a:rPr lang="tr-TR" sz="1100">
                          <a:solidFill>
                            <a:srgbClr val="000000"/>
                          </a:solidFill>
                          <a:effectLst/>
                          <a:latin typeface="Calibri"/>
                          <a:ea typeface="Calibri"/>
                          <a:cs typeface="Arial"/>
                        </a:rPr>
                        <a:t>AYDIN, DENİZLİ, İZMİR, MANİSA,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MUĞLA, UŞAK</a:t>
                      </a:r>
                      <a:r>
                        <a:rPr lang="tr-TR" sz="1100" b="1">
                          <a:solidFill>
                            <a:srgbClr val="000000"/>
                          </a:solidFill>
                          <a:effectLst/>
                          <a:latin typeface="Calibri"/>
                          <a:ea typeface="Calibri"/>
                          <a:cs typeface="Arial"/>
                        </a:rPr>
                        <a:t/>
                      </a:r>
                      <a:br>
                        <a:rPr lang="tr-TR" sz="1100" b="1">
                          <a:solidFill>
                            <a:srgbClr val="000000"/>
                          </a:solidFill>
                          <a:effectLst/>
                          <a:latin typeface="Calibri"/>
                          <a:ea typeface="Calibri"/>
                          <a:cs typeface="Arial"/>
                        </a:rPr>
                      </a:br>
                      <a:endParaRPr lang="tr-TR" sz="180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200"/>
                        </a:spcAft>
                      </a:pPr>
                      <a:r>
                        <a:rPr lang="tr-TR" sz="1100" b="1">
                          <a:effectLst/>
                          <a:latin typeface="Calibri"/>
                          <a:ea typeface="Calibri"/>
                          <a:cs typeface="Arial"/>
                        </a:rPr>
                        <a:t>BÖLGE MERKEZİ: </a:t>
                      </a:r>
                      <a:r>
                        <a:rPr lang="tr-TR" sz="1100">
                          <a:effectLst/>
                          <a:latin typeface="Calibri"/>
                          <a:ea typeface="Calibri"/>
                          <a:cs typeface="Arial"/>
                        </a:rPr>
                        <a:t/>
                      </a:r>
                      <a:br>
                        <a:rPr lang="tr-TR" sz="1100">
                          <a:effectLst/>
                          <a:latin typeface="Calibri"/>
                          <a:ea typeface="Calibri"/>
                          <a:cs typeface="Arial"/>
                        </a:rPr>
                      </a:br>
                      <a:r>
                        <a:rPr lang="tr-TR" sz="1100">
                          <a:effectLst/>
                          <a:latin typeface="Calibri"/>
                          <a:ea typeface="Calibri"/>
                          <a:cs typeface="Arial"/>
                        </a:rPr>
                        <a:t>KAYSERİ</a:t>
                      </a:r>
                      <a:br>
                        <a:rPr lang="tr-TR" sz="1100">
                          <a:effectLst/>
                          <a:latin typeface="Calibri"/>
                          <a:ea typeface="Calibri"/>
                          <a:cs typeface="Arial"/>
                        </a:rPr>
                      </a:br>
                      <a:r>
                        <a:rPr lang="tr-TR" sz="1100" b="1">
                          <a:effectLst/>
                          <a:latin typeface="Calibri"/>
                          <a:ea typeface="Calibri"/>
                          <a:cs typeface="Arial"/>
                        </a:rPr>
                        <a:t/>
                      </a:r>
                      <a:br>
                        <a:rPr lang="tr-TR" sz="1100" b="1">
                          <a:effectLst/>
                          <a:latin typeface="Calibri"/>
                          <a:ea typeface="Calibri"/>
                          <a:cs typeface="Arial"/>
                        </a:rPr>
                      </a:br>
                      <a:r>
                        <a:rPr lang="tr-TR" sz="1100" b="1">
                          <a:effectLst/>
                          <a:latin typeface="Calibri"/>
                          <a:ea typeface="Calibri"/>
                          <a:cs typeface="Arial"/>
                        </a:rPr>
                        <a:t>BÖLGE MERKEZİNE BAĞLI İLLER</a:t>
                      </a:r>
                      <a:r>
                        <a:rPr lang="tr-TR" sz="1100">
                          <a:effectLst/>
                          <a:latin typeface="Calibri"/>
                          <a:ea typeface="Calibri"/>
                          <a:cs typeface="Arial"/>
                        </a:rPr>
                        <a:t/>
                      </a:r>
                      <a:br>
                        <a:rPr lang="tr-TR" sz="1100">
                          <a:effectLst/>
                          <a:latin typeface="Calibri"/>
                          <a:ea typeface="Calibri"/>
                          <a:cs typeface="Arial"/>
                        </a:rPr>
                      </a:br>
                      <a:r>
                        <a:rPr lang="tr-TR" sz="1100">
                          <a:effectLst/>
                          <a:latin typeface="Calibri"/>
                          <a:ea typeface="Calibri"/>
                          <a:cs typeface="Arial"/>
                        </a:rPr>
                        <a:t>AKSARAY, KAYSERİ,  KIRŞEHİR, NEVŞEHİR,  NİĞDE, SİVAS, YOZGAT</a:t>
                      </a:r>
                      <a:endParaRPr lang="tr-TR" sz="180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423174">
                <a:tc>
                  <a:txBody>
                    <a:bodyPr/>
                    <a:lstStyle/>
                    <a:p>
                      <a:pPr>
                        <a:lnSpc>
                          <a:spcPct val="115000"/>
                        </a:lnSpc>
                        <a:spcAft>
                          <a:spcPts val="1000"/>
                        </a:spcAft>
                      </a:pPr>
                      <a:r>
                        <a:rPr lang="tr-TR" sz="1100" b="1">
                          <a:solidFill>
                            <a:srgbClr val="000000"/>
                          </a:solidFill>
                          <a:effectLst/>
                          <a:latin typeface="Calibri"/>
                          <a:ea typeface="Calibri"/>
                          <a:cs typeface="Arial"/>
                        </a:rPr>
                        <a:t>BÖLGE MERKEZİ: </a:t>
                      </a: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KONYA</a:t>
                      </a:r>
                      <a:br>
                        <a:rPr lang="tr-TR" sz="1100">
                          <a:solidFill>
                            <a:srgbClr val="000000"/>
                          </a:solidFill>
                          <a:effectLst/>
                          <a:latin typeface="Calibri"/>
                          <a:ea typeface="Calibri"/>
                          <a:cs typeface="Arial"/>
                        </a:rPr>
                      </a:br>
                      <a:r>
                        <a:rPr lang="tr-TR" sz="1100" b="1">
                          <a:solidFill>
                            <a:srgbClr val="000000"/>
                          </a:solidFill>
                          <a:effectLst/>
                          <a:latin typeface="Calibri"/>
                          <a:ea typeface="Calibri"/>
                          <a:cs typeface="Arial"/>
                        </a:rPr>
                        <a:t/>
                      </a:r>
                      <a:br>
                        <a:rPr lang="tr-TR" sz="1100" b="1">
                          <a:solidFill>
                            <a:srgbClr val="000000"/>
                          </a:solidFill>
                          <a:effectLst/>
                          <a:latin typeface="Calibri"/>
                          <a:ea typeface="Calibri"/>
                          <a:cs typeface="Arial"/>
                        </a:rPr>
                      </a:br>
                      <a:r>
                        <a:rPr lang="tr-TR" sz="1100" b="1">
                          <a:solidFill>
                            <a:srgbClr val="000000"/>
                          </a:solidFill>
                          <a:effectLst/>
                          <a:latin typeface="Calibri"/>
                          <a:ea typeface="Calibri"/>
                          <a:cs typeface="Arial"/>
                        </a:rPr>
                        <a:t>BÖLGE MERKEZİNE BAĞLI İLLER</a:t>
                      </a: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AFYON, ANTALYA, BURDUR, ISPARTA, KARAMAN, KONYA</a:t>
                      </a:r>
                      <a:br>
                        <a:rPr lang="tr-TR" sz="1100">
                          <a:solidFill>
                            <a:srgbClr val="000000"/>
                          </a:solidFill>
                          <a:effectLst/>
                          <a:latin typeface="Calibri"/>
                          <a:ea typeface="Calibri"/>
                          <a:cs typeface="Arial"/>
                        </a:rPr>
                      </a:br>
                      <a:endParaRPr lang="tr-TR" sz="180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tr-TR" sz="1100" b="1">
                          <a:solidFill>
                            <a:srgbClr val="000000"/>
                          </a:solidFill>
                          <a:effectLst/>
                          <a:latin typeface="Calibri"/>
                          <a:ea typeface="Calibri"/>
                          <a:cs typeface="Arial"/>
                        </a:rPr>
                        <a:t>BÖLGE MERKEZİ: </a:t>
                      </a: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MALATYA</a:t>
                      </a:r>
                      <a:br>
                        <a:rPr lang="tr-TR" sz="1100">
                          <a:solidFill>
                            <a:srgbClr val="000000"/>
                          </a:solidFill>
                          <a:effectLst/>
                          <a:latin typeface="Calibri"/>
                          <a:ea typeface="Calibri"/>
                          <a:cs typeface="Arial"/>
                        </a:rPr>
                      </a:br>
                      <a:r>
                        <a:rPr lang="tr-TR" sz="1100" b="1">
                          <a:solidFill>
                            <a:srgbClr val="000000"/>
                          </a:solidFill>
                          <a:effectLst/>
                          <a:latin typeface="Calibri"/>
                          <a:ea typeface="Calibri"/>
                          <a:cs typeface="Arial"/>
                        </a:rPr>
                        <a:t/>
                      </a:r>
                      <a:br>
                        <a:rPr lang="tr-TR" sz="1100" b="1">
                          <a:solidFill>
                            <a:srgbClr val="000000"/>
                          </a:solidFill>
                          <a:effectLst/>
                          <a:latin typeface="Calibri"/>
                          <a:ea typeface="Calibri"/>
                          <a:cs typeface="Arial"/>
                        </a:rPr>
                      </a:br>
                      <a:r>
                        <a:rPr lang="tr-TR" sz="1100" b="1">
                          <a:solidFill>
                            <a:srgbClr val="000000"/>
                          </a:solidFill>
                          <a:effectLst/>
                          <a:latin typeface="Calibri"/>
                          <a:ea typeface="Calibri"/>
                          <a:cs typeface="Arial"/>
                        </a:rPr>
                        <a:t>BÖLGE MERKEZİNE BAĞLI İLLER</a:t>
                      </a:r>
                      <a:r>
                        <a:rPr lang="tr-TR" sz="1100">
                          <a:solidFill>
                            <a:srgbClr val="000000"/>
                          </a:solidFill>
                          <a:effectLst/>
                          <a:latin typeface="Calibri"/>
                          <a:ea typeface="Calibri"/>
                          <a:cs typeface="Arial"/>
                        </a:rPr>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ADIYAMAN,   BİNGÖL,</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DİYARBAKIR, ELAZIĞ,  TUNCELİ </a:t>
                      </a:r>
                      <a:br>
                        <a:rPr lang="tr-TR" sz="1100">
                          <a:solidFill>
                            <a:srgbClr val="000000"/>
                          </a:solidFill>
                          <a:effectLst/>
                          <a:latin typeface="Calibri"/>
                          <a:ea typeface="Calibri"/>
                          <a:cs typeface="Arial"/>
                        </a:rPr>
                      </a:br>
                      <a:r>
                        <a:rPr lang="tr-TR" sz="1100">
                          <a:solidFill>
                            <a:srgbClr val="000000"/>
                          </a:solidFill>
                          <a:effectLst/>
                          <a:latin typeface="Calibri"/>
                          <a:ea typeface="Calibri"/>
                          <a:cs typeface="Arial"/>
                        </a:rPr>
                        <a:t>MALATYA, MARDİN, ŞANLIURFA</a:t>
                      </a:r>
                      <a:endParaRPr lang="tr-TR" sz="180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nSpc>
                          <a:spcPct val="115000"/>
                        </a:lnSpc>
                        <a:spcAft>
                          <a:spcPts val="1200"/>
                        </a:spcAft>
                      </a:pPr>
                      <a:r>
                        <a:rPr lang="tr-TR" sz="1100" b="1">
                          <a:effectLst/>
                          <a:latin typeface="Calibri"/>
                          <a:ea typeface="Calibri"/>
                          <a:cs typeface="Arial"/>
                        </a:rPr>
                        <a:t>BÖLGE MERKEZİ: </a:t>
                      </a:r>
                      <a:r>
                        <a:rPr lang="tr-TR" sz="1100">
                          <a:effectLst/>
                          <a:latin typeface="Calibri"/>
                          <a:ea typeface="Calibri"/>
                          <a:cs typeface="Arial"/>
                        </a:rPr>
                        <a:t/>
                      </a:r>
                      <a:br>
                        <a:rPr lang="tr-TR" sz="1100">
                          <a:effectLst/>
                          <a:latin typeface="Calibri"/>
                          <a:ea typeface="Calibri"/>
                          <a:cs typeface="Arial"/>
                        </a:rPr>
                      </a:br>
                      <a:r>
                        <a:rPr lang="tr-TR" sz="1100">
                          <a:effectLst/>
                          <a:latin typeface="Calibri"/>
                          <a:ea typeface="Calibri"/>
                          <a:cs typeface="Arial"/>
                        </a:rPr>
                        <a:t>SAMSUN</a:t>
                      </a:r>
                      <a:br>
                        <a:rPr lang="tr-TR" sz="1100">
                          <a:effectLst/>
                          <a:latin typeface="Calibri"/>
                          <a:ea typeface="Calibri"/>
                          <a:cs typeface="Arial"/>
                        </a:rPr>
                      </a:br>
                      <a:r>
                        <a:rPr lang="tr-TR" sz="1100">
                          <a:effectLst/>
                          <a:latin typeface="Calibri"/>
                          <a:ea typeface="Calibri"/>
                          <a:cs typeface="Arial"/>
                        </a:rPr>
                        <a:t/>
                      </a:r>
                      <a:br>
                        <a:rPr lang="tr-TR" sz="1100">
                          <a:effectLst/>
                          <a:latin typeface="Calibri"/>
                          <a:ea typeface="Calibri"/>
                          <a:cs typeface="Arial"/>
                        </a:rPr>
                      </a:br>
                      <a:r>
                        <a:rPr lang="tr-TR" sz="1100" b="1">
                          <a:effectLst/>
                          <a:latin typeface="Calibri"/>
                          <a:ea typeface="Calibri"/>
                          <a:cs typeface="Arial"/>
                        </a:rPr>
                        <a:t>BÖLGE MERKEZİNE BAĞLI İLLER</a:t>
                      </a:r>
                      <a:r>
                        <a:rPr lang="tr-TR" sz="1100">
                          <a:effectLst/>
                          <a:latin typeface="Calibri"/>
                          <a:ea typeface="Calibri"/>
                          <a:cs typeface="Arial"/>
                        </a:rPr>
                        <a:t/>
                      </a:r>
                      <a:br>
                        <a:rPr lang="tr-TR" sz="1100">
                          <a:effectLst/>
                          <a:latin typeface="Calibri"/>
                          <a:ea typeface="Calibri"/>
                          <a:cs typeface="Arial"/>
                        </a:rPr>
                      </a:br>
                      <a:r>
                        <a:rPr lang="tr-TR" sz="1100">
                          <a:effectLst/>
                          <a:latin typeface="Calibri"/>
                          <a:ea typeface="Calibri"/>
                          <a:cs typeface="Arial"/>
                        </a:rPr>
                        <a:t>AMASYA, GİRESUN, KASTAMONU, ORDU, SAMSUN,  SİNOP, TOKAT</a:t>
                      </a:r>
                      <a:endParaRPr lang="tr-TR" sz="180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nSpc>
                          <a:spcPct val="115000"/>
                        </a:lnSpc>
                        <a:spcAft>
                          <a:spcPts val="1200"/>
                        </a:spcAft>
                      </a:pPr>
                      <a:r>
                        <a:rPr lang="tr-TR" sz="1100" b="1" dirty="0">
                          <a:solidFill>
                            <a:srgbClr val="000000"/>
                          </a:solidFill>
                          <a:effectLst/>
                          <a:latin typeface="Calibri"/>
                          <a:ea typeface="Calibri"/>
                          <a:cs typeface="Arial"/>
                        </a:rPr>
                        <a:t>BÖLGE MERKEZİ: </a:t>
                      </a:r>
                      <a:r>
                        <a:rPr lang="tr-TR" sz="1100" dirty="0">
                          <a:solidFill>
                            <a:srgbClr val="000000"/>
                          </a:solidFill>
                          <a:effectLst/>
                          <a:latin typeface="Calibri"/>
                          <a:ea typeface="Calibri"/>
                          <a:cs typeface="Arial"/>
                        </a:rPr>
                        <a:t/>
                      </a:r>
                      <a:br>
                        <a:rPr lang="tr-TR" sz="1100" dirty="0">
                          <a:solidFill>
                            <a:srgbClr val="000000"/>
                          </a:solidFill>
                          <a:effectLst/>
                          <a:latin typeface="Calibri"/>
                          <a:ea typeface="Calibri"/>
                          <a:cs typeface="Arial"/>
                        </a:rPr>
                      </a:br>
                      <a:r>
                        <a:rPr lang="tr-TR" sz="1100" dirty="0">
                          <a:solidFill>
                            <a:srgbClr val="000000"/>
                          </a:solidFill>
                          <a:effectLst/>
                          <a:latin typeface="Calibri"/>
                          <a:ea typeface="Calibri"/>
                          <a:cs typeface="Arial"/>
                        </a:rPr>
                        <a:t>VAN</a:t>
                      </a:r>
                      <a:br>
                        <a:rPr lang="tr-TR" sz="1100" dirty="0">
                          <a:solidFill>
                            <a:srgbClr val="000000"/>
                          </a:solidFill>
                          <a:effectLst/>
                          <a:latin typeface="Calibri"/>
                          <a:ea typeface="Calibri"/>
                          <a:cs typeface="Arial"/>
                        </a:rPr>
                      </a:br>
                      <a:r>
                        <a:rPr lang="tr-TR" sz="1100" b="1" dirty="0">
                          <a:solidFill>
                            <a:srgbClr val="000000"/>
                          </a:solidFill>
                          <a:effectLst/>
                          <a:latin typeface="Calibri"/>
                          <a:ea typeface="Calibri"/>
                          <a:cs typeface="Arial"/>
                        </a:rPr>
                        <a:t/>
                      </a:r>
                      <a:br>
                        <a:rPr lang="tr-TR" sz="1100" b="1" dirty="0">
                          <a:solidFill>
                            <a:srgbClr val="000000"/>
                          </a:solidFill>
                          <a:effectLst/>
                          <a:latin typeface="Calibri"/>
                          <a:ea typeface="Calibri"/>
                          <a:cs typeface="Arial"/>
                        </a:rPr>
                      </a:br>
                      <a:r>
                        <a:rPr lang="tr-TR" sz="1100" b="1" dirty="0">
                          <a:solidFill>
                            <a:srgbClr val="000000"/>
                          </a:solidFill>
                          <a:effectLst/>
                          <a:latin typeface="Calibri"/>
                          <a:ea typeface="Calibri"/>
                          <a:cs typeface="Arial"/>
                        </a:rPr>
                        <a:t>BÖLGE MERKEZİNE BAĞLI İLLER</a:t>
                      </a:r>
                      <a:r>
                        <a:rPr lang="tr-TR" sz="1100" dirty="0">
                          <a:solidFill>
                            <a:srgbClr val="000000"/>
                          </a:solidFill>
                          <a:effectLst/>
                          <a:latin typeface="Calibri"/>
                          <a:ea typeface="Calibri"/>
                          <a:cs typeface="Arial"/>
                        </a:rPr>
                        <a:t/>
                      </a:r>
                      <a:br>
                        <a:rPr lang="tr-TR" sz="1100" dirty="0">
                          <a:solidFill>
                            <a:srgbClr val="000000"/>
                          </a:solidFill>
                          <a:effectLst/>
                          <a:latin typeface="Calibri"/>
                          <a:ea typeface="Calibri"/>
                          <a:cs typeface="Arial"/>
                        </a:rPr>
                      </a:br>
                      <a:r>
                        <a:rPr lang="tr-TR" sz="1100" dirty="0">
                          <a:solidFill>
                            <a:srgbClr val="000000"/>
                          </a:solidFill>
                          <a:effectLst/>
                          <a:latin typeface="Calibri"/>
                          <a:ea typeface="Calibri"/>
                          <a:cs typeface="Arial"/>
                        </a:rPr>
                        <a:t>AĞRI, BATMAN, BİTLİS, HAKKÂRİ, MUŞ, SİİRT, ŞIRNAK, VAN</a:t>
                      </a:r>
                      <a:endParaRPr lang="tr-TR" sz="1800" dirty="0">
                        <a:effectLst/>
                        <a:latin typeface="Calibri"/>
                        <a:ea typeface="Calibri"/>
                        <a:cs typeface="Arial"/>
                      </a:endParaRPr>
                    </a:p>
                  </a:txBody>
                  <a:tcPr marL="44450" marR="4445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127306871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subTitle" idx="1"/>
          </p:nvPr>
        </p:nvSpPr>
        <p:spPr>
          <a:xfrm>
            <a:off x="250825" y="5149180"/>
            <a:ext cx="8642350" cy="800100"/>
          </a:xfrm>
        </p:spPr>
        <p:txBody>
          <a:bodyPr rtlCol="0">
            <a:noAutofit/>
          </a:bodyPr>
          <a:lstStyle/>
          <a:p>
            <a:pPr eaLnBrk="1" fontAlgn="auto" hangingPunct="1">
              <a:lnSpc>
                <a:spcPct val="90000"/>
              </a:lnSpc>
              <a:spcAft>
                <a:spcPts val="0"/>
              </a:spcAft>
              <a:defRPr/>
            </a:pPr>
            <a:r>
              <a:rPr lang="tr-TR" sz="5400" b="1" dirty="0" smtClean="0">
                <a:solidFill>
                  <a:schemeClr val="accent2">
                    <a:lumMod val="50000"/>
                  </a:schemeClr>
                </a:solidFill>
                <a:latin typeface="Arial" pitchFamily="34" charset="0"/>
                <a:ea typeface="+mj-ea"/>
                <a:cs typeface="Arial" pitchFamily="34" charset="0"/>
              </a:rPr>
              <a:t>TEŞEKKÜRLER</a:t>
            </a:r>
          </a:p>
        </p:txBody>
      </p:sp>
      <p:sp>
        <p:nvSpPr>
          <p:cNvPr id="50179" name="4 Metin kutusu"/>
          <p:cNvSpPr txBox="1">
            <a:spLocks noChangeArrowheads="1"/>
          </p:cNvSpPr>
          <p:nvPr/>
        </p:nvSpPr>
        <p:spPr bwMode="auto">
          <a:xfrm>
            <a:off x="467420" y="1628800"/>
            <a:ext cx="7921004" cy="35932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Font typeface="Arial" pitchFamily="34" charset="0"/>
              <a:buChar char="•"/>
              <a:defRPr sz="2800">
                <a:solidFill>
                  <a:schemeClr val="tx1"/>
                </a:solidFill>
                <a:latin typeface="Corbel" pitchFamily="34" charset="0"/>
              </a:defRPr>
            </a:lvl1pPr>
            <a:lvl2pPr marL="742950" indent="-285750" eaLnBrk="0" hangingPunct="0">
              <a:spcBef>
                <a:spcPct val="20000"/>
              </a:spcBef>
              <a:buFont typeface="Arial" pitchFamily="34" charset="0"/>
              <a:buChar char="–"/>
              <a:defRPr sz="2400">
                <a:solidFill>
                  <a:schemeClr val="tx1"/>
                </a:solidFill>
                <a:latin typeface="Corbel" pitchFamily="34" charset="0"/>
              </a:defRPr>
            </a:lvl2pPr>
            <a:lvl3pPr marL="1143000" indent="-228600" eaLnBrk="0" hangingPunct="0">
              <a:spcBef>
                <a:spcPct val="20000"/>
              </a:spcBef>
              <a:buFont typeface="Arial" pitchFamily="34" charset="0"/>
              <a:buChar char="•"/>
              <a:defRPr sz="2000">
                <a:solidFill>
                  <a:schemeClr val="tx1"/>
                </a:solidFill>
                <a:latin typeface="Corbel" pitchFamily="34" charset="0"/>
              </a:defRPr>
            </a:lvl3pPr>
            <a:lvl4pPr marL="1600200" indent="-228600" eaLnBrk="0" hangingPunct="0">
              <a:spcBef>
                <a:spcPct val="20000"/>
              </a:spcBef>
              <a:buFont typeface="Arial" pitchFamily="34" charset="0"/>
              <a:buChar char="–"/>
              <a:defRPr>
                <a:solidFill>
                  <a:schemeClr val="tx1"/>
                </a:solidFill>
                <a:latin typeface="Corbel" pitchFamily="34" charset="0"/>
              </a:defRPr>
            </a:lvl4pPr>
            <a:lvl5pPr marL="2057400" indent="-228600" eaLnBrk="0" hangingPunct="0">
              <a:spcBef>
                <a:spcPct val="20000"/>
              </a:spcBef>
              <a:buFont typeface="Arial" pitchFamily="34" charset="0"/>
              <a:buChar char="»"/>
              <a:defRPr>
                <a:solidFill>
                  <a:schemeClr val="tx1"/>
                </a:solidFill>
                <a:latin typeface="Corbel" pitchFamily="34" charset="0"/>
              </a:defRPr>
            </a:lvl5pPr>
            <a:lvl6pPr marL="2514600" indent="-228600" eaLnBrk="0" fontAlgn="base" hangingPunct="0">
              <a:spcBef>
                <a:spcPct val="20000"/>
              </a:spcBef>
              <a:spcAft>
                <a:spcPct val="0"/>
              </a:spcAft>
              <a:buFont typeface="Arial" pitchFamily="34" charset="0"/>
              <a:buChar char="»"/>
              <a:defRPr>
                <a:solidFill>
                  <a:schemeClr val="tx1"/>
                </a:solidFill>
                <a:latin typeface="Corbel" pitchFamily="34" charset="0"/>
              </a:defRPr>
            </a:lvl6pPr>
            <a:lvl7pPr marL="2971800" indent="-228600" eaLnBrk="0" fontAlgn="base" hangingPunct="0">
              <a:spcBef>
                <a:spcPct val="20000"/>
              </a:spcBef>
              <a:spcAft>
                <a:spcPct val="0"/>
              </a:spcAft>
              <a:buFont typeface="Arial" pitchFamily="34" charset="0"/>
              <a:buChar char="»"/>
              <a:defRPr>
                <a:solidFill>
                  <a:schemeClr val="tx1"/>
                </a:solidFill>
                <a:latin typeface="Corbel" pitchFamily="34" charset="0"/>
              </a:defRPr>
            </a:lvl7pPr>
            <a:lvl8pPr marL="3429000" indent="-228600" eaLnBrk="0" fontAlgn="base" hangingPunct="0">
              <a:spcBef>
                <a:spcPct val="20000"/>
              </a:spcBef>
              <a:spcAft>
                <a:spcPct val="0"/>
              </a:spcAft>
              <a:buFont typeface="Arial" pitchFamily="34" charset="0"/>
              <a:buChar char="»"/>
              <a:defRPr>
                <a:solidFill>
                  <a:schemeClr val="tx1"/>
                </a:solidFill>
                <a:latin typeface="Corbel" pitchFamily="34" charset="0"/>
              </a:defRPr>
            </a:lvl8pPr>
            <a:lvl9pPr marL="3886200" indent="-228600" eaLnBrk="0" fontAlgn="base" hangingPunct="0">
              <a:spcBef>
                <a:spcPct val="20000"/>
              </a:spcBef>
              <a:spcAft>
                <a:spcPct val="0"/>
              </a:spcAft>
              <a:buFont typeface="Arial" pitchFamily="34" charset="0"/>
              <a:buChar char="»"/>
              <a:defRPr>
                <a:solidFill>
                  <a:schemeClr val="tx1"/>
                </a:solidFill>
                <a:latin typeface="Corbel" pitchFamily="34" charset="0"/>
              </a:defRPr>
            </a:lvl9pPr>
          </a:lstStyle>
          <a:p>
            <a:pPr algn="ctr" eaLnBrk="1" fontAlgn="base" hangingPunct="1">
              <a:lnSpc>
                <a:spcPct val="150000"/>
              </a:lnSpc>
              <a:spcBef>
                <a:spcPct val="0"/>
              </a:spcBef>
              <a:spcAft>
                <a:spcPct val="0"/>
              </a:spcAft>
              <a:buFontTx/>
              <a:buNone/>
            </a:pPr>
            <a:r>
              <a:rPr lang="tr-TR" altLang="tr-TR" b="1" dirty="0">
                <a:solidFill>
                  <a:prstClr val="black"/>
                </a:solidFill>
                <a:latin typeface="Arial" pitchFamily="34" charset="0"/>
                <a:cs typeface="Arial" pitchFamily="34" charset="0"/>
              </a:rPr>
              <a:t>Bilim İnsanı Destek Programları Başkanlığı</a:t>
            </a:r>
          </a:p>
          <a:p>
            <a:pPr algn="ctr" eaLnBrk="1" fontAlgn="base" hangingPunct="1">
              <a:lnSpc>
                <a:spcPct val="150000"/>
              </a:lnSpc>
              <a:spcBef>
                <a:spcPct val="0"/>
              </a:spcBef>
              <a:spcAft>
                <a:spcPct val="0"/>
              </a:spcAft>
              <a:buFontTx/>
              <a:buNone/>
            </a:pPr>
            <a:r>
              <a:rPr lang="tr-TR" altLang="tr-TR" b="1" dirty="0">
                <a:solidFill>
                  <a:prstClr val="black"/>
                </a:solidFill>
                <a:latin typeface="Arial" pitchFamily="34" charset="0"/>
                <a:cs typeface="Arial" pitchFamily="34" charset="0"/>
              </a:rPr>
              <a:t>Yarışmalar Grup </a:t>
            </a:r>
            <a:r>
              <a:rPr lang="tr-TR" altLang="tr-TR" b="1" dirty="0" smtClean="0">
                <a:solidFill>
                  <a:prstClr val="black"/>
                </a:solidFill>
                <a:latin typeface="Arial" pitchFamily="34" charset="0"/>
                <a:cs typeface="Arial" pitchFamily="34" charset="0"/>
              </a:rPr>
              <a:t>Koordinatörlüğü</a:t>
            </a:r>
          </a:p>
          <a:p>
            <a:pPr algn="ctr" eaLnBrk="1" fontAlgn="base" hangingPunct="1">
              <a:lnSpc>
                <a:spcPct val="150000"/>
              </a:lnSpc>
              <a:spcBef>
                <a:spcPct val="0"/>
              </a:spcBef>
              <a:spcAft>
                <a:spcPct val="0"/>
              </a:spcAft>
              <a:buFontTx/>
              <a:buNone/>
            </a:pPr>
            <a:endParaRPr lang="tr-TR" altLang="tr-TR" sz="500" b="1" dirty="0">
              <a:solidFill>
                <a:prstClr val="black"/>
              </a:solidFill>
              <a:latin typeface="Arial" pitchFamily="34" charset="0"/>
              <a:cs typeface="Arial" pitchFamily="34" charset="0"/>
            </a:endParaRPr>
          </a:p>
          <a:p>
            <a:pPr algn="ctr" eaLnBrk="1" fontAlgn="base" hangingPunct="1">
              <a:lnSpc>
                <a:spcPct val="150000"/>
              </a:lnSpc>
              <a:spcBef>
                <a:spcPct val="0"/>
              </a:spcBef>
              <a:spcAft>
                <a:spcPct val="0"/>
              </a:spcAft>
              <a:buFontTx/>
              <a:buNone/>
            </a:pPr>
            <a:r>
              <a:rPr lang="tr-TR" altLang="tr-TR" sz="2400" b="1" dirty="0">
                <a:solidFill>
                  <a:srgbClr val="C0504D"/>
                </a:solidFill>
                <a:latin typeface="Arial" pitchFamily="34" charset="0"/>
                <a:cs typeface="Arial" pitchFamily="34" charset="0"/>
              </a:rPr>
              <a:t>2238 Girişimcilik ve Yenilikçilik Yarışması</a:t>
            </a:r>
          </a:p>
          <a:p>
            <a:pPr algn="ctr" eaLnBrk="1" fontAlgn="base" hangingPunct="1">
              <a:lnSpc>
                <a:spcPct val="150000"/>
              </a:lnSpc>
              <a:spcBef>
                <a:spcPct val="0"/>
              </a:spcBef>
              <a:spcAft>
                <a:spcPct val="0"/>
              </a:spcAft>
              <a:buFontTx/>
              <a:buNone/>
            </a:pPr>
            <a:r>
              <a:rPr lang="tr-TR" altLang="tr-TR" sz="2400" b="1" dirty="0">
                <a:solidFill>
                  <a:prstClr val="black"/>
                </a:solidFill>
                <a:latin typeface="Arial" pitchFamily="34" charset="0"/>
                <a:cs typeface="Arial" pitchFamily="34" charset="0"/>
              </a:rPr>
              <a:t>Tel: 0312 444 66 90</a:t>
            </a:r>
          </a:p>
          <a:p>
            <a:pPr algn="ctr" eaLnBrk="1" fontAlgn="base" hangingPunct="1">
              <a:lnSpc>
                <a:spcPct val="150000"/>
              </a:lnSpc>
              <a:spcBef>
                <a:spcPct val="0"/>
              </a:spcBef>
              <a:spcAft>
                <a:spcPct val="0"/>
              </a:spcAft>
              <a:buFontTx/>
              <a:buNone/>
            </a:pPr>
            <a:r>
              <a:rPr lang="tr-TR" altLang="tr-TR" sz="2400" b="1" dirty="0">
                <a:solidFill>
                  <a:prstClr val="black"/>
                </a:solidFill>
                <a:latin typeface="Arial" pitchFamily="34" charset="0"/>
                <a:cs typeface="Arial" pitchFamily="34" charset="0"/>
              </a:rPr>
              <a:t>E-posta: bideb2238b@tubitak.gov.tr</a:t>
            </a:r>
          </a:p>
          <a:p>
            <a:pPr eaLnBrk="1" fontAlgn="base" hangingPunct="1">
              <a:spcBef>
                <a:spcPct val="0"/>
              </a:spcBef>
              <a:spcAft>
                <a:spcPct val="0"/>
              </a:spcAft>
              <a:buFontTx/>
              <a:buNone/>
            </a:pPr>
            <a:endParaRPr lang="tr-TR" altLang="tr-TR" dirty="0">
              <a:solidFill>
                <a:prstClr val="black"/>
              </a:solidFill>
              <a:latin typeface="Arial" pitchFamily="34" charset="0"/>
              <a:cs typeface="Arial" pitchFamily="34" charset="0"/>
            </a:endParaRPr>
          </a:p>
        </p:txBody>
      </p:sp>
    </p:spTree>
    <p:extLst>
      <p:ext uri="{BB962C8B-B14F-4D97-AF65-F5344CB8AC3E}">
        <p14:creationId xmlns:p14="http://schemas.microsoft.com/office/powerpoint/2010/main" val="3069446252"/>
      </p:ext>
    </p:extLst>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683568" y="1052736"/>
            <a:ext cx="7715200" cy="5073427"/>
          </a:xfrm>
        </p:spPr>
        <p:txBody>
          <a:bodyPr>
            <a:normAutofit/>
          </a:bodyPr>
          <a:lstStyle/>
          <a:p>
            <a:endParaRPr lang="tr-TR" dirty="0" smtClean="0"/>
          </a:p>
          <a:p>
            <a:pPr marL="0" indent="0" algn="ctr">
              <a:lnSpc>
                <a:spcPct val="200000"/>
              </a:lnSpc>
              <a:buNone/>
            </a:pPr>
            <a:r>
              <a:rPr lang="tr-TR" sz="4400" b="1" dirty="0" smtClean="0"/>
              <a:t>BİDEB YARIŞMALAR GRUBU </a:t>
            </a:r>
            <a:r>
              <a:rPr lang="tr-TR" sz="3600" b="1" dirty="0">
                <a:solidFill>
                  <a:srgbClr val="990000"/>
                </a:solidFill>
              </a:rPr>
              <a:t>ÜNİVERSİTE ÖĞRENCİLERİNE YÖNELİK </a:t>
            </a:r>
            <a:r>
              <a:rPr lang="tr-TR" sz="3600" b="1" dirty="0" smtClean="0">
                <a:solidFill>
                  <a:srgbClr val="990000"/>
                </a:solidFill>
              </a:rPr>
              <a:t>YARIŞMALAR</a:t>
            </a:r>
            <a:endParaRPr lang="tr-TR" sz="4400" b="1" dirty="0">
              <a:solidFill>
                <a:srgbClr val="990000"/>
              </a:solidFill>
            </a:endParaRPr>
          </a:p>
        </p:txBody>
      </p:sp>
    </p:spTree>
    <p:extLst>
      <p:ext uri="{BB962C8B-B14F-4D97-AF65-F5344CB8AC3E}">
        <p14:creationId xmlns:p14="http://schemas.microsoft.com/office/powerpoint/2010/main" val="4004605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1 Başlık"/>
          <p:cNvSpPr>
            <a:spLocks noGrp="1"/>
          </p:cNvSpPr>
          <p:nvPr>
            <p:ph type="title"/>
          </p:nvPr>
        </p:nvSpPr>
        <p:spPr>
          <a:xfrm>
            <a:off x="467544" y="-22944"/>
            <a:ext cx="7777162" cy="706438"/>
          </a:xfrm>
        </p:spPr>
        <p:txBody>
          <a:bodyPr>
            <a:normAutofit/>
          </a:bodyPr>
          <a:lstStyle/>
          <a:p>
            <a:r>
              <a:rPr lang="tr-TR" altLang="tr-TR" sz="2800" dirty="0" smtClean="0">
                <a:latin typeface="Arial" pitchFamily="34" charset="0"/>
                <a:cs typeface="Arial" pitchFamily="34" charset="0"/>
              </a:rPr>
              <a:t>Üniversite Öğrencilerine Yönelik Yarışmalar </a:t>
            </a:r>
          </a:p>
        </p:txBody>
      </p:sp>
      <p:graphicFrame>
        <p:nvGraphicFramePr>
          <p:cNvPr id="7" name="6 Diyagram"/>
          <p:cNvGraphicFramePr/>
          <p:nvPr>
            <p:extLst>
              <p:ext uri="{D42A27DB-BD31-4B8C-83A1-F6EECF244321}">
                <p14:modId xmlns:p14="http://schemas.microsoft.com/office/powerpoint/2010/main" val="3378180627"/>
              </p:ext>
            </p:extLst>
          </p:nvPr>
        </p:nvGraphicFramePr>
        <p:xfrm>
          <a:off x="251520" y="980728"/>
          <a:ext cx="8712968" cy="496855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54985403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395288"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13" name="Dikdörtgen 12"/>
          <p:cNvSpPr/>
          <p:nvPr/>
        </p:nvSpPr>
        <p:spPr>
          <a:xfrm>
            <a:off x="2992686" y="2980530"/>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18" name="Dikdörtgen 17"/>
          <p:cNvSpPr/>
          <p:nvPr/>
        </p:nvSpPr>
        <p:spPr>
          <a:xfrm>
            <a:off x="5384251" y="4748187"/>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 name="Dikdörtgen 1"/>
          <p:cNvSpPr/>
          <p:nvPr/>
        </p:nvSpPr>
        <p:spPr>
          <a:xfrm>
            <a:off x="360154" y="1124744"/>
            <a:ext cx="8316302" cy="2031325"/>
          </a:xfrm>
          <a:prstGeom prst="rect">
            <a:avLst/>
          </a:prstGeom>
        </p:spPr>
        <p:txBody>
          <a:bodyPr wrap="square">
            <a:spAutoFit/>
          </a:bodyPr>
          <a:lstStyle/>
          <a:p>
            <a:pPr algn="just" fontAlgn="base">
              <a:spcBef>
                <a:spcPct val="0"/>
              </a:spcBef>
              <a:spcAft>
                <a:spcPct val="0"/>
              </a:spcAft>
            </a:pPr>
            <a:r>
              <a:rPr lang="tr-TR" sz="1400" dirty="0">
                <a:solidFill>
                  <a:srgbClr val="FF0000"/>
                </a:solidFill>
                <a:latin typeface="Arial" pitchFamily="34" charset="0"/>
              </a:rPr>
              <a:t>Programın amacı, </a:t>
            </a:r>
            <a:r>
              <a:rPr lang="tr-TR" sz="1400" dirty="0">
                <a:solidFill>
                  <a:prstClr val="black"/>
                </a:solidFill>
                <a:latin typeface="Arial" pitchFamily="34" charset="0"/>
              </a:rPr>
              <a:t>Açık Öğretim Fakülteleri dâhil ön lisans ve lisans öğrencileri arasında girişimcilik ve yenilikçilik konularına yönelik farkındalığı artırmak ve çeşitli alanlarda yenilikçilik içeren iş fikri olan öğrencilerin, fikirlerini hayata geçirmelerine yönelik uygun ortamı hazırlamak için destek sağlamaktır.</a:t>
            </a:r>
          </a:p>
          <a:p>
            <a:pPr algn="just" fontAlgn="base">
              <a:spcBef>
                <a:spcPct val="0"/>
              </a:spcBef>
              <a:spcAft>
                <a:spcPct val="0"/>
              </a:spcAft>
            </a:pPr>
            <a:r>
              <a:rPr lang="tr-TR" sz="1400" dirty="0">
                <a:solidFill>
                  <a:prstClr val="black"/>
                </a:solidFill>
                <a:latin typeface="Arial" pitchFamily="34" charset="0"/>
              </a:rPr>
              <a:t/>
            </a:r>
            <a:br>
              <a:rPr lang="tr-TR" sz="1400" dirty="0">
                <a:solidFill>
                  <a:prstClr val="black"/>
                </a:solidFill>
                <a:latin typeface="Arial" pitchFamily="34" charset="0"/>
              </a:rPr>
            </a:br>
            <a:r>
              <a:rPr lang="tr-TR" sz="1400" dirty="0">
                <a:solidFill>
                  <a:prstClr val="black"/>
                </a:solidFill>
                <a:latin typeface="Arial" pitchFamily="34" charset="0"/>
              </a:rPr>
              <a:t>Ayrıca öğrencilerden, 4. Sanayi Devrimi kapsamındaki gelişmeler doğrultusunda sanayide dijital dönüşüm ile ilgili konularda katma değeri yüksek projeler üretmeleri beklenmektedir.</a:t>
            </a:r>
          </a:p>
          <a:p>
            <a:pPr algn="just" fontAlgn="base">
              <a:spcBef>
                <a:spcPct val="0"/>
              </a:spcBef>
              <a:spcAft>
                <a:spcPct val="0"/>
              </a:spcAft>
            </a:pPr>
            <a:endParaRPr lang="tr-TR" sz="1400" dirty="0">
              <a:solidFill>
                <a:prstClr val="black"/>
              </a:solidFill>
              <a:latin typeface="Arial" pitchFamily="34" charset="0"/>
            </a:endParaRPr>
          </a:p>
          <a:p>
            <a:pPr algn="just" fontAlgn="base">
              <a:spcBef>
                <a:spcPct val="0"/>
              </a:spcBef>
              <a:spcAft>
                <a:spcPct val="0"/>
              </a:spcAft>
            </a:pPr>
            <a:r>
              <a:rPr lang="tr-TR" sz="1400" dirty="0">
                <a:solidFill>
                  <a:srgbClr val="FF0000"/>
                </a:solidFill>
                <a:latin typeface="Arial" pitchFamily="34" charset="0"/>
              </a:rPr>
              <a:t/>
            </a:r>
            <a:br>
              <a:rPr lang="tr-TR" sz="1400" dirty="0">
                <a:solidFill>
                  <a:srgbClr val="FF0000"/>
                </a:solidFill>
                <a:latin typeface="Arial" pitchFamily="34" charset="0"/>
              </a:rPr>
            </a:br>
            <a:endParaRPr lang="tr-TR" sz="1400" dirty="0">
              <a:solidFill>
                <a:prstClr val="black"/>
              </a:solidFill>
              <a:latin typeface="Arial" pitchFamily="34" charset="0"/>
            </a:endParaRPr>
          </a:p>
        </p:txBody>
      </p:sp>
      <p:sp>
        <p:nvSpPr>
          <p:cNvPr id="7" name="Köşeli Çift Ayraç 6"/>
          <p:cNvSpPr/>
          <p:nvPr/>
        </p:nvSpPr>
        <p:spPr>
          <a:xfrm>
            <a:off x="2339752" y="2924944"/>
            <a:ext cx="6192688" cy="648072"/>
          </a:xfrm>
          <a:prstGeom prst="chevron">
            <a:avLst/>
          </a:prstGeom>
          <a:solidFill>
            <a:schemeClr val="accent1">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8" name="Metin kutusu 7"/>
          <p:cNvSpPr txBox="1"/>
          <p:nvPr/>
        </p:nvSpPr>
        <p:spPr>
          <a:xfrm>
            <a:off x="2809131" y="2987370"/>
            <a:ext cx="5219253" cy="738664"/>
          </a:xfrm>
          <a:prstGeom prst="rect">
            <a:avLst/>
          </a:prstGeom>
          <a:noFill/>
        </p:spPr>
        <p:txBody>
          <a:bodyPr wrap="square" rtlCol="0">
            <a:spAutoFit/>
          </a:bodyPr>
          <a:lstStyle/>
          <a:p>
            <a:pPr fontAlgn="base">
              <a:spcBef>
                <a:spcPct val="0"/>
              </a:spcBef>
              <a:spcAft>
                <a:spcPct val="0"/>
              </a:spcAft>
            </a:pPr>
            <a:r>
              <a:rPr lang="tr-TR" sz="1400" dirty="0">
                <a:solidFill>
                  <a:prstClr val="black">
                    <a:hueOff val="0"/>
                    <a:satOff val="0"/>
                    <a:lumOff val="0"/>
                    <a:alphaOff val="0"/>
                  </a:prstClr>
                </a:solidFill>
              </a:rPr>
              <a:t> Ülkemizin uluslararası rekabet gücünü arttırmak için bilimsel bilginin ticari değere dönüşmesine katkı sağlamak.</a:t>
            </a:r>
          </a:p>
          <a:p>
            <a:pPr fontAlgn="base">
              <a:spcBef>
                <a:spcPct val="0"/>
              </a:spcBef>
              <a:spcAft>
                <a:spcPct val="0"/>
              </a:spcAft>
            </a:pPr>
            <a:endParaRPr lang="tr-TR" sz="1400" dirty="0">
              <a:solidFill>
                <a:prstClr val="black">
                  <a:hueOff val="0"/>
                  <a:satOff val="0"/>
                  <a:lumOff val="0"/>
                  <a:alphaOff val="0"/>
                </a:prstClr>
              </a:solidFill>
            </a:endParaRPr>
          </a:p>
        </p:txBody>
      </p:sp>
      <p:sp>
        <p:nvSpPr>
          <p:cNvPr id="9" name="Köşeli Çift Ayraç 8"/>
          <p:cNvSpPr/>
          <p:nvPr/>
        </p:nvSpPr>
        <p:spPr>
          <a:xfrm>
            <a:off x="2411760" y="3717031"/>
            <a:ext cx="6120680" cy="673031"/>
          </a:xfrm>
          <a:prstGeom prst="chevron">
            <a:avLst/>
          </a:prstGeom>
          <a:solidFill>
            <a:srgbClr val="DDDDDD">
              <a:alpha val="90000"/>
            </a:srgb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10" name="Metin kutusu 9"/>
          <p:cNvSpPr txBox="1"/>
          <p:nvPr/>
        </p:nvSpPr>
        <p:spPr>
          <a:xfrm>
            <a:off x="2758185" y="3842464"/>
            <a:ext cx="5553515" cy="954107"/>
          </a:xfrm>
          <a:prstGeom prst="rect">
            <a:avLst/>
          </a:prstGeom>
          <a:noFill/>
        </p:spPr>
        <p:txBody>
          <a:bodyPr wrap="square" rtlCol="0">
            <a:spAutoFit/>
          </a:bodyPr>
          <a:lstStyle>
            <a:defPPr>
              <a:defRPr lang="tr-TR"/>
            </a:defPPr>
            <a:lvl1pPr>
              <a:defRPr sz="1400">
                <a:solidFill>
                  <a:schemeClr val="dk1">
                    <a:hueOff val="0"/>
                    <a:satOff val="0"/>
                    <a:lumOff val="0"/>
                    <a:alphaOff val="0"/>
                  </a:schemeClr>
                </a:solidFill>
                <a:latin typeface="+mn-lt"/>
              </a:defRPr>
            </a:lvl1pPr>
          </a:lstStyle>
          <a:p>
            <a:pPr fontAlgn="base">
              <a:spcBef>
                <a:spcPct val="0"/>
              </a:spcBef>
              <a:spcAft>
                <a:spcPct val="0"/>
              </a:spcAft>
            </a:pPr>
            <a:r>
              <a:rPr lang="tr-TR" dirty="0" smtClean="0">
                <a:solidFill>
                  <a:prstClr val="black">
                    <a:hueOff val="0"/>
                    <a:satOff val="0"/>
                    <a:lumOff val="0"/>
                    <a:alphaOff val="0"/>
                  </a:prstClr>
                </a:solidFill>
              </a:rPr>
              <a:t>Gençlerin </a:t>
            </a:r>
            <a:r>
              <a:rPr lang="tr-TR" dirty="0">
                <a:solidFill>
                  <a:prstClr val="black">
                    <a:hueOff val="0"/>
                    <a:satOff val="0"/>
                    <a:lumOff val="0"/>
                    <a:alphaOff val="0"/>
                  </a:prstClr>
                </a:solidFill>
              </a:rPr>
              <a:t>kendilerine kariyer hedefleri oluşturmalarına ve böylece bilinçli ve nitelikli   </a:t>
            </a:r>
            <a:r>
              <a:rPr lang="tr-TR" dirty="0" smtClean="0">
                <a:solidFill>
                  <a:prstClr val="black">
                    <a:hueOff val="0"/>
                    <a:satOff val="0"/>
                    <a:lumOff val="0"/>
                    <a:alphaOff val="0"/>
                  </a:prstClr>
                </a:solidFill>
              </a:rPr>
              <a:t>işgücünün yetiştirilmesine </a:t>
            </a:r>
            <a:r>
              <a:rPr lang="tr-TR" dirty="0">
                <a:solidFill>
                  <a:prstClr val="black">
                    <a:hueOff val="0"/>
                    <a:satOff val="0"/>
                    <a:lumOff val="0"/>
                    <a:alphaOff val="0"/>
                  </a:prstClr>
                </a:solidFill>
              </a:rPr>
              <a:t>katkı sağlamak.</a:t>
            </a:r>
          </a:p>
          <a:p>
            <a:pPr fontAlgn="base">
              <a:spcBef>
                <a:spcPct val="0"/>
              </a:spcBef>
              <a:spcAft>
                <a:spcPct val="0"/>
              </a:spcAft>
            </a:pPr>
            <a:endParaRPr lang="tr-TR" dirty="0">
              <a:solidFill>
                <a:prstClr val="black">
                  <a:hueOff val="0"/>
                  <a:satOff val="0"/>
                  <a:lumOff val="0"/>
                  <a:alphaOff val="0"/>
                </a:prstClr>
              </a:solidFill>
            </a:endParaRPr>
          </a:p>
          <a:p>
            <a:pPr fontAlgn="base">
              <a:spcBef>
                <a:spcPct val="0"/>
              </a:spcBef>
              <a:spcAft>
                <a:spcPct val="0"/>
              </a:spcAft>
            </a:pPr>
            <a:endParaRPr lang="tr-TR" dirty="0">
              <a:solidFill>
                <a:prstClr val="black">
                  <a:hueOff val="0"/>
                  <a:satOff val="0"/>
                  <a:lumOff val="0"/>
                  <a:alphaOff val="0"/>
                </a:prstClr>
              </a:solidFill>
            </a:endParaRPr>
          </a:p>
        </p:txBody>
      </p:sp>
      <p:sp>
        <p:nvSpPr>
          <p:cNvPr id="11" name="Köşeli Çift Ayraç 10"/>
          <p:cNvSpPr/>
          <p:nvPr/>
        </p:nvSpPr>
        <p:spPr>
          <a:xfrm>
            <a:off x="2411762" y="5373216"/>
            <a:ext cx="6120678" cy="810672"/>
          </a:xfrm>
          <a:prstGeom prst="chevron">
            <a:avLst/>
          </a:prstGeom>
          <a:solidFill>
            <a:schemeClr val="accent5">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12" name="Metin kutusu 11"/>
          <p:cNvSpPr txBox="1"/>
          <p:nvPr/>
        </p:nvSpPr>
        <p:spPr>
          <a:xfrm>
            <a:off x="2825477" y="5445224"/>
            <a:ext cx="5418932" cy="738664"/>
          </a:xfrm>
          <a:prstGeom prst="rect">
            <a:avLst/>
          </a:prstGeom>
          <a:noFill/>
        </p:spPr>
        <p:txBody>
          <a:bodyPr wrap="square" rtlCol="0">
            <a:spAutoFit/>
          </a:bodyPr>
          <a:lstStyle/>
          <a:p>
            <a:pPr fontAlgn="base">
              <a:spcBef>
                <a:spcPct val="0"/>
              </a:spcBef>
              <a:spcAft>
                <a:spcPct val="0"/>
              </a:spcAft>
            </a:pPr>
            <a:r>
              <a:rPr lang="tr-TR" sz="1400" dirty="0">
                <a:solidFill>
                  <a:prstClr val="black">
                    <a:hueOff val="0"/>
                    <a:satOff val="0"/>
                    <a:lumOff val="0"/>
                    <a:alphaOff val="0"/>
                  </a:prstClr>
                </a:solidFill>
              </a:rPr>
              <a:t>Etkin çalışabilen, stratejik düşünebilen, küresel entegrasyon sürecini başarıyla yönetebilecek girişimciler ile yeni işletmeler kazandırılmasına katkı sağlamak.</a:t>
            </a:r>
          </a:p>
        </p:txBody>
      </p:sp>
      <p:sp>
        <p:nvSpPr>
          <p:cNvPr id="14" name="Köşeli Çift Ayraç 13"/>
          <p:cNvSpPr/>
          <p:nvPr/>
        </p:nvSpPr>
        <p:spPr>
          <a:xfrm>
            <a:off x="2411760" y="4536918"/>
            <a:ext cx="6120679" cy="708895"/>
          </a:xfrm>
          <a:prstGeom prst="chevron">
            <a:avLst/>
          </a:prstGeom>
          <a:solidFill>
            <a:schemeClr val="accent4">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15" name="Metin kutusu 14"/>
          <p:cNvSpPr txBox="1"/>
          <p:nvPr/>
        </p:nvSpPr>
        <p:spPr>
          <a:xfrm>
            <a:off x="2627784" y="4635133"/>
            <a:ext cx="5804790" cy="954107"/>
          </a:xfrm>
          <a:prstGeom prst="rect">
            <a:avLst/>
          </a:prstGeom>
          <a:noFill/>
        </p:spPr>
        <p:txBody>
          <a:bodyPr wrap="square" rtlCol="0">
            <a:spAutoFit/>
          </a:bodyPr>
          <a:lstStyle>
            <a:defPPr>
              <a:defRPr lang="tr-TR"/>
            </a:defPPr>
            <a:lvl1pPr>
              <a:defRPr sz="1400">
                <a:solidFill>
                  <a:schemeClr val="dk1">
                    <a:hueOff val="0"/>
                    <a:satOff val="0"/>
                    <a:lumOff val="0"/>
                    <a:alphaOff val="0"/>
                  </a:schemeClr>
                </a:solidFill>
                <a:latin typeface="+mn-lt"/>
              </a:defRPr>
            </a:lvl1pPr>
          </a:lstStyle>
          <a:p>
            <a:pPr fontAlgn="base">
              <a:spcBef>
                <a:spcPct val="0"/>
              </a:spcBef>
              <a:spcAft>
                <a:spcPct val="0"/>
              </a:spcAft>
            </a:pPr>
            <a:r>
              <a:rPr lang="tr-TR" dirty="0">
                <a:solidFill>
                  <a:prstClr val="black">
                    <a:hueOff val="0"/>
                    <a:satOff val="0"/>
                    <a:lumOff val="0"/>
                    <a:alphaOff val="0"/>
                  </a:prstClr>
                </a:solidFill>
              </a:rPr>
              <a:t>Kariyerlerinde girişimcilik fırsatlarını değerlendirmeyi hedefleyen öğrencilerin </a:t>
            </a:r>
            <a:r>
              <a:rPr lang="tr-TR" dirty="0" smtClean="0">
                <a:solidFill>
                  <a:prstClr val="black">
                    <a:hueOff val="0"/>
                    <a:satOff val="0"/>
                    <a:lumOff val="0"/>
                    <a:alphaOff val="0"/>
                  </a:prstClr>
                </a:solidFill>
              </a:rPr>
              <a:t>“</a:t>
            </a:r>
            <a:r>
              <a:rPr lang="tr-TR" dirty="0">
                <a:solidFill>
                  <a:prstClr val="black">
                    <a:hueOff val="0"/>
                    <a:satOff val="0"/>
                    <a:lumOff val="0"/>
                    <a:alphaOff val="0"/>
                  </a:prstClr>
                </a:solidFill>
              </a:rPr>
              <a:t>öğrenme ve  uygulama” deneyimi kazanmasına</a:t>
            </a:r>
            <a:r>
              <a:rPr lang="tr-TR" dirty="0" smtClean="0">
                <a:solidFill>
                  <a:prstClr val="black">
                    <a:hueOff val="0"/>
                    <a:satOff val="0"/>
                    <a:lumOff val="0"/>
                    <a:alphaOff val="0"/>
                  </a:prstClr>
                </a:solidFill>
              </a:rPr>
              <a:t>, </a:t>
            </a:r>
            <a:r>
              <a:rPr lang="tr-TR" dirty="0">
                <a:solidFill>
                  <a:prstClr val="black">
                    <a:hueOff val="0"/>
                    <a:satOff val="0"/>
                    <a:lumOff val="0"/>
                    <a:alphaOff val="0"/>
                  </a:prstClr>
                </a:solidFill>
              </a:rPr>
              <a:t>katkı sağlamak.</a:t>
            </a:r>
          </a:p>
          <a:p>
            <a:pPr fontAlgn="base">
              <a:spcBef>
                <a:spcPct val="0"/>
              </a:spcBef>
              <a:spcAft>
                <a:spcPct val="0"/>
              </a:spcAft>
            </a:pPr>
            <a:endParaRPr lang="tr-TR" dirty="0">
              <a:solidFill>
                <a:prstClr val="black">
                  <a:hueOff val="0"/>
                  <a:satOff val="0"/>
                  <a:lumOff val="0"/>
                  <a:alphaOff val="0"/>
                </a:prstClr>
              </a:solidFill>
            </a:endParaRPr>
          </a:p>
          <a:p>
            <a:pPr fontAlgn="base">
              <a:spcBef>
                <a:spcPct val="0"/>
              </a:spcBef>
              <a:spcAft>
                <a:spcPct val="0"/>
              </a:spcAft>
            </a:pPr>
            <a:endParaRPr lang="tr-TR" dirty="0">
              <a:solidFill>
                <a:prstClr val="black">
                  <a:hueOff val="0"/>
                  <a:satOff val="0"/>
                  <a:lumOff val="0"/>
                  <a:alphaOff val="0"/>
                </a:prstClr>
              </a:solidFill>
            </a:endParaRPr>
          </a:p>
        </p:txBody>
      </p:sp>
      <p:grpSp>
        <p:nvGrpSpPr>
          <p:cNvPr id="20" name="Grup 19"/>
          <p:cNvGrpSpPr/>
          <p:nvPr/>
        </p:nvGrpSpPr>
        <p:grpSpPr>
          <a:xfrm>
            <a:off x="360154" y="2987067"/>
            <a:ext cx="1660462" cy="952526"/>
            <a:chOff x="216868" y="3309"/>
            <a:chExt cx="3167982" cy="727026"/>
          </a:xfrm>
          <a:solidFill>
            <a:srgbClr val="C00000"/>
          </a:solidFill>
        </p:grpSpPr>
        <p:sp>
          <p:nvSpPr>
            <p:cNvPr id="21" name="Dikdörtgen 20"/>
            <p:cNvSpPr/>
            <p:nvPr/>
          </p:nvSpPr>
          <p:spPr>
            <a:xfrm>
              <a:off x="216868" y="3309"/>
              <a:ext cx="3167982" cy="727026"/>
            </a:xfrm>
            <a:prstGeom prst="rect">
              <a:avLst/>
            </a:prstGeom>
            <a:grpFill/>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22" name="Dikdörtgen 21"/>
            <p:cNvSpPr/>
            <p:nvPr/>
          </p:nvSpPr>
          <p:spPr>
            <a:xfrm>
              <a:off x="216868" y="3309"/>
              <a:ext cx="3167982" cy="727026"/>
            </a:xfrm>
            <a:prstGeom prst="rect">
              <a:avLst/>
            </a:prstGeom>
            <a:grpFill/>
          </p:spPr>
          <p:style>
            <a:lnRef idx="0">
              <a:scrgbClr r="0" g="0" b="0"/>
            </a:lnRef>
            <a:fillRef idx="0">
              <a:scrgbClr r="0" g="0" b="0"/>
            </a:fillRef>
            <a:effectRef idx="0">
              <a:scrgbClr r="0" g="0" b="0"/>
            </a:effectRef>
            <a:fontRef idx="minor">
              <a:schemeClr val="lt1"/>
            </a:fontRef>
          </p:style>
          <p:txBody>
            <a:bodyPr spcFirstLastPara="0" vert="horz" wrap="square" lIns="76200" tIns="76200" rIns="76200" bIns="76200" numCol="1" spcCol="1270" anchor="ctr" anchorCtr="0">
              <a:noAutofit/>
            </a:bodyPr>
            <a:lstStyle/>
            <a:p>
              <a:pPr algn="ctr" defTabSz="889000" fontAlgn="base">
                <a:lnSpc>
                  <a:spcPct val="90000"/>
                </a:lnSpc>
                <a:spcBef>
                  <a:spcPct val="0"/>
                </a:spcBef>
                <a:spcAft>
                  <a:spcPct val="35000"/>
                </a:spcAft>
              </a:pPr>
              <a:r>
                <a:rPr lang="tr-TR" sz="2000" b="1" dirty="0">
                  <a:solidFill>
                    <a:prstClr val="white"/>
                  </a:solidFill>
                  <a:latin typeface="Arial" pitchFamily="34" charset="0"/>
                  <a:cs typeface="Arial" pitchFamily="34" charset="0"/>
                </a:rPr>
                <a:t>Programın Hedefleri</a:t>
              </a:r>
              <a:endParaRPr lang="tr-TR" sz="2000" b="1" dirty="0">
                <a:solidFill>
                  <a:prstClr val="white"/>
                </a:solidFill>
              </a:endParaRPr>
            </a:p>
          </p:txBody>
        </p:sp>
      </p:gr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4632" y="4170812"/>
            <a:ext cx="1697088" cy="183607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21042537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395288"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13" name="Dikdörtgen 12"/>
          <p:cNvSpPr/>
          <p:nvPr/>
        </p:nvSpPr>
        <p:spPr>
          <a:xfrm>
            <a:off x="2992686" y="2980530"/>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8 Metin kutusu"/>
          <p:cNvSpPr txBox="1"/>
          <p:nvPr/>
        </p:nvSpPr>
        <p:spPr>
          <a:xfrm>
            <a:off x="2678731" y="908720"/>
            <a:ext cx="3693469"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Yarışma Kategorileri</a:t>
            </a:r>
          </a:p>
        </p:txBody>
      </p:sp>
      <p:sp>
        <p:nvSpPr>
          <p:cNvPr id="8" name="Metin kutusu 7"/>
          <p:cNvSpPr txBox="1"/>
          <p:nvPr/>
        </p:nvSpPr>
        <p:spPr>
          <a:xfrm>
            <a:off x="683568" y="1640994"/>
            <a:ext cx="2130974" cy="707886"/>
          </a:xfrm>
          <a:prstGeom prst="rect">
            <a:avLst/>
          </a:prstGeom>
          <a:noFill/>
        </p:spPr>
        <p:txBody>
          <a:bodyPr wrap="square" rtlCol="0">
            <a:spAutoFit/>
          </a:bodyPr>
          <a:lstStyle/>
          <a:p>
            <a:pPr algn="ctr" fontAlgn="base">
              <a:spcBef>
                <a:spcPct val="0"/>
              </a:spcBef>
              <a:spcAft>
                <a:spcPct val="0"/>
              </a:spcAft>
            </a:pPr>
            <a:r>
              <a:rPr lang="tr-TR" sz="2000" b="1" dirty="0">
                <a:solidFill>
                  <a:prstClr val="black"/>
                </a:solidFill>
                <a:latin typeface="Arial" pitchFamily="34" charset="0"/>
                <a:cs typeface="Arial" panose="020B0604020202020204" pitchFamily="34" charset="0"/>
              </a:rPr>
              <a:t>Temel Sektörler Kategorisi</a:t>
            </a:r>
          </a:p>
        </p:txBody>
      </p:sp>
      <p:sp>
        <p:nvSpPr>
          <p:cNvPr id="11" name="Metin kutusu 10"/>
          <p:cNvSpPr txBox="1"/>
          <p:nvPr/>
        </p:nvSpPr>
        <p:spPr>
          <a:xfrm>
            <a:off x="3705839" y="3422562"/>
            <a:ext cx="1656184" cy="1015663"/>
          </a:xfrm>
          <a:prstGeom prst="rect">
            <a:avLst/>
          </a:prstGeom>
          <a:noFill/>
        </p:spPr>
        <p:txBody>
          <a:bodyPr wrap="square" rtlCol="0">
            <a:spAutoFit/>
          </a:bodyPr>
          <a:lstStyle/>
          <a:p>
            <a:pPr algn="ctr" fontAlgn="base">
              <a:spcBef>
                <a:spcPct val="0"/>
              </a:spcBef>
              <a:spcAft>
                <a:spcPct val="0"/>
              </a:spcAft>
            </a:pPr>
            <a:r>
              <a:rPr lang="tr-TR" sz="2000" b="1" dirty="0">
                <a:solidFill>
                  <a:prstClr val="white"/>
                </a:solidFill>
                <a:latin typeface="Arial" pitchFamily="34" charset="0"/>
                <a:cs typeface="Arial" panose="020B0604020202020204" pitchFamily="34" charset="0"/>
              </a:rPr>
              <a:t>Sosyal Girişimcilik Kategorisi</a:t>
            </a:r>
          </a:p>
        </p:txBody>
      </p:sp>
      <p:grpSp>
        <p:nvGrpSpPr>
          <p:cNvPr id="37" name="Grup 36"/>
          <p:cNvGrpSpPr/>
          <p:nvPr/>
        </p:nvGrpSpPr>
        <p:grpSpPr>
          <a:xfrm>
            <a:off x="395536" y="2441302"/>
            <a:ext cx="2664296" cy="3868018"/>
            <a:chOff x="0" y="1096541"/>
            <a:chExt cx="2586344" cy="3265973"/>
          </a:xfrm>
        </p:grpSpPr>
        <p:sp>
          <p:nvSpPr>
            <p:cNvPr id="38" name="Yuvarlatılmış Dikdörtgen 37"/>
            <p:cNvSpPr/>
            <p:nvPr/>
          </p:nvSpPr>
          <p:spPr>
            <a:xfrm>
              <a:off x="0" y="1096541"/>
              <a:ext cx="2586342" cy="3100809"/>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9" name="Yuvarlatılmış Dikdörtgen 4"/>
            <p:cNvSpPr/>
            <p:nvPr/>
          </p:nvSpPr>
          <p:spPr>
            <a:xfrm>
              <a:off x="78037" y="1174578"/>
              <a:ext cx="2508307" cy="3187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26670" rIns="35560" bIns="26670" numCol="1" spcCol="1270" anchor="ctr" anchorCtr="0">
              <a:noAutofit/>
            </a:bodyPr>
            <a:lstStyle/>
            <a:p>
              <a:pPr algn="ctr" defTabSz="622300" fontAlgn="base">
                <a:lnSpc>
                  <a:spcPct val="90000"/>
                </a:lnSpc>
                <a:spcBef>
                  <a:spcPct val="0"/>
                </a:spcBef>
                <a:spcAft>
                  <a:spcPct val="35000"/>
                </a:spcAft>
              </a:pPr>
              <a:endParaRPr lang="tr-TR" sz="1400" dirty="0">
                <a:solidFill>
                  <a:prstClr val="white"/>
                </a:solidFill>
              </a:endParaRPr>
            </a:p>
          </p:txBody>
        </p:sp>
      </p:grpSp>
      <p:sp>
        <p:nvSpPr>
          <p:cNvPr id="12" name="Metin kutusu 11"/>
          <p:cNvSpPr txBox="1"/>
          <p:nvPr/>
        </p:nvSpPr>
        <p:spPr>
          <a:xfrm>
            <a:off x="523950" y="2645618"/>
            <a:ext cx="2382177" cy="3231654"/>
          </a:xfrm>
          <a:prstGeom prst="rect">
            <a:avLst/>
          </a:prstGeom>
          <a:noFill/>
        </p:spPr>
        <p:txBody>
          <a:bodyPr wrap="square" rtlCol="0">
            <a:spAutoFit/>
          </a:bodyPr>
          <a:lstStyle/>
          <a:p>
            <a:pPr algn="ctr" fontAlgn="base">
              <a:spcBef>
                <a:spcPct val="0"/>
              </a:spcBef>
              <a:spcAft>
                <a:spcPct val="0"/>
              </a:spcAft>
            </a:pPr>
            <a:r>
              <a:rPr lang="tr-TR" sz="1200" b="1" dirty="0">
                <a:solidFill>
                  <a:prstClr val="white"/>
                </a:solidFill>
                <a:latin typeface="Corbel" pitchFamily="34" charset="0"/>
              </a:rPr>
              <a:t>Tüm sektörlere yönelik yenilikçi uygulama fikirlerinin alındığı bu kategoride bölgesel ve/veya ulusal verimliliğe, kalkınmaya ve istihdama katkı sağlayacak nitelikte girişim fikirleri aranmaktadır. Bu kategori geleneksel iş kollarında </a:t>
            </a:r>
            <a:r>
              <a:rPr lang="tr-TR" sz="1200" b="1" u="sng" dirty="0">
                <a:solidFill>
                  <a:prstClr val="white"/>
                </a:solidFill>
                <a:latin typeface="Corbel" pitchFamily="34" charset="0"/>
              </a:rPr>
              <a:t>(sanayi, tarım, hayvancılık, enerji, çevre) </a:t>
            </a:r>
            <a:r>
              <a:rPr lang="tr-TR" sz="1200" b="1" dirty="0">
                <a:solidFill>
                  <a:prstClr val="white"/>
                </a:solidFill>
                <a:latin typeface="Corbel" pitchFamily="34" charset="0"/>
              </a:rPr>
              <a:t>verimlilik ve yenilikçi bakış sağlayacak uygulama fikirlerini kapsamaktadır. Ayrıca özellikle bölgesel anlamda günlük yaşam</a:t>
            </a:r>
          </a:p>
          <a:p>
            <a:pPr algn="ctr" fontAlgn="base">
              <a:spcBef>
                <a:spcPct val="0"/>
              </a:spcBef>
              <a:spcAft>
                <a:spcPct val="0"/>
              </a:spcAft>
            </a:pPr>
            <a:r>
              <a:rPr lang="tr-TR" sz="1200" b="1" dirty="0">
                <a:solidFill>
                  <a:prstClr val="white"/>
                </a:solidFill>
                <a:latin typeface="Corbel" pitchFamily="34" charset="0"/>
              </a:rPr>
              <a:t>kalitesini ve verimliliği arttıracak yenilikçi uygulama fikirleri de bu kategori altında</a:t>
            </a:r>
          </a:p>
          <a:p>
            <a:pPr algn="ctr" fontAlgn="base">
              <a:spcBef>
                <a:spcPct val="0"/>
              </a:spcBef>
              <a:spcAft>
                <a:spcPct val="0"/>
              </a:spcAft>
            </a:pPr>
            <a:r>
              <a:rPr lang="tr-TR" sz="1200" b="1" dirty="0">
                <a:solidFill>
                  <a:prstClr val="white"/>
                </a:solidFill>
                <a:latin typeface="Corbel" pitchFamily="34" charset="0"/>
              </a:rPr>
              <a:t>değerlendirilmektedir.</a:t>
            </a:r>
          </a:p>
        </p:txBody>
      </p:sp>
      <p:sp>
        <p:nvSpPr>
          <p:cNvPr id="40" name="Metin kutusu 39"/>
          <p:cNvSpPr txBox="1"/>
          <p:nvPr/>
        </p:nvSpPr>
        <p:spPr>
          <a:xfrm>
            <a:off x="3419872" y="1625004"/>
            <a:ext cx="2501457" cy="707886"/>
          </a:xfrm>
          <a:prstGeom prst="rect">
            <a:avLst/>
          </a:prstGeom>
          <a:noFill/>
        </p:spPr>
        <p:txBody>
          <a:bodyPr wrap="square" rtlCol="0">
            <a:spAutoFit/>
          </a:bodyPr>
          <a:lstStyle/>
          <a:p>
            <a:pPr algn="ctr" fontAlgn="base">
              <a:spcBef>
                <a:spcPct val="0"/>
              </a:spcBef>
              <a:spcAft>
                <a:spcPct val="0"/>
              </a:spcAft>
            </a:pPr>
            <a:r>
              <a:rPr lang="tr-TR" sz="2000" b="1" dirty="0" err="1">
                <a:solidFill>
                  <a:prstClr val="black"/>
                </a:solidFill>
                <a:latin typeface="Arial" pitchFamily="34" charset="0"/>
                <a:cs typeface="Arial" panose="020B0604020202020204" pitchFamily="34" charset="0"/>
              </a:rPr>
              <a:t>Tekno</a:t>
            </a:r>
            <a:r>
              <a:rPr lang="tr-TR" sz="2000" b="1" dirty="0">
                <a:solidFill>
                  <a:prstClr val="black"/>
                </a:solidFill>
                <a:latin typeface="Arial" pitchFamily="34" charset="0"/>
                <a:cs typeface="Arial" panose="020B0604020202020204" pitchFamily="34" charset="0"/>
              </a:rPr>
              <a:t> Girişimcilik Kategorisi</a:t>
            </a:r>
          </a:p>
        </p:txBody>
      </p:sp>
      <p:grpSp>
        <p:nvGrpSpPr>
          <p:cNvPr id="41" name="Grup 40"/>
          <p:cNvGrpSpPr/>
          <p:nvPr/>
        </p:nvGrpSpPr>
        <p:grpSpPr>
          <a:xfrm>
            <a:off x="3347864" y="2441302"/>
            <a:ext cx="2664296" cy="3868018"/>
            <a:chOff x="0" y="1096541"/>
            <a:chExt cx="2586344" cy="3265973"/>
          </a:xfrm>
        </p:grpSpPr>
        <p:sp>
          <p:nvSpPr>
            <p:cNvPr id="42" name="Yuvarlatılmış Dikdörtgen 41"/>
            <p:cNvSpPr/>
            <p:nvPr/>
          </p:nvSpPr>
          <p:spPr>
            <a:xfrm>
              <a:off x="0" y="1096541"/>
              <a:ext cx="2586342" cy="3100809"/>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3" name="Yuvarlatılmış Dikdörtgen 4"/>
            <p:cNvSpPr/>
            <p:nvPr/>
          </p:nvSpPr>
          <p:spPr>
            <a:xfrm>
              <a:off x="78037" y="1174578"/>
              <a:ext cx="2508307" cy="3187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26670" rIns="35560" bIns="26670" numCol="1" spcCol="1270" anchor="ctr" anchorCtr="0">
              <a:noAutofit/>
            </a:bodyPr>
            <a:lstStyle/>
            <a:p>
              <a:pPr algn="ctr" defTabSz="622300" fontAlgn="base">
                <a:lnSpc>
                  <a:spcPct val="90000"/>
                </a:lnSpc>
                <a:spcBef>
                  <a:spcPct val="0"/>
                </a:spcBef>
                <a:spcAft>
                  <a:spcPct val="35000"/>
                </a:spcAft>
              </a:pPr>
              <a:endParaRPr lang="tr-TR" sz="1400" dirty="0">
                <a:solidFill>
                  <a:prstClr val="white"/>
                </a:solidFill>
              </a:endParaRPr>
            </a:p>
          </p:txBody>
        </p:sp>
      </p:grpSp>
      <p:sp>
        <p:nvSpPr>
          <p:cNvPr id="44" name="Metin kutusu 43"/>
          <p:cNvSpPr txBox="1"/>
          <p:nvPr/>
        </p:nvSpPr>
        <p:spPr>
          <a:xfrm>
            <a:off x="6444208" y="1568986"/>
            <a:ext cx="2472058" cy="707886"/>
          </a:xfrm>
          <a:prstGeom prst="rect">
            <a:avLst/>
          </a:prstGeom>
          <a:noFill/>
        </p:spPr>
        <p:txBody>
          <a:bodyPr wrap="square" rtlCol="0">
            <a:spAutoFit/>
          </a:bodyPr>
          <a:lstStyle/>
          <a:p>
            <a:pPr algn="ctr" fontAlgn="base">
              <a:spcBef>
                <a:spcPct val="0"/>
              </a:spcBef>
              <a:spcAft>
                <a:spcPct val="0"/>
              </a:spcAft>
            </a:pPr>
            <a:r>
              <a:rPr lang="tr-TR" sz="2000" b="1" dirty="0">
                <a:solidFill>
                  <a:prstClr val="black"/>
                </a:solidFill>
                <a:latin typeface="Arial" pitchFamily="34" charset="0"/>
                <a:cs typeface="Arial" panose="020B0604020202020204" pitchFamily="34" charset="0"/>
              </a:rPr>
              <a:t>Sosyal Girişimcilik Kategorisi</a:t>
            </a:r>
          </a:p>
        </p:txBody>
      </p:sp>
      <p:grpSp>
        <p:nvGrpSpPr>
          <p:cNvPr id="45" name="Grup 44"/>
          <p:cNvGrpSpPr/>
          <p:nvPr/>
        </p:nvGrpSpPr>
        <p:grpSpPr>
          <a:xfrm>
            <a:off x="6372200" y="2453895"/>
            <a:ext cx="2562977" cy="3868018"/>
            <a:chOff x="0" y="1096541"/>
            <a:chExt cx="2586344" cy="3265973"/>
          </a:xfrm>
        </p:grpSpPr>
        <p:sp>
          <p:nvSpPr>
            <p:cNvPr id="46" name="Yuvarlatılmış Dikdörtgen 45"/>
            <p:cNvSpPr/>
            <p:nvPr/>
          </p:nvSpPr>
          <p:spPr>
            <a:xfrm>
              <a:off x="0" y="1096541"/>
              <a:ext cx="2586342" cy="3100809"/>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47" name="Yuvarlatılmış Dikdörtgen 4"/>
            <p:cNvSpPr/>
            <p:nvPr/>
          </p:nvSpPr>
          <p:spPr>
            <a:xfrm>
              <a:off x="78037" y="1174578"/>
              <a:ext cx="2508307" cy="3187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26670" rIns="35560" bIns="26670" numCol="1" spcCol="1270" anchor="ctr" anchorCtr="0">
              <a:noAutofit/>
            </a:bodyPr>
            <a:lstStyle/>
            <a:p>
              <a:pPr algn="ctr" defTabSz="622300" fontAlgn="base">
                <a:lnSpc>
                  <a:spcPct val="90000"/>
                </a:lnSpc>
                <a:spcBef>
                  <a:spcPct val="0"/>
                </a:spcBef>
                <a:spcAft>
                  <a:spcPct val="35000"/>
                </a:spcAft>
              </a:pPr>
              <a:endParaRPr lang="tr-TR" sz="1400" dirty="0">
                <a:solidFill>
                  <a:prstClr val="white"/>
                </a:solidFill>
              </a:endParaRPr>
            </a:p>
          </p:txBody>
        </p:sp>
      </p:grpSp>
      <p:sp>
        <p:nvSpPr>
          <p:cNvPr id="14" name="Metin kutusu 13"/>
          <p:cNvSpPr txBox="1"/>
          <p:nvPr/>
        </p:nvSpPr>
        <p:spPr>
          <a:xfrm>
            <a:off x="3428253" y="2645618"/>
            <a:ext cx="2493076" cy="3231654"/>
          </a:xfrm>
          <a:prstGeom prst="rect">
            <a:avLst/>
          </a:prstGeom>
          <a:noFill/>
        </p:spPr>
        <p:txBody>
          <a:bodyPr wrap="square" rtlCol="0">
            <a:spAutoFit/>
          </a:bodyPr>
          <a:lstStyle>
            <a:defPPr>
              <a:defRPr lang="tr-TR"/>
            </a:defPPr>
            <a:lvl1pPr algn="ctr">
              <a:defRPr sz="1200" b="1">
                <a:solidFill>
                  <a:schemeClr val="bg1"/>
                </a:solidFill>
                <a:latin typeface="Corbel" pitchFamily="34" charset="0"/>
              </a:defRPr>
            </a:lvl1pPr>
          </a:lstStyle>
          <a:p>
            <a:pPr fontAlgn="base">
              <a:spcBef>
                <a:spcPct val="0"/>
              </a:spcBef>
              <a:spcAft>
                <a:spcPct val="0"/>
              </a:spcAft>
            </a:pPr>
            <a:r>
              <a:rPr lang="tr-TR" dirty="0">
                <a:solidFill>
                  <a:prstClr val="white"/>
                </a:solidFill>
              </a:rPr>
              <a:t>Bu kategoride, yarışmacılar yenilikçi ve teknoloji tabanlı olmak koşuluyla her konuda ve diledikleri</a:t>
            </a:r>
          </a:p>
          <a:p>
            <a:pPr fontAlgn="base">
              <a:spcBef>
                <a:spcPct val="0"/>
              </a:spcBef>
              <a:spcAft>
                <a:spcPct val="0"/>
              </a:spcAft>
            </a:pPr>
            <a:r>
              <a:rPr lang="tr-TR" dirty="0">
                <a:solidFill>
                  <a:prstClr val="white"/>
                </a:solidFill>
              </a:rPr>
              <a:t>sektöre yönelik olarak proje teklifi getirebilirler. Konuların seçiminde ticari başarı şansına ve</a:t>
            </a:r>
          </a:p>
          <a:p>
            <a:pPr fontAlgn="base">
              <a:spcBef>
                <a:spcPct val="0"/>
              </a:spcBef>
              <a:spcAft>
                <a:spcPct val="0"/>
              </a:spcAft>
            </a:pPr>
            <a:r>
              <a:rPr lang="tr-TR" dirty="0">
                <a:solidFill>
                  <a:prstClr val="white"/>
                </a:solidFill>
              </a:rPr>
              <a:t>uygulanabilirliğe önem verilmelidir.</a:t>
            </a:r>
          </a:p>
          <a:p>
            <a:pPr fontAlgn="base">
              <a:spcBef>
                <a:spcPct val="0"/>
              </a:spcBef>
              <a:spcAft>
                <a:spcPct val="0"/>
              </a:spcAft>
            </a:pPr>
            <a:r>
              <a:rPr lang="tr-TR" dirty="0">
                <a:solidFill>
                  <a:prstClr val="white"/>
                </a:solidFill>
              </a:rPr>
              <a:t>Başvuru sahiplerinden, </a:t>
            </a:r>
            <a:r>
              <a:rPr lang="tr-TR" u="sng" dirty="0">
                <a:solidFill>
                  <a:prstClr val="white"/>
                </a:solidFill>
              </a:rPr>
              <a:t>bilişim sektöründe yenilikçi uygulamaları, elektronik sektörüne yönelik</a:t>
            </a:r>
          </a:p>
          <a:p>
            <a:pPr fontAlgn="base">
              <a:spcBef>
                <a:spcPct val="0"/>
              </a:spcBef>
              <a:spcAft>
                <a:spcPct val="0"/>
              </a:spcAft>
            </a:pPr>
            <a:r>
              <a:rPr lang="tr-TR" u="sng" dirty="0">
                <a:solidFill>
                  <a:prstClr val="white"/>
                </a:solidFill>
              </a:rPr>
              <a:t>çözümler, </a:t>
            </a:r>
            <a:r>
              <a:rPr lang="tr-TR" u="sng" dirty="0" err="1">
                <a:solidFill>
                  <a:prstClr val="white"/>
                </a:solidFill>
              </a:rPr>
              <a:t>biyoteknoloji</a:t>
            </a:r>
            <a:r>
              <a:rPr lang="tr-TR" u="sng" dirty="0">
                <a:solidFill>
                  <a:prstClr val="white"/>
                </a:solidFill>
              </a:rPr>
              <a:t> alanında mühendislik ve teknolojik altyapıyı barındıran uygulamalar ile ileri</a:t>
            </a:r>
          </a:p>
          <a:p>
            <a:pPr fontAlgn="base">
              <a:spcBef>
                <a:spcPct val="0"/>
              </a:spcBef>
              <a:spcAft>
                <a:spcPct val="0"/>
              </a:spcAft>
            </a:pPr>
            <a:r>
              <a:rPr lang="tr-TR" u="sng" dirty="0">
                <a:solidFill>
                  <a:prstClr val="white"/>
                </a:solidFill>
              </a:rPr>
              <a:t>malzeme gibi teknolojiyi kullanan alanlarda</a:t>
            </a:r>
            <a:r>
              <a:rPr lang="tr-TR" dirty="0">
                <a:solidFill>
                  <a:prstClr val="white"/>
                </a:solidFill>
              </a:rPr>
              <a:t> fikir geliştirmeleri beklenir.</a:t>
            </a:r>
          </a:p>
        </p:txBody>
      </p:sp>
      <p:sp>
        <p:nvSpPr>
          <p:cNvPr id="48" name="Metin kutusu 47"/>
          <p:cNvSpPr txBox="1"/>
          <p:nvPr/>
        </p:nvSpPr>
        <p:spPr>
          <a:xfrm>
            <a:off x="6804248" y="2708920"/>
            <a:ext cx="1872208" cy="1938992"/>
          </a:xfrm>
          <a:prstGeom prst="rect">
            <a:avLst/>
          </a:prstGeom>
          <a:noFill/>
        </p:spPr>
        <p:txBody>
          <a:bodyPr wrap="square" rtlCol="0">
            <a:spAutoFit/>
          </a:bodyPr>
          <a:lstStyle>
            <a:defPPr>
              <a:defRPr lang="tr-TR"/>
            </a:defPPr>
            <a:lvl1pPr algn="ctr">
              <a:defRPr sz="1200" b="1">
                <a:solidFill>
                  <a:schemeClr val="bg1"/>
                </a:solidFill>
                <a:latin typeface="Corbel" pitchFamily="34" charset="0"/>
              </a:defRPr>
            </a:lvl1pPr>
          </a:lstStyle>
          <a:p>
            <a:pPr fontAlgn="base">
              <a:spcBef>
                <a:spcPct val="0"/>
              </a:spcBef>
              <a:spcAft>
                <a:spcPct val="0"/>
              </a:spcAft>
            </a:pPr>
            <a:r>
              <a:rPr lang="tr-TR" dirty="0">
                <a:solidFill>
                  <a:prstClr val="white"/>
                </a:solidFill>
              </a:rPr>
              <a:t>Toplumsal sorunlara çözüm getirmeye yönelik yenilikçi fikirleri kapsamaktadır. Bu </a:t>
            </a:r>
            <a:r>
              <a:rPr lang="tr-TR" u="sng" dirty="0">
                <a:solidFill>
                  <a:prstClr val="white"/>
                </a:solidFill>
              </a:rPr>
              <a:t>kategoride eğitim,</a:t>
            </a:r>
          </a:p>
          <a:p>
            <a:pPr fontAlgn="base">
              <a:spcBef>
                <a:spcPct val="0"/>
              </a:spcBef>
              <a:spcAft>
                <a:spcPct val="0"/>
              </a:spcAft>
            </a:pPr>
            <a:r>
              <a:rPr lang="tr-TR" u="sng" dirty="0">
                <a:solidFill>
                  <a:prstClr val="white"/>
                </a:solidFill>
              </a:rPr>
              <a:t>insan hakları, göç, kalkınma</a:t>
            </a:r>
            <a:r>
              <a:rPr lang="tr-TR" dirty="0">
                <a:solidFill>
                  <a:prstClr val="white"/>
                </a:solidFill>
              </a:rPr>
              <a:t> gibi birçok alanda sosyal dönüşüm gerçekleştirme amaçlanmaktadır.</a:t>
            </a:r>
          </a:p>
        </p:txBody>
      </p:sp>
    </p:spTree>
    <p:extLst>
      <p:ext uri="{BB962C8B-B14F-4D97-AF65-F5344CB8AC3E}">
        <p14:creationId xmlns:p14="http://schemas.microsoft.com/office/powerpoint/2010/main" val="269792402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395288"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13" name="Dikdörtgen 12"/>
          <p:cNvSpPr/>
          <p:nvPr/>
        </p:nvSpPr>
        <p:spPr>
          <a:xfrm>
            <a:off x="2992686" y="2980530"/>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8 Metin kutusu"/>
          <p:cNvSpPr txBox="1"/>
          <p:nvPr/>
        </p:nvSpPr>
        <p:spPr>
          <a:xfrm>
            <a:off x="2678731" y="908720"/>
            <a:ext cx="3693469"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Yarışma Kategorileri</a:t>
            </a:r>
          </a:p>
        </p:txBody>
      </p:sp>
      <p:sp>
        <p:nvSpPr>
          <p:cNvPr id="11" name="Metin kutusu 10"/>
          <p:cNvSpPr txBox="1"/>
          <p:nvPr/>
        </p:nvSpPr>
        <p:spPr>
          <a:xfrm>
            <a:off x="3705839" y="3422562"/>
            <a:ext cx="1656184" cy="1015663"/>
          </a:xfrm>
          <a:prstGeom prst="rect">
            <a:avLst/>
          </a:prstGeom>
          <a:noFill/>
        </p:spPr>
        <p:txBody>
          <a:bodyPr wrap="square" rtlCol="0">
            <a:spAutoFit/>
          </a:bodyPr>
          <a:lstStyle/>
          <a:p>
            <a:pPr algn="ctr" fontAlgn="base">
              <a:spcBef>
                <a:spcPct val="0"/>
              </a:spcBef>
              <a:spcAft>
                <a:spcPct val="0"/>
              </a:spcAft>
            </a:pPr>
            <a:r>
              <a:rPr lang="tr-TR" sz="2000" b="1" dirty="0">
                <a:solidFill>
                  <a:prstClr val="white"/>
                </a:solidFill>
                <a:latin typeface="Arial" pitchFamily="34" charset="0"/>
                <a:cs typeface="Arial" panose="020B0604020202020204" pitchFamily="34" charset="0"/>
              </a:rPr>
              <a:t>Sosyal Girişimcilik Kategorisi</a:t>
            </a:r>
          </a:p>
        </p:txBody>
      </p:sp>
      <p:grpSp>
        <p:nvGrpSpPr>
          <p:cNvPr id="37" name="Grup 36"/>
          <p:cNvGrpSpPr/>
          <p:nvPr/>
        </p:nvGrpSpPr>
        <p:grpSpPr>
          <a:xfrm>
            <a:off x="403134" y="995717"/>
            <a:ext cx="8565278" cy="5996905"/>
            <a:chOff x="0" y="1096541"/>
            <a:chExt cx="2586344" cy="3265973"/>
          </a:xfrm>
        </p:grpSpPr>
        <p:sp>
          <p:nvSpPr>
            <p:cNvPr id="38" name="Yuvarlatılmış Dikdörtgen 37"/>
            <p:cNvSpPr/>
            <p:nvPr/>
          </p:nvSpPr>
          <p:spPr>
            <a:xfrm>
              <a:off x="0" y="1096541"/>
              <a:ext cx="2586342" cy="3100809"/>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9" name="Yuvarlatılmış Dikdörtgen 4"/>
            <p:cNvSpPr/>
            <p:nvPr/>
          </p:nvSpPr>
          <p:spPr>
            <a:xfrm>
              <a:off x="78037" y="1174578"/>
              <a:ext cx="2508307" cy="3187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26670" rIns="35560" bIns="26670" numCol="1" spcCol="1270" anchor="ctr" anchorCtr="0">
              <a:noAutofit/>
            </a:bodyPr>
            <a:lstStyle/>
            <a:p>
              <a:pPr algn="ctr" defTabSz="622300" fontAlgn="base">
                <a:lnSpc>
                  <a:spcPct val="90000"/>
                </a:lnSpc>
                <a:spcBef>
                  <a:spcPct val="0"/>
                </a:spcBef>
                <a:spcAft>
                  <a:spcPct val="35000"/>
                </a:spcAft>
              </a:pPr>
              <a:endParaRPr lang="tr-TR" sz="1400" dirty="0">
                <a:solidFill>
                  <a:prstClr val="white"/>
                </a:solidFill>
              </a:endParaRPr>
            </a:p>
          </p:txBody>
        </p:sp>
      </p:grpSp>
      <p:sp>
        <p:nvSpPr>
          <p:cNvPr id="8" name="Metin kutusu 7"/>
          <p:cNvSpPr txBox="1"/>
          <p:nvPr/>
        </p:nvSpPr>
        <p:spPr>
          <a:xfrm>
            <a:off x="547756" y="1147353"/>
            <a:ext cx="7681844" cy="400110"/>
          </a:xfrm>
          <a:prstGeom prst="rect">
            <a:avLst/>
          </a:prstGeom>
          <a:noFill/>
        </p:spPr>
        <p:txBody>
          <a:bodyPr wrap="square" rtlCol="0">
            <a:spAutoFit/>
          </a:bodyPr>
          <a:lstStyle/>
          <a:p>
            <a:pPr algn="ctr" fontAlgn="base">
              <a:spcBef>
                <a:spcPct val="0"/>
              </a:spcBef>
              <a:spcAft>
                <a:spcPct val="0"/>
              </a:spcAft>
            </a:pPr>
            <a:r>
              <a:rPr lang="tr-TR" sz="2000" b="1" dirty="0">
                <a:solidFill>
                  <a:prstClr val="white"/>
                </a:solidFill>
                <a:latin typeface="Arial" pitchFamily="34" charset="0"/>
                <a:cs typeface="Arial" panose="020B0604020202020204" pitchFamily="34" charset="0"/>
              </a:rPr>
              <a:t>1-TEMEL SEKTÖRLER KATEGORİSİ</a:t>
            </a:r>
          </a:p>
        </p:txBody>
      </p:sp>
      <p:sp>
        <p:nvSpPr>
          <p:cNvPr id="2" name="Dikdörtgen 1"/>
          <p:cNvSpPr/>
          <p:nvPr/>
        </p:nvSpPr>
        <p:spPr>
          <a:xfrm>
            <a:off x="685800" y="1582341"/>
            <a:ext cx="7696200" cy="4154984"/>
          </a:xfrm>
          <a:prstGeom prst="rect">
            <a:avLst/>
          </a:prstGeom>
        </p:spPr>
        <p:txBody>
          <a:bodyPr wrap="square">
            <a:spAutoFit/>
          </a:bodyPr>
          <a:lstStyle/>
          <a:p>
            <a:pPr marL="342900" indent="-342900" algn="just" fontAlgn="base">
              <a:spcBef>
                <a:spcPct val="0"/>
              </a:spcBef>
              <a:spcAft>
                <a:spcPct val="0"/>
              </a:spcAft>
              <a:buFont typeface="Arial" pitchFamily="34" charset="0"/>
              <a:buChar char="•"/>
            </a:pPr>
            <a:r>
              <a:rPr lang="tr-TR" sz="2400" b="1" dirty="0">
                <a:solidFill>
                  <a:prstClr val="white"/>
                </a:solidFill>
              </a:rPr>
              <a:t>Tüm sektörlere yönelik yenilikçi uygulama fikirlerinin alındığı bu kategoride bölgesel ve/veya ulusal verimliliğe, kalkınmaya ve istihdama katkı sağlayacak nitelikte girişim fikirleri aranmaktadır. </a:t>
            </a:r>
          </a:p>
          <a:p>
            <a:pPr marL="342900" indent="-342900" algn="just" fontAlgn="base">
              <a:spcBef>
                <a:spcPct val="0"/>
              </a:spcBef>
              <a:spcAft>
                <a:spcPct val="0"/>
              </a:spcAft>
              <a:buFont typeface="Arial" pitchFamily="34" charset="0"/>
              <a:buChar char="•"/>
            </a:pPr>
            <a:endParaRPr lang="tr-TR" sz="2400" b="1" dirty="0">
              <a:solidFill>
                <a:prstClr val="white"/>
              </a:solidFill>
            </a:endParaRPr>
          </a:p>
          <a:p>
            <a:pPr marL="342900" indent="-342900" algn="just" fontAlgn="base">
              <a:spcBef>
                <a:spcPct val="0"/>
              </a:spcBef>
              <a:spcAft>
                <a:spcPct val="0"/>
              </a:spcAft>
              <a:buFont typeface="Arial" pitchFamily="34" charset="0"/>
              <a:buChar char="•"/>
            </a:pPr>
            <a:r>
              <a:rPr lang="tr-TR" sz="2400" b="1" dirty="0">
                <a:solidFill>
                  <a:prstClr val="white"/>
                </a:solidFill>
              </a:rPr>
              <a:t>Bu kategori geleneksel iş kollarında </a:t>
            </a:r>
            <a:r>
              <a:rPr lang="tr-TR" sz="2400" b="1" u="sng" dirty="0">
                <a:solidFill>
                  <a:prstClr val="white"/>
                </a:solidFill>
              </a:rPr>
              <a:t>(sanayi, tarım, hayvancılık, enerji, çevre) </a:t>
            </a:r>
            <a:r>
              <a:rPr lang="tr-TR" sz="2400" b="1" dirty="0">
                <a:solidFill>
                  <a:prstClr val="white"/>
                </a:solidFill>
              </a:rPr>
              <a:t>verimlilik ve yenilikçi bakış sağlayacak uygulama fikirlerini kapsamaktadır. Ayrıca özellikle bölgesel anlamda günlük </a:t>
            </a:r>
            <a:r>
              <a:rPr lang="tr-TR" sz="2400" b="1" dirty="0" err="1">
                <a:solidFill>
                  <a:prstClr val="white"/>
                </a:solidFill>
              </a:rPr>
              <a:t>yaşamkalitesini</a:t>
            </a:r>
            <a:r>
              <a:rPr lang="tr-TR" sz="2400" b="1" dirty="0">
                <a:solidFill>
                  <a:prstClr val="white"/>
                </a:solidFill>
              </a:rPr>
              <a:t> ve verimliliği arttıracak yenilikçi uygulama fikirleri de bu kategori altında değerlendirilmektedir.</a:t>
            </a:r>
          </a:p>
        </p:txBody>
      </p:sp>
    </p:spTree>
    <p:extLst>
      <p:ext uri="{BB962C8B-B14F-4D97-AF65-F5344CB8AC3E}">
        <p14:creationId xmlns:p14="http://schemas.microsoft.com/office/powerpoint/2010/main" val="335013300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395288"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13" name="Dikdörtgen 12"/>
          <p:cNvSpPr/>
          <p:nvPr/>
        </p:nvSpPr>
        <p:spPr>
          <a:xfrm>
            <a:off x="2992686" y="2980530"/>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8 Metin kutusu"/>
          <p:cNvSpPr txBox="1"/>
          <p:nvPr/>
        </p:nvSpPr>
        <p:spPr>
          <a:xfrm>
            <a:off x="2678731" y="908720"/>
            <a:ext cx="3693469"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Yarışma Kategorileri</a:t>
            </a:r>
          </a:p>
        </p:txBody>
      </p:sp>
      <p:sp>
        <p:nvSpPr>
          <p:cNvPr id="11" name="Metin kutusu 10"/>
          <p:cNvSpPr txBox="1"/>
          <p:nvPr/>
        </p:nvSpPr>
        <p:spPr>
          <a:xfrm>
            <a:off x="3705839" y="3422562"/>
            <a:ext cx="1656184" cy="1015663"/>
          </a:xfrm>
          <a:prstGeom prst="rect">
            <a:avLst/>
          </a:prstGeom>
          <a:noFill/>
        </p:spPr>
        <p:txBody>
          <a:bodyPr wrap="square" rtlCol="0">
            <a:spAutoFit/>
          </a:bodyPr>
          <a:lstStyle/>
          <a:p>
            <a:pPr algn="ctr" fontAlgn="base">
              <a:spcBef>
                <a:spcPct val="0"/>
              </a:spcBef>
              <a:spcAft>
                <a:spcPct val="0"/>
              </a:spcAft>
            </a:pPr>
            <a:r>
              <a:rPr lang="tr-TR" sz="2000" b="1" dirty="0">
                <a:solidFill>
                  <a:prstClr val="white"/>
                </a:solidFill>
                <a:latin typeface="Arial" pitchFamily="34" charset="0"/>
                <a:cs typeface="Arial" panose="020B0604020202020204" pitchFamily="34" charset="0"/>
              </a:rPr>
              <a:t>Sosyal Girişimcilik Kategorisi</a:t>
            </a:r>
          </a:p>
        </p:txBody>
      </p:sp>
      <p:grpSp>
        <p:nvGrpSpPr>
          <p:cNvPr id="37" name="Grup 36"/>
          <p:cNvGrpSpPr/>
          <p:nvPr/>
        </p:nvGrpSpPr>
        <p:grpSpPr>
          <a:xfrm>
            <a:off x="403134" y="995717"/>
            <a:ext cx="8565278" cy="5996905"/>
            <a:chOff x="0" y="1096541"/>
            <a:chExt cx="2586344" cy="3265973"/>
          </a:xfrm>
        </p:grpSpPr>
        <p:sp>
          <p:nvSpPr>
            <p:cNvPr id="38" name="Yuvarlatılmış Dikdörtgen 37"/>
            <p:cNvSpPr/>
            <p:nvPr/>
          </p:nvSpPr>
          <p:spPr>
            <a:xfrm>
              <a:off x="0" y="1096541"/>
              <a:ext cx="2586342" cy="3100809"/>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9" name="Yuvarlatılmış Dikdörtgen 4"/>
            <p:cNvSpPr/>
            <p:nvPr/>
          </p:nvSpPr>
          <p:spPr>
            <a:xfrm>
              <a:off x="78037" y="1174578"/>
              <a:ext cx="2508307" cy="3187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26670" rIns="35560" bIns="26670" numCol="1" spcCol="1270" anchor="ctr" anchorCtr="0">
              <a:noAutofit/>
            </a:bodyPr>
            <a:lstStyle/>
            <a:p>
              <a:pPr algn="ctr" defTabSz="622300" fontAlgn="base">
                <a:lnSpc>
                  <a:spcPct val="90000"/>
                </a:lnSpc>
                <a:spcBef>
                  <a:spcPct val="0"/>
                </a:spcBef>
                <a:spcAft>
                  <a:spcPct val="35000"/>
                </a:spcAft>
              </a:pPr>
              <a:endParaRPr lang="tr-TR" sz="1400" dirty="0">
                <a:solidFill>
                  <a:prstClr val="white"/>
                </a:solidFill>
              </a:endParaRPr>
            </a:p>
          </p:txBody>
        </p:sp>
      </p:grpSp>
      <p:sp>
        <p:nvSpPr>
          <p:cNvPr id="8" name="Metin kutusu 7"/>
          <p:cNvSpPr txBox="1"/>
          <p:nvPr/>
        </p:nvSpPr>
        <p:spPr>
          <a:xfrm>
            <a:off x="547756" y="1147353"/>
            <a:ext cx="7681844" cy="461665"/>
          </a:xfrm>
          <a:prstGeom prst="rect">
            <a:avLst/>
          </a:prstGeom>
          <a:noFill/>
        </p:spPr>
        <p:txBody>
          <a:bodyPr wrap="square" rtlCol="0">
            <a:spAutoFit/>
          </a:bodyPr>
          <a:lstStyle/>
          <a:p>
            <a:pPr algn="ctr" fontAlgn="base">
              <a:spcBef>
                <a:spcPct val="0"/>
              </a:spcBef>
              <a:spcAft>
                <a:spcPct val="0"/>
              </a:spcAft>
            </a:pPr>
            <a:r>
              <a:rPr lang="tr-TR" sz="2400" b="1" dirty="0">
                <a:solidFill>
                  <a:prstClr val="white"/>
                </a:solidFill>
                <a:latin typeface="Arial" pitchFamily="34" charset="0"/>
                <a:cs typeface="Arial" panose="020B0604020202020204" pitchFamily="34" charset="0"/>
              </a:rPr>
              <a:t>2-TEKNO GİRİŞİMCİLİK KATEGORİSİ</a:t>
            </a:r>
          </a:p>
        </p:txBody>
      </p:sp>
      <p:sp>
        <p:nvSpPr>
          <p:cNvPr id="2" name="Dikdörtgen 1"/>
          <p:cNvSpPr/>
          <p:nvPr/>
        </p:nvSpPr>
        <p:spPr>
          <a:xfrm>
            <a:off x="685800" y="1988322"/>
            <a:ext cx="7696200" cy="4154984"/>
          </a:xfrm>
          <a:prstGeom prst="rect">
            <a:avLst/>
          </a:prstGeom>
        </p:spPr>
        <p:txBody>
          <a:bodyPr wrap="square">
            <a:spAutoFit/>
          </a:bodyPr>
          <a:lstStyle/>
          <a:p>
            <a:pPr marL="342900" indent="-342900" algn="just" fontAlgn="base">
              <a:spcBef>
                <a:spcPct val="0"/>
              </a:spcBef>
              <a:spcAft>
                <a:spcPct val="0"/>
              </a:spcAft>
              <a:buFont typeface="Arial" pitchFamily="34" charset="0"/>
              <a:buChar char="•"/>
            </a:pPr>
            <a:r>
              <a:rPr lang="tr-TR" sz="2400" b="1" dirty="0">
                <a:solidFill>
                  <a:prstClr val="white"/>
                </a:solidFill>
              </a:rPr>
              <a:t>Bu kategoride, yarışmacılar yenilikçi ve teknoloji tabanlı olmak koşuluyla her konuda ve diledikleri sektöre yönelik olarak proje teklifi getirebilirler. Konuların seçiminde ticari başarı şansına ve uygulanabilirliğe önem verilmelidir.</a:t>
            </a:r>
          </a:p>
          <a:p>
            <a:pPr marL="342900" indent="-342900" algn="just" fontAlgn="base">
              <a:spcBef>
                <a:spcPct val="0"/>
              </a:spcBef>
              <a:spcAft>
                <a:spcPct val="0"/>
              </a:spcAft>
              <a:buFont typeface="Arial" pitchFamily="34" charset="0"/>
              <a:buChar char="•"/>
            </a:pPr>
            <a:r>
              <a:rPr lang="tr-TR" sz="2400" b="1" dirty="0">
                <a:solidFill>
                  <a:prstClr val="white"/>
                </a:solidFill>
              </a:rPr>
              <a:t>Başvuru sahiplerinden, bilişim sektöründe yenilikçi uygulamaları, elektronik sektörüne yönelik çözümler, </a:t>
            </a:r>
            <a:r>
              <a:rPr lang="tr-TR" sz="2400" b="1" dirty="0" err="1">
                <a:solidFill>
                  <a:prstClr val="white"/>
                </a:solidFill>
              </a:rPr>
              <a:t>biyoteknoloji</a:t>
            </a:r>
            <a:r>
              <a:rPr lang="tr-TR" sz="2400" b="1" dirty="0">
                <a:solidFill>
                  <a:prstClr val="white"/>
                </a:solidFill>
              </a:rPr>
              <a:t> alanında mühendislik ve teknolojik altyapıyı barındıran uygulamalar ile </a:t>
            </a:r>
            <a:r>
              <a:rPr lang="tr-TR" sz="2400" b="1" dirty="0" err="1">
                <a:solidFill>
                  <a:prstClr val="white"/>
                </a:solidFill>
              </a:rPr>
              <a:t>ilerimalzeme</a:t>
            </a:r>
            <a:r>
              <a:rPr lang="tr-TR" sz="2400" b="1" dirty="0">
                <a:solidFill>
                  <a:prstClr val="white"/>
                </a:solidFill>
              </a:rPr>
              <a:t> gibi teknolojiyi kullanan alanlarda fikir geliştirmeleri beklenir.</a:t>
            </a:r>
          </a:p>
        </p:txBody>
      </p:sp>
    </p:spTree>
    <p:extLst>
      <p:ext uri="{BB962C8B-B14F-4D97-AF65-F5344CB8AC3E}">
        <p14:creationId xmlns:p14="http://schemas.microsoft.com/office/powerpoint/2010/main" val="32618204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395288"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13" name="Dikdörtgen 12"/>
          <p:cNvSpPr/>
          <p:nvPr/>
        </p:nvSpPr>
        <p:spPr>
          <a:xfrm>
            <a:off x="2992686" y="2980530"/>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sp>
        <p:nvSpPr>
          <p:cNvPr id="22" name="8 Metin kutusu"/>
          <p:cNvSpPr txBox="1"/>
          <p:nvPr/>
        </p:nvSpPr>
        <p:spPr>
          <a:xfrm>
            <a:off x="2678731" y="908720"/>
            <a:ext cx="3693469"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Yarışma Kategorileri</a:t>
            </a:r>
          </a:p>
        </p:txBody>
      </p:sp>
      <p:sp>
        <p:nvSpPr>
          <p:cNvPr id="11" name="Metin kutusu 10"/>
          <p:cNvSpPr txBox="1"/>
          <p:nvPr/>
        </p:nvSpPr>
        <p:spPr>
          <a:xfrm>
            <a:off x="3705839" y="3422562"/>
            <a:ext cx="1656184" cy="1015663"/>
          </a:xfrm>
          <a:prstGeom prst="rect">
            <a:avLst/>
          </a:prstGeom>
          <a:noFill/>
        </p:spPr>
        <p:txBody>
          <a:bodyPr wrap="square" rtlCol="0">
            <a:spAutoFit/>
          </a:bodyPr>
          <a:lstStyle/>
          <a:p>
            <a:pPr algn="ctr" fontAlgn="base">
              <a:spcBef>
                <a:spcPct val="0"/>
              </a:spcBef>
              <a:spcAft>
                <a:spcPct val="0"/>
              </a:spcAft>
            </a:pPr>
            <a:r>
              <a:rPr lang="tr-TR" sz="2000" b="1" dirty="0">
                <a:solidFill>
                  <a:prstClr val="white"/>
                </a:solidFill>
                <a:latin typeface="Arial" pitchFamily="34" charset="0"/>
                <a:cs typeface="Arial" panose="020B0604020202020204" pitchFamily="34" charset="0"/>
              </a:rPr>
              <a:t>Sosyal Girişimcilik Kategorisi</a:t>
            </a:r>
          </a:p>
        </p:txBody>
      </p:sp>
      <p:grpSp>
        <p:nvGrpSpPr>
          <p:cNvPr id="37" name="Grup 36"/>
          <p:cNvGrpSpPr/>
          <p:nvPr/>
        </p:nvGrpSpPr>
        <p:grpSpPr>
          <a:xfrm>
            <a:off x="403134" y="995717"/>
            <a:ext cx="8565278" cy="5996905"/>
            <a:chOff x="0" y="1096541"/>
            <a:chExt cx="2586344" cy="3265973"/>
          </a:xfrm>
        </p:grpSpPr>
        <p:sp>
          <p:nvSpPr>
            <p:cNvPr id="38" name="Yuvarlatılmış Dikdörtgen 37"/>
            <p:cNvSpPr/>
            <p:nvPr/>
          </p:nvSpPr>
          <p:spPr>
            <a:xfrm>
              <a:off x="0" y="1096541"/>
              <a:ext cx="2586342" cy="3100809"/>
            </a:xfrm>
            <a:prstGeom prst="roundRect">
              <a:avLst>
                <a:gd name="adj" fmla="val 10000"/>
              </a:avLst>
            </a:prstGeom>
          </p:spPr>
          <p:style>
            <a:lnRef idx="2">
              <a:schemeClr val="lt1">
                <a:hueOff val="0"/>
                <a:satOff val="0"/>
                <a:lumOff val="0"/>
                <a:alphaOff val="0"/>
              </a:schemeClr>
            </a:lnRef>
            <a:fillRef idx="1">
              <a:schemeClr val="accent2">
                <a:hueOff val="0"/>
                <a:satOff val="0"/>
                <a:lumOff val="0"/>
                <a:alphaOff val="0"/>
              </a:schemeClr>
            </a:fillRef>
            <a:effectRef idx="0">
              <a:schemeClr val="accent2">
                <a:hueOff val="0"/>
                <a:satOff val="0"/>
                <a:lumOff val="0"/>
                <a:alphaOff val="0"/>
              </a:schemeClr>
            </a:effectRef>
            <a:fontRef idx="minor">
              <a:schemeClr val="lt1"/>
            </a:fontRef>
          </p:style>
        </p:sp>
        <p:sp>
          <p:nvSpPr>
            <p:cNvPr id="39" name="Yuvarlatılmış Dikdörtgen 4"/>
            <p:cNvSpPr/>
            <p:nvPr/>
          </p:nvSpPr>
          <p:spPr>
            <a:xfrm>
              <a:off x="78037" y="1174578"/>
              <a:ext cx="2508307" cy="3187936"/>
            </a:xfrm>
            <a:prstGeom prst="rect">
              <a:avLst/>
            </a:prstGeom>
          </p:spPr>
          <p:style>
            <a:lnRef idx="0">
              <a:scrgbClr r="0" g="0" b="0"/>
            </a:lnRef>
            <a:fillRef idx="0">
              <a:scrgbClr r="0" g="0" b="0"/>
            </a:fillRef>
            <a:effectRef idx="0">
              <a:scrgbClr r="0" g="0" b="0"/>
            </a:effectRef>
            <a:fontRef idx="minor">
              <a:schemeClr val="lt1"/>
            </a:fontRef>
          </p:style>
          <p:txBody>
            <a:bodyPr spcFirstLastPara="0" vert="horz" wrap="square" lIns="35560" tIns="26670" rIns="35560" bIns="26670" numCol="1" spcCol="1270" anchor="ctr" anchorCtr="0">
              <a:noAutofit/>
            </a:bodyPr>
            <a:lstStyle/>
            <a:p>
              <a:pPr algn="ctr" defTabSz="622300" fontAlgn="base">
                <a:lnSpc>
                  <a:spcPct val="90000"/>
                </a:lnSpc>
                <a:spcBef>
                  <a:spcPct val="0"/>
                </a:spcBef>
                <a:spcAft>
                  <a:spcPct val="35000"/>
                </a:spcAft>
              </a:pPr>
              <a:endParaRPr lang="tr-TR" sz="1400" dirty="0">
                <a:solidFill>
                  <a:prstClr val="white"/>
                </a:solidFill>
              </a:endParaRPr>
            </a:p>
          </p:txBody>
        </p:sp>
      </p:grpSp>
      <p:sp>
        <p:nvSpPr>
          <p:cNvPr id="8" name="Metin kutusu 7"/>
          <p:cNvSpPr txBox="1"/>
          <p:nvPr/>
        </p:nvSpPr>
        <p:spPr>
          <a:xfrm>
            <a:off x="547756" y="1147353"/>
            <a:ext cx="7681844" cy="461665"/>
          </a:xfrm>
          <a:prstGeom prst="rect">
            <a:avLst/>
          </a:prstGeom>
          <a:noFill/>
        </p:spPr>
        <p:txBody>
          <a:bodyPr wrap="square" rtlCol="0">
            <a:spAutoFit/>
          </a:bodyPr>
          <a:lstStyle/>
          <a:p>
            <a:pPr algn="ctr" fontAlgn="base">
              <a:spcBef>
                <a:spcPct val="0"/>
              </a:spcBef>
              <a:spcAft>
                <a:spcPct val="0"/>
              </a:spcAft>
            </a:pPr>
            <a:r>
              <a:rPr lang="tr-TR" sz="2400" b="1" dirty="0">
                <a:solidFill>
                  <a:prstClr val="white"/>
                </a:solidFill>
                <a:latin typeface="Arial" pitchFamily="34" charset="0"/>
                <a:cs typeface="Arial" panose="020B0604020202020204" pitchFamily="34" charset="0"/>
              </a:rPr>
              <a:t>3-Sosyal Girişimcilik Kategorisi</a:t>
            </a:r>
          </a:p>
        </p:txBody>
      </p:sp>
      <p:sp>
        <p:nvSpPr>
          <p:cNvPr id="2" name="Dikdörtgen 1"/>
          <p:cNvSpPr/>
          <p:nvPr/>
        </p:nvSpPr>
        <p:spPr>
          <a:xfrm>
            <a:off x="837669" y="2076223"/>
            <a:ext cx="7696200" cy="1569660"/>
          </a:xfrm>
          <a:prstGeom prst="rect">
            <a:avLst/>
          </a:prstGeom>
        </p:spPr>
        <p:txBody>
          <a:bodyPr wrap="square">
            <a:spAutoFit/>
          </a:bodyPr>
          <a:lstStyle/>
          <a:p>
            <a:pPr marL="342900" indent="-342900" algn="just" fontAlgn="base">
              <a:spcBef>
                <a:spcPct val="0"/>
              </a:spcBef>
              <a:spcAft>
                <a:spcPct val="0"/>
              </a:spcAft>
              <a:buFont typeface="Arial" pitchFamily="34" charset="0"/>
              <a:buChar char="•"/>
            </a:pPr>
            <a:r>
              <a:rPr lang="tr-TR" sz="2400" b="1" dirty="0">
                <a:solidFill>
                  <a:prstClr val="white"/>
                </a:solidFill>
              </a:rPr>
              <a:t>Toplumsal sorunlara çözüm getirmeye yönelik yenilikçi fikirleri kapsamaktadır. Bu kategoride eğitim, insan hakları, göç, kalkınma gibi birçok alanda sosyal dönüşüm gerçekleştirme amaçlanmaktadır.</a:t>
            </a:r>
          </a:p>
        </p:txBody>
      </p:sp>
    </p:spTree>
    <p:extLst>
      <p:ext uri="{BB962C8B-B14F-4D97-AF65-F5344CB8AC3E}">
        <p14:creationId xmlns:p14="http://schemas.microsoft.com/office/powerpoint/2010/main" val="215271392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Başlık"/>
          <p:cNvSpPr>
            <a:spLocks noGrp="1"/>
          </p:cNvSpPr>
          <p:nvPr>
            <p:ph type="title"/>
          </p:nvPr>
        </p:nvSpPr>
        <p:spPr>
          <a:xfrm>
            <a:off x="230657" y="0"/>
            <a:ext cx="8064500" cy="706438"/>
          </a:xfrm>
        </p:spPr>
        <p:txBody>
          <a:bodyPr>
            <a:normAutofit/>
          </a:bodyPr>
          <a:lstStyle/>
          <a:p>
            <a:pPr>
              <a:defRPr/>
            </a:pPr>
            <a:r>
              <a:rPr lang="tr-TR" sz="2500" dirty="0" smtClean="0">
                <a:latin typeface="Arial" pitchFamily="34" charset="0"/>
                <a:cs typeface="Arial" pitchFamily="34" charset="0"/>
              </a:rPr>
              <a:t>2238 - Girişimcilik ve Yenilikçilik Yarışması</a:t>
            </a:r>
          </a:p>
        </p:txBody>
      </p:sp>
      <p:sp>
        <p:nvSpPr>
          <p:cNvPr id="3" name="13 Metin kutusu"/>
          <p:cNvSpPr txBox="1"/>
          <p:nvPr/>
        </p:nvSpPr>
        <p:spPr>
          <a:xfrm>
            <a:off x="4427984" y="6858000"/>
            <a:ext cx="4932040" cy="523220"/>
          </a:xfrm>
          <a:prstGeom prst="rect">
            <a:avLst/>
          </a:prstGeom>
          <a:noFill/>
        </p:spPr>
        <p:txBody>
          <a:bodyPr>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r" fontAlgn="base">
              <a:spcBef>
                <a:spcPct val="0"/>
              </a:spcBef>
              <a:spcAft>
                <a:spcPct val="0"/>
              </a:spcAft>
              <a:defRPr/>
            </a:pPr>
            <a:r>
              <a:rPr lang="tr-TR" sz="1400" b="1" spc="50" dirty="0">
                <a:ln w="11430"/>
                <a:solidFill>
                  <a:srgbClr val="002060"/>
                </a:solidFill>
                <a:effectLst>
                  <a:innerShdw blurRad="63500" dist="50800" dir="13500000">
                    <a:prstClr val="black">
                      <a:alpha val="50000"/>
                    </a:prstClr>
                  </a:innerShdw>
                </a:effectLst>
                <a:latin typeface="Arial" pitchFamily="34" charset="0"/>
                <a:cs typeface="Arial" pitchFamily="34" charset="0"/>
              </a:rPr>
              <a:t>Detaylı Bilgi:</a:t>
            </a:r>
          </a:p>
          <a:p>
            <a:pPr algn="r" fontAlgn="base">
              <a:spcBef>
                <a:spcPct val="0"/>
              </a:spcBef>
              <a:spcAft>
                <a:spcPct val="0"/>
              </a:spcAft>
              <a:defRPr/>
            </a:pPr>
            <a:r>
              <a:rPr lang="tr-TR" sz="1400" b="1" spc="50" dirty="0">
                <a:ln w="11430"/>
                <a:solidFill>
                  <a:srgbClr val="002060"/>
                </a:solidFill>
                <a:effectLst>
                  <a:innerShdw blurRad="63500" dist="50800" dir="13500000">
                    <a:prstClr val="black">
                      <a:alpha val="50000"/>
                    </a:prstClr>
                  </a:innerShdw>
                </a:effectLst>
                <a:latin typeface="Arial" pitchFamily="34" charset="0"/>
                <a:cs typeface="Arial" pitchFamily="34" charset="0"/>
              </a:rPr>
              <a:t>www.</a:t>
            </a:r>
            <a:r>
              <a:rPr lang="tr-TR" sz="1400" b="1" spc="50" dirty="0" err="1">
                <a:ln w="11430"/>
                <a:solidFill>
                  <a:srgbClr val="002060"/>
                </a:solidFill>
                <a:effectLst>
                  <a:innerShdw blurRad="63500" dist="50800" dir="13500000">
                    <a:prstClr val="black">
                      <a:alpha val="50000"/>
                    </a:prstClr>
                  </a:innerShdw>
                </a:effectLst>
                <a:latin typeface="Arial" pitchFamily="34" charset="0"/>
                <a:cs typeface="Arial" pitchFamily="34" charset="0"/>
              </a:rPr>
              <a:t>tubitak</a:t>
            </a:r>
            <a:r>
              <a:rPr lang="tr-TR" sz="1400" b="1" spc="50" dirty="0">
                <a:ln w="11430"/>
                <a:solidFill>
                  <a:srgbClr val="002060"/>
                </a:solidFill>
                <a:effectLst>
                  <a:innerShdw blurRad="63500" dist="50800" dir="13500000">
                    <a:prstClr val="black">
                      <a:alpha val="50000"/>
                    </a:prstClr>
                  </a:innerShdw>
                </a:effectLst>
                <a:latin typeface="Arial" pitchFamily="34" charset="0"/>
                <a:cs typeface="Arial" pitchFamily="34" charset="0"/>
              </a:rPr>
              <a:t>.gov.tr/</a:t>
            </a:r>
            <a:r>
              <a:rPr lang="tr-TR" sz="1400" b="1" spc="50" dirty="0" err="1">
                <a:ln w="11430"/>
                <a:solidFill>
                  <a:srgbClr val="002060"/>
                </a:solidFill>
                <a:effectLst>
                  <a:innerShdw blurRad="63500" dist="50800" dir="13500000">
                    <a:prstClr val="black">
                      <a:alpha val="50000"/>
                    </a:prstClr>
                  </a:innerShdw>
                </a:effectLst>
                <a:latin typeface="Arial" pitchFamily="34" charset="0"/>
                <a:cs typeface="Arial" pitchFamily="34" charset="0"/>
              </a:rPr>
              <a:t>bideb</a:t>
            </a:r>
            <a:r>
              <a:rPr lang="tr-TR" sz="1400" b="1" spc="50" dirty="0">
                <a:ln w="11430"/>
                <a:solidFill>
                  <a:srgbClr val="002060"/>
                </a:solidFill>
                <a:effectLst>
                  <a:innerShdw blurRad="63500" dist="50800" dir="13500000">
                    <a:prstClr val="black">
                      <a:alpha val="50000"/>
                    </a:prstClr>
                  </a:innerShdw>
                </a:effectLst>
                <a:latin typeface="Arial" pitchFamily="34" charset="0"/>
                <a:cs typeface="Arial" pitchFamily="34" charset="0"/>
              </a:rPr>
              <a:t>/2238b</a:t>
            </a:r>
          </a:p>
        </p:txBody>
      </p:sp>
      <p:sp>
        <p:nvSpPr>
          <p:cNvPr id="5" name="8 Metin kutusu"/>
          <p:cNvSpPr txBox="1"/>
          <p:nvPr/>
        </p:nvSpPr>
        <p:spPr>
          <a:xfrm>
            <a:off x="323528" y="764704"/>
            <a:ext cx="4716524" cy="461665"/>
          </a:xfrm>
          <a:prstGeom prst="rect">
            <a:avLst/>
          </a:prstGeom>
          <a:noFill/>
        </p:spPr>
        <p:txBody>
          <a:bodyPr wrap="square">
            <a:sp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fontAlgn="base">
              <a:spcBef>
                <a:spcPct val="0"/>
              </a:spcBef>
              <a:spcAft>
                <a:spcPct val="0"/>
              </a:spcAft>
              <a:defRPr/>
            </a:pPr>
            <a:r>
              <a:rPr lang="tr-TR" sz="2400" b="1" spc="50" dirty="0">
                <a:ln w="11430"/>
                <a:gradFill>
                  <a:gsLst>
                    <a:gs pos="25000">
                      <a:srgbClr val="C0504D">
                        <a:satMod val="155000"/>
                      </a:srgbClr>
                    </a:gs>
                    <a:gs pos="100000">
                      <a:srgbClr val="C0504D">
                        <a:shade val="45000"/>
                        <a:satMod val="165000"/>
                      </a:srgbClr>
                    </a:gs>
                  </a:gsLst>
                  <a:lin ang="5400000"/>
                </a:gradFill>
                <a:effectLst>
                  <a:innerShdw blurRad="63500" dist="50800" dir="13500000">
                    <a:prstClr val="black">
                      <a:alpha val="50000"/>
                    </a:prstClr>
                  </a:innerShdw>
                </a:effectLst>
                <a:latin typeface="Arial" pitchFamily="34" charset="0"/>
                <a:cs typeface="Arial" pitchFamily="34" charset="0"/>
              </a:rPr>
              <a:t>Proje Nasıl Olmalıdır?</a:t>
            </a:r>
          </a:p>
        </p:txBody>
      </p:sp>
      <p:sp>
        <p:nvSpPr>
          <p:cNvPr id="13" name="Dikdörtgen 12"/>
          <p:cNvSpPr/>
          <p:nvPr/>
        </p:nvSpPr>
        <p:spPr>
          <a:xfrm>
            <a:off x="3280718" y="3673226"/>
            <a:ext cx="1964378" cy="1330707"/>
          </a:xfrm>
          <a:prstGeom prst="rect">
            <a:avLst/>
          </a:prstGeom>
        </p:spPr>
        <p:style>
          <a:lnRef idx="0">
            <a:schemeClr val="dk1">
              <a:alpha val="0"/>
              <a:hueOff val="0"/>
              <a:satOff val="0"/>
              <a:lumOff val="0"/>
              <a:alphaOff val="0"/>
            </a:schemeClr>
          </a:lnRef>
          <a:fillRef idx="0">
            <a:schemeClr val="lt1">
              <a:alpha val="0"/>
              <a:hueOff val="0"/>
              <a:satOff val="0"/>
              <a:lumOff val="0"/>
              <a:alphaOff val="0"/>
            </a:schemeClr>
          </a:fillRef>
          <a:effectRef idx="0">
            <a:schemeClr val="lt1">
              <a:alpha val="0"/>
              <a:hueOff val="0"/>
              <a:satOff val="0"/>
              <a:lumOff val="0"/>
              <a:alphaOff val="0"/>
            </a:schemeClr>
          </a:effectRef>
          <a:fontRef idx="minor">
            <a:schemeClr val="tx1">
              <a:hueOff val="0"/>
              <a:satOff val="0"/>
              <a:lumOff val="0"/>
              <a:alphaOff val="0"/>
            </a:schemeClr>
          </a:fontRef>
        </p:style>
      </p:sp>
      <p:grpSp>
        <p:nvGrpSpPr>
          <p:cNvPr id="9" name="Grup 8"/>
          <p:cNvGrpSpPr/>
          <p:nvPr/>
        </p:nvGrpSpPr>
        <p:grpSpPr>
          <a:xfrm>
            <a:off x="431541" y="2255696"/>
            <a:ext cx="6048672" cy="741256"/>
            <a:chOff x="3022503" y="602186"/>
            <a:chExt cx="4968400" cy="763180"/>
          </a:xfrm>
        </p:grpSpPr>
        <p:sp>
          <p:nvSpPr>
            <p:cNvPr id="10" name="Köşeli Çift Ayraç 9"/>
            <p:cNvSpPr/>
            <p:nvPr/>
          </p:nvSpPr>
          <p:spPr>
            <a:xfrm>
              <a:off x="3022503" y="602186"/>
              <a:ext cx="4968400" cy="763180"/>
            </a:xfrm>
            <a:prstGeom prst="chevron">
              <a:avLst/>
            </a:prstGeom>
          </p:spPr>
          <p:style>
            <a:lnRef idx="2">
              <a:schemeClr val="accent2">
                <a:tint val="40000"/>
                <a:alpha val="90000"/>
                <a:hueOff val="0"/>
                <a:satOff val="0"/>
                <a:lumOff val="0"/>
                <a:alphaOff val="0"/>
              </a:schemeClr>
            </a:lnRef>
            <a:fillRef idx="1">
              <a:schemeClr val="accent2">
                <a:tint val="40000"/>
                <a:alpha val="90000"/>
                <a:hueOff val="0"/>
                <a:satOff val="0"/>
                <a:lumOff val="0"/>
                <a:alphaOff val="0"/>
              </a:schemeClr>
            </a:fillRef>
            <a:effectRef idx="0">
              <a:schemeClr val="accent2">
                <a:tint val="40000"/>
                <a:alpha val="90000"/>
                <a:hueOff val="0"/>
                <a:satOff val="0"/>
                <a:lumOff val="0"/>
                <a:alphaOff val="0"/>
              </a:schemeClr>
            </a:effectRef>
            <a:fontRef idx="minor">
              <a:schemeClr val="dk1">
                <a:hueOff val="0"/>
                <a:satOff val="0"/>
                <a:lumOff val="0"/>
                <a:alphaOff val="0"/>
              </a:schemeClr>
            </a:fontRef>
          </p:style>
        </p:sp>
        <p:sp>
          <p:nvSpPr>
            <p:cNvPr id="11" name="Köşeli Çift Ayraç 4"/>
            <p:cNvSpPr/>
            <p:nvPr/>
          </p:nvSpPr>
          <p:spPr>
            <a:xfrm>
              <a:off x="3274351" y="673752"/>
              <a:ext cx="4526140" cy="648764"/>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20320" tIns="10160" rIns="0" bIns="10160" numCol="1" spcCol="1270" anchor="ctr" anchorCtr="0">
              <a:noAutofit/>
            </a:bodyPr>
            <a:lstStyle/>
            <a:p>
              <a:pPr algn="ctr" defTabSz="711200" fontAlgn="base">
                <a:spcBef>
                  <a:spcPct val="0"/>
                </a:spcBef>
                <a:spcAft>
                  <a:spcPct val="35000"/>
                </a:spcAft>
              </a:pPr>
              <a:r>
                <a:rPr lang="tr-TR" sz="1400" dirty="0">
                  <a:solidFill>
                    <a:prstClr val="black">
                      <a:hueOff val="0"/>
                      <a:satOff val="0"/>
                      <a:lumOff val="0"/>
                      <a:alphaOff val="0"/>
                    </a:prstClr>
                  </a:solidFill>
                </a:rPr>
                <a:t>Yarışmanın her kategorisinde ekiplerin </a:t>
              </a:r>
              <a:r>
                <a:rPr lang="tr-TR" sz="1400" b="1" dirty="0">
                  <a:solidFill>
                    <a:prstClr val="black">
                      <a:hueOff val="0"/>
                      <a:satOff val="0"/>
                      <a:lumOff val="0"/>
                      <a:alphaOff val="0"/>
                    </a:prstClr>
                  </a:solidFill>
                </a:rPr>
                <a:t>yenilikçi iş fikirleri </a:t>
              </a:r>
              <a:r>
                <a:rPr lang="tr-TR" sz="1400" dirty="0">
                  <a:solidFill>
                    <a:prstClr val="black">
                      <a:hueOff val="0"/>
                      <a:satOff val="0"/>
                      <a:lumOff val="0"/>
                      <a:alphaOff val="0"/>
                    </a:prstClr>
                  </a:solidFill>
                </a:rPr>
                <a:t>getirmesi zorunludur. Proje Başvuruları  aşağıdaki</a:t>
              </a:r>
              <a:r>
                <a:rPr lang="en-US" sz="1400" dirty="0">
                  <a:solidFill>
                    <a:prstClr val="black">
                      <a:hueOff val="0"/>
                      <a:satOff val="0"/>
                      <a:lumOff val="0"/>
                      <a:alphaOff val="0"/>
                    </a:prstClr>
                  </a:solidFill>
                </a:rPr>
                <a:t> </a:t>
              </a:r>
              <a:r>
                <a:rPr lang="tr-TR" sz="1400" dirty="0">
                  <a:solidFill>
                    <a:prstClr val="black">
                      <a:hueOff val="0"/>
                      <a:satOff val="0"/>
                      <a:lumOff val="0"/>
                      <a:alphaOff val="0"/>
                    </a:prstClr>
                  </a:solidFill>
                </a:rPr>
                <a:t> yenilik tanımlarına uygun olmalıdır. </a:t>
              </a:r>
            </a:p>
          </p:txBody>
        </p:sp>
      </p:grpSp>
      <p:grpSp>
        <p:nvGrpSpPr>
          <p:cNvPr id="20" name="Grup 19"/>
          <p:cNvGrpSpPr/>
          <p:nvPr/>
        </p:nvGrpSpPr>
        <p:grpSpPr>
          <a:xfrm>
            <a:off x="467545" y="1429967"/>
            <a:ext cx="5976664" cy="662481"/>
            <a:chOff x="3225848" y="2698633"/>
            <a:chExt cx="4691956" cy="796761"/>
          </a:xfrm>
        </p:grpSpPr>
        <p:sp>
          <p:nvSpPr>
            <p:cNvPr id="21" name="Köşeli Çift Ayraç 20"/>
            <p:cNvSpPr/>
            <p:nvPr/>
          </p:nvSpPr>
          <p:spPr>
            <a:xfrm>
              <a:off x="3225848" y="2698633"/>
              <a:ext cx="4691956" cy="763180"/>
            </a:xfrm>
            <a:prstGeom prst="chevron">
              <a:avLst/>
            </a:prstGeom>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22" name="Köşeli Çift Ayraç 4"/>
            <p:cNvSpPr/>
            <p:nvPr/>
          </p:nvSpPr>
          <p:spPr>
            <a:xfrm>
              <a:off x="3329493" y="2732214"/>
              <a:ext cx="4422096" cy="763180"/>
            </a:xfrm>
            <a:prstGeom prst="rect">
              <a:avLst/>
            </a:prstGeom>
          </p:spPr>
          <p:style>
            <a:lnRef idx="0">
              <a:scrgbClr r="0" g="0" b="0"/>
            </a:lnRef>
            <a:fillRef idx="0">
              <a:scrgbClr r="0" g="0" b="0"/>
            </a:fillRef>
            <a:effectRef idx="0">
              <a:scrgbClr r="0" g="0" b="0"/>
            </a:effectRef>
            <a:fontRef idx="minor">
              <a:schemeClr val="dk1">
                <a:hueOff val="0"/>
                <a:satOff val="0"/>
                <a:lumOff val="0"/>
                <a:alphaOff val="0"/>
              </a:schemeClr>
            </a:fontRef>
          </p:style>
          <p:txBody>
            <a:bodyPr spcFirstLastPara="0" vert="horz" wrap="square" lIns="16510" tIns="8255" rIns="0" bIns="8255" numCol="1" spcCol="1270" anchor="ctr" anchorCtr="0">
              <a:noAutofit/>
            </a:bodyPr>
            <a:lstStyle/>
            <a:p>
              <a:pPr algn="ctr" defTabSz="577850" fontAlgn="base">
                <a:lnSpc>
                  <a:spcPct val="90000"/>
                </a:lnSpc>
                <a:spcBef>
                  <a:spcPct val="0"/>
                </a:spcBef>
                <a:spcAft>
                  <a:spcPct val="35000"/>
                </a:spcAft>
              </a:pPr>
              <a:r>
                <a:rPr lang="tr-TR" sz="1400" dirty="0">
                  <a:solidFill>
                    <a:prstClr val="black">
                      <a:hueOff val="0"/>
                      <a:satOff val="0"/>
                      <a:lumOff val="0"/>
                      <a:alphaOff val="0"/>
                    </a:prstClr>
                  </a:solidFill>
                </a:rPr>
                <a:t>Adaylar hali hazırda ticarileşmiş bir ürünle başvuruda bulunamazlar. </a:t>
              </a:r>
            </a:p>
          </p:txBody>
        </p:sp>
      </p:grpSp>
      <p:sp>
        <p:nvSpPr>
          <p:cNvPr id="24" name="Köşeli Çift Ayraç 23"/>
          <p:cNvSpPr/>
          <p:nvPr/>
        </p:nvSpPr>
        <p:spPr>
          <a:xfrm>
            <a:off x="2985381" y="3212976"/>
            <a:ext cx="5393612" cy="648072"/>
          </a:xfrm>
          <a:prstGeom prst="chevron">
            <a:avLst/>
          </a:prstGeom>
          <a:solidFill>
            <a:schemeClr val="accent1">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6" name="Metin kutusu 5"/>
          <p:cNvSpPr txBox="1"/>
          <p:nvPr/>
        </p:nvSpPr>
        <p:spPr>
          <a:xfrm>
            <a:off x="3561445" y="3381871"/>
            <a:ext cx="4787791" cy="307777"/>
          </a:xfrm>
          <a:prstGeom prst="rect">
            <a:avLst/>
          </a:prstGeom>
          <a:noFill/>
        </p:spPr>
        <p:txBody>
          <a:bodyPr wrap="square" rtlCol="0">
            <a:spAutoFit/>
          </a:bodyPr>
          <a:lstStyle/>
          <a:p>
            <a:pPr fontAlgn="base">
              <a:spcBef>
                <a:spcPct val="0"/>
              </a:spcBef>
              <a:spcAft>
                <a:spcPct val="0"/>
              </a:spcAft>
            </a:pPr>
            <a:r>
              <a:rPr lang="tr-TR" sz="1400" dirty="0">
                <a:solidFill>
                  <a:prstClr val="black">
                    <a:hueOff val="0"/>
                    <a:satOff val="0"/>
                    <a:lumOff val="0"/>
                    <a:alphaOff val="0"/>
                  </a:prstClr>
                </a:solidFill>
              </a:rPr>
              <a:t>Proje konusu tamamıyla yeni bir uygulama olabilir. </a:t>
            </a:r>
          </a:p>
        </p:txBody>
      </p:sp>
      <p:sp>
        <p:nvSpPr>
          <p:cNvPr id="28" name="Köşeli Çift Ayraç 27"/>
          <p:cNvSpPr/>
          <p:nvPr/>
        </p:nvSpPr>
        <p:spPr>
          <a:xfrm>
            <a:off x="2985382" y="4005064"/>
            <a:ext cx="5403042" cy="673031"/>
          </a:xfrm>
          <a:prstGeom prst="chevron">
            <a:avLst/>
          </a:prstGeom>
          <a:solidFill>
            <a:srgbClr val="DDDDDD">
              <a:alpha val="90000"/>
            </a:srgb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7" name="Metin kutusu 6"/>
          <p:cNvSpPr txBox="1"/>
          <p:nvPr/>
        </p:nvSpPr>
        <p:spPr>
          <a:xfrm>
            <a:off x="3561445" y="4154294"/>
            <a:ext cx="4821723" cy="307777"/>
          </a:xfrm>
          <a:prstGeom prst="rect">
            <a:avLst/>
          </a:prstGeom>
          <a:noFill/>
        </p:spPr>
        <p:txBody>
          <a:bodyPr wrap="square" rtlCol="0">
            <a:spAutoFit/>
          </a:bodyPr>
          <a:lstStyle>
            <a:defPPr>
              <a:defRPr lang="tr-TR"/>
            </a:defPPr>
            <a:lvl1pPr>
              <a:defRPr sz="1400">
                <a:solidFill>
                  <a:schemeClr val="dk1">
                    <a:hueOff val="0"/>
                    <a:satOff val="0"/>
                    <a:lumOff val="0"/>
                    <a:alphaOff val="0"/>
                  </a:schemeClr>
                </a:solidFill>
                <a:latin typeface="+mn-lt"/>
              </a:defRPr>
            </a:lvl1pPr>
          </a:lstStyle>
          <a:p>
            <a:pPr fontAlgn="base">
              <a:spcBef>
                <a:spcPct val="0"/>
              </a:spcBef>
              <a:spcAft>
                <a:spcPct val="0"/>
              </a:spcAft>
            </a:pPr>
            <a:r>
              <a:rPr lang="tr-TR" dirty="0" smtClean="0">
                <a:solidFill>
                  <a:prstClr val="black">
                    <a:hueOff val="0"/>
                    <a:satOff val="0"/>
                    <a:lumOff val="0"/>
                    <a:alphaOff val="0"/>
                  </a:prstClr>
                </a:solidFill>
              </a:rPr>
              <a:t>Proje konusu yerel </a:t>
            </a:r>
            <a:r>
              <a:rPr lang="tr-TR" dirty="0">
                <a:solidFill>
                  <a:prstClr val="black">
                    <a:hueOff val="0"/>
                    <a:satOff val="0"/>
                    <a:lumOff val="0"/>
                    <a:alphaOff val="0"/>
                  </a:prstClr>
                </a:solidFill>
              </a:rPr>
              <a:t>bölge için yeni bir </a:t>
            </a:r>
            <a:r>
              <a:rPr lang="tr-TR" dirty="0" smtClean="0">
                <a:solidFill>
                  <a:prstClr val="black">
                    <a:hueOff val="0"/>
                    <a:satOff val="0"/>
                    <a:lumOff val="0"/>
                    <a:alphaOff val="0"/>
                  </a:prstClr>
                </a:solidFill>
              </a:rPr>
              <a:t>uygulama olabilir. </a:t>
            </a:r>
            <a:endParaRPr lang="tr-TR" dirty="0">
              <a:solidFill>
                <a:prstClr val="black">
                  <a:hueOff val="0"/>
                  <a:satOff val="0"/>
                  <a:lumOff val="0"/>
                  <a:alphaOff val="0"/>
                </a:prstClr>
              </a:solidFill>
            </a:endParaRPr>
          </a:p>
        </p:txBody>
      </p:sp>
      <p:sp>
        <p:nvSpPr>
          <p:cNvPr id="29" name="Köşeli Çift Ayraç 28"/>
          <p:cNvSpPr/>
          <p:nvPr/>
        </p:nvSpPr>
        <p:spPr>
          <a:xfrm>
            <a:off x="3049284" y="5733256"/>
            <a:ext cx="5282691" cy="617423"/>
          </a:xfrm>
          <a:prstGeom prst="chevron">
            <a:avLst/>
          </a:prstGeom>
          <a:solidFill>
            <a:schemeClr val="accent5">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30" name="Metin kutusu 29"/>
          <p:cNvSpPr txBox="1"/>
          <p:nvPr/>
        </p:nvSpPr>
        <p:spPr>
          <a:xfrm>
            <a:off x="3489438" y="5733256"/>
            <a:ext cx="4394930" cy="523220"/>
          </a:xfrm>
          <a:prstGeom prst="rect">
            <a:avLst/>
          </a:prstGeom>
          <a:noFill/>
        </p:spPr>
        <p:txBody>
          <a:bodyPr wrap="square" rtlCol="0">
            <a:spAutoFit/>
          </a:bodyPr>
          <a:lstStyle/>
          <a:p>
            <a:pPr fontAlgn="base">
              <a:spcBef>
                <a:spcPct val="0"/>
              </a:spcBef>
              <a:spcAft>
                <a:spcPct val="0"/>
              </a:spcAft>
            </a:pPr>
            <a:r>
              <a:rPr lang="tr-TR" sz="1400" dirty="0">
                <a:solidFill>
                  <a:prstClr val="black">
                    <a:hueOff val="0"/>
                    <a:satOff val="0"/>
                    <a:lumOff val="0"/>
                    <a:alphaOff val="0"/>
                  </a:prstClr>
                </a:solidFill>
              </a:rPr>
              <a:t>Proje konusu, var olan bir uygulamanın yeni bir alanda kullanılması olabilir. </a:t>
            </a:r>
          </a:p>
        </p:txBody>
      </p:sp>
      <p:sp>
        <p:nvSpPr>
          <p:cNvPr id="31" name="Köşeli Çift Ayraç 30"/>
          <p:cNvSpPr/>
          <p:nvPr/>
        </p:nvSpPr>
        <p:spPr>
          <a:xfrm>
            <a:off x="3075391" y="4869160"/>
            <a:ext cx="5303601" cy="708895"/>
          </a:xfrm>
          <a:prstGeom prst="chevron">
            <a:avLst/>
          </a:prstGeom>
          <a:solidFill>
            <a:schemeClr val="accent4">
              <a:lumMod val="20000"/>
              <a:lumOff val="80000"/>
              <a:alpha val="90000"/>
            </a:schemeClr>
          </a:solidFill>
        </p:spPr>
        <p:style>
          <a:lnRef idx="2">
            <a:schemeClr val="accent4">
              <a:tint val="40000"/>
              <a:alpha val="90000"/>
              <a:hueOff val="0"/>
              <a:satOff val="0"/>
              <a:lumOff val="0"/>
              <a:alphaOff val="0"/>
            </a:schemeClr>
          </a:lnRef>
          <a:fillRef idx="1">
            <a:schemeClr val="accent4">
              <a:tint val="40000"/>
              <a:alpha val="90000"/>
              <a:hueOff val="0"/>
              <a:satOff val="0"/>
              <a:lumOff val="0"/>
              <a:alphaOff val="0"/>
            </a:schemeClr>
          </a:fillRef>
          <a:effectRef idx="0">
            <a:schemeClr val="accent4">
              <a:tint val="40000"/>
              <a:alpha val="90000"/>
              <a:hueOff val="0"/>
              <a:satOff val="0"/>
              <a:lumOff val="0"/>
              <a:alphaOff val="0"/>
            </a:schemeClr>
          </a:effectRef>
          <a:fontRef idx="minor">
            <a:schemeClr val="dk1">
              <a:hueOff val="0"/>
              <a:satOff val="0"/>
              <a:lumOff val="0"/>
              <a:alphaOff val="0"/>
            </a:schemeClr>
          </a:fontRef>
        </p:style>
      </p:sp>
      <p:sp>
        <p:nvSpPr>
          <p:cNvPr id="32" name="Metin kutusu 31"/>
          <p:cNvSpPr txBox="1"/>
          <p:nvPr/>
        </p:nvSpPr>
        <p:spPr>
          <a:xfrm>
            <a:off x="3489437" y="4929983"/>
            <a:ext cx="4896545" cy="523220"/>
          </a:xfrm>
          <a:prstGeom prst="rect">
            <a:avLst/>
          </a:prstGeom>
          <a:noFill/>
        </p:spPr>
        <p:txBody>
          <a:bodyPr wrap="square" rtlCol="0">
            <a:spAutoFit/>
          </a:bodyPr>
          <a:lstStyle>
            <a:defPPr>
              <a:defRPr lang="tr-TR"/>
            </a:defPPr>
            <a:lvl1pPr>
              <a:defRPr sz="1400">
                <a:solidFill>
                  <a:schemeClr val="dk1">
                    <a:hueOff val="0"/>
                    <a:satOff val="0"/>
                    <a:lumOff val="0"/>
                    <a:alphaOff val="0"/>
                  </a:schemeClr>
                </a:solidFill>
                <a:latin typeface="+mn-lt"/>
              </a:defRPr>
            </a:lvl1pPr>
          </a:lstStyle>
          <a:p>
            <a:pPr fontAlgn="base">
              <a:spcBef>
                <a:spcPct val="0"/>
              </a:spcBef>
              <a:spcAft>
                <a:spcPct val="0"/>
              </a:spcAft>
            </a:pPr>
            <a:r>
              <a:rPr lang="tr-TR" dirty="0">
                <a:solidFill>
                  <a:prstClr val="black">
                    <a:hueOff val="0"/>
                    <a:satOff val="0"/>
                    <a:lumOff val="0"/>
                    <a:alphaOff val="0"/>
                  </a:prstClr>
                </a:solidFill>
              </a:rPr>
              <a:t>Proje konusu </a:t>
            </a:r>
            <a:r>
              <a:rPr lang="tr-TR" dirty="0" smtClean="0">
                <a:solidFill>
                  <a:prstClr val="black">
                    <a:hueOff val="0"/>
                    <a:satOff val="0"/>
                    <a:lumOff val="0"/>
                    <a:alphaOff val="0"/>
                  </a:prstClr>
                </a:solidFill>
              </a:rPr>
              <a:t>var </a:t>
            </a:r>
            <a:r>
              <a:rPr lang="tr-TR" dirty="0">
                <a:solidFill>
                  <a:prstClr val="black">
                    <a:hueOff val="0"/>
                    <a:satOff val="0"/>
                    <a:lumOff val="0"/>
                    <a:alphaOff val="0"/>
                  </a:prstClr>
                </a:solidFill>
              </a:rPr>
              <a:t>olan bir </a:t>
            </a:r>
            <a:r>
              <a:rPr lang="tr-TR" dirty="0" smtClean="0">
                <a:solidFill>
                  <a:prstClr val="black">
                    <a:hueOff val="0"/>
                    <a:satOff val="0"/>
                    <a:lumOff val="0"/>
                    <a:alphaOff val="0"/>
                  </a:prstClr>
                </a:solidFill>
              </a:rPr>
              <a:t>uygulamanın geliştirilmiş/genişletilmiş kullanımına</a:t>
            </a:r>
            <a:r>
              <a:rPr lang="tr-TR" dirty="0">
                <a:solidFill>
                  <a:prstClr val="black">
                    <a:hueOff val="0"/>
                    <a:satOff val="0"/>
                    <a:lumOff val="0"/>
                    <a:alphaOff val="0"/>
                  </a:prstClr>
                </a:solidFill>
              </a:rPr>
              <a:t>, yönelik yenilikçi fikir ve </a:t>
            </a:r>
            <a:r>
              <a:rPr lang="tr-TR" dirty="0" smtClean="0">
                <a:solidFill>
                  <a:prstClr val="black">
                    <a:hueOff val="0"/>
                    <a:satOff val="0"/>
                    <a:lumOff val="0"/>
                    <a:alphaOff val="0"/>
                  </a:prstClr>
                </a:solidFill>
              </a:rPr>
              <a:t>uygulama olabilir. </a:t>
            </a:r>
            <a:endParaRPr lang="tr-TR" dirty="0">
              <a:solidFill>
                <a:prstClr val="black">
                  <a:hueOff val="0"/>
                  <a:satOff val="0"/>
                  <a:lumOff val="0"/>
                  <a:alphaOff val="0"/>
                </a:prstClr>
              </a:solidFill>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6185" y="3381871"/>
            <a:ext cx="2369608" cy="292614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32240888"/>
      </p:ext>
    </p:extLst>
  </p:cSld>
  <p:clrMapOvr>
    <a:masterClrMapping/>
  </p:clrMapOvr>
  <p:timing>
    <p:tnLst>
      <p:par>
        <p:cTn id="1" dur="indefinite" restart="never" nodeType="tmRoot"/>
      </p:par>
    </p:tnLst>
  </p:timing>
</p:sld>
</file>

<file path=ppt/theme/theme1.xml><?xml version="1.0" encoding="utf-8"?>
<a:theme xmlns:a="http://schemas.openxmlformats.org/drawingml/2006/main" name="Ulusal Yenilik Sistemimizin Geleceği_2">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cene3d>
          <a:camera prst="orthographicFront">
            <a:rot lat="0" lon="0" rev="0"/>
          </a:camera>
          <a:lightRig rig="contrasting" dir="t">
            <a:rot lat="0" lon="0" rev="1200000"/>
          </a:lightRig>
        </a:scene3d>
        <a:sp3d contourW="19050" prstMaterial="metal">
          <a:bevelT w="88900" h="203200"/>
          <a:bevelB w="165100" h="254000"/>
        </a:sp3d>
      </a:spPr>
      <a:bodyPr spcFirstLastPara="0" vert="horz" wrap="square" lIns="216354" tIns="189034" rIns="216354" bIns="189034" numCol="1" spcCol="1270" anchor="ctr" anchorCtr="0">
        <a:noAutofit/>
      </a:bodyPr>
      <a:lstStyle>
        <a:defPPr algn="ctr" defTabSz="711200">
          <a:lnSpc>
            <a:spcPct val="90000"/>
          </a:lnSpc>
          <a:spcBef>
            <a:spcPct val="0"/>
          </a:spcBef>
          <a:spcAft>
            <a:spcPct val="35000"/>
          </a:spcAft>
          <a:defRPr b="1" u="none" kern="1200" dirty="0" smtClean="0">
            <a:latin typeface="Futura Bk BT" pitchFamily="34" charset="0"/>
          </a:defRPr>
        </a:defPPr>
      </a:lstStyle>
      <a:style>
        <a:lnRef idx="0">
          <a:schemeClr val="lt1">
            <a:hueOff val="0"/>
            <a:satOff val="0"/>
            <a:lumOff val="0"/>
            <a:alphaOff val="0"/>
          </a:schemeClr>
        </a:lnRef>
        <a:fillRef idx="1">
          <a:schemeClr val="accent3">
            <a:hueOff val="0"/>
            <a:satOff val="0"/>
            <a:lumOff val="0"/>
            <a:alphaOff val="0"/>
          </a:schemeClr>
        </a:fillRef>
        <a:effectRef idx="2">
          <a:schemeClr val="accent3">
            <a:hueOff val="0"/>
            <a:satOff val="0"/>
            <a:lumOff val="0"/>
            <a:alphaOff val="0"/>
          </a:schemeClr>
        </a:effectRef>
        <a:fontRef idx="minor">
          <a:schemeClr val="lt1"/>
        </a:fontRef>
      </a:style>
    </a:spDef>
    <a:txDef>
      <a:spPr>
        <a:noFill/>
      </a:spPr>
      <a:bodyPr wrap="square" rtlCol="0">
        <a:spAutoFit/>
      </a:bodyPr>
      <a:lstStyle>
        <a:defPPr>
          <a:defRPr dirty="0">
            <a:latin typeface="Corbel" pitchFamily="34" charset="0"/>
          </a:defRPr>
        </a:defPPr>
      </a:lstStyle>
    </a:txDef>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1655</Words>
  <Application>Microsoft Office PowerPoint</Application>
  <PresentationFormat>Ekran Gösterisi (4:3)</PresentationFormat>
  <Paragraphs>303</Paragraphs>
  <Slides>19</Slides>
  <Notes>13</Notes>
  <HiddenSlides>0</HiddenSlides>
  <MMClips>0</MMClips>
  <ScaleCrop>false</ScaleCrop>
  <HeadingPairs>
    <vt:vector size="4" baseType="variant">
      <vt:variant>
        <vt:lpstr>Tema</vt:lpstr>
      </vt:variant>
      <vt:variant>
        <vt:i4>1</vt:i4>
      </vt:variant>
      <vt:variant>
        <vt:lpstr>Slayt Başlıkları</vt:lpstr>
      </vt:variant>
      <vt:variant>
        <vt:i4>19</vt:i4>
      </vt:variant>
    </vt:vector>
  </HeadingPairs>
  <TitlesOfParts>
    <vt:vector size="20" baseType="lpstr">
      <vt:lpstr>Ulusal Yenilik Sistemimizin Geleceği_2</vt:lpstr>
      <vt:lpstr>    TÜRKİYE BİLİMSEL VE TEKNOLOJİK ARAŞTIRMA KURUMU (TÜBİTAK) </vt:lpstr>
      <vt:lpstr>PowerPoint Sunusu</vt:lpstr>
      <vt:lpstr>Üniversite Öğrencilerine Yönelik Yarışmalar </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2238 - Girişimcilik ve Yenilikçilik Yarışması</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TÜRKİYE BİLİMSEL VE TEKNOLOJİK ARAŞTIRMA KURUMU (TÜBİTAK) </dc:title>
  <dc:creator>math117</dc:creator>
  <cp:lastModifiedBy>math117</cp:lastModifiedBy>
  <cp:revision>2</cp:revision>
  <dcterms:created xsi:type="dcterms:W3CDTF">2018-04-24T09:31:50Z</dcterms:created>
  <dcterms:modified xsi:type="dcterms:W3CDTF">2018-04-24T09:36:37Z</dcterms:modified>
</cp:coreProperties>
</file>