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D90E01-1E6B-4B60-976B-C8BE05F6A6CC}" type="doc">
      <dgm:prSet loTypeId="urn:microsoft.com/office/officeart/2005/8/layout/hierarchy3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0C2C66C9-C191-4A5A-8CF7-EBDDE36AC4A3}">
      <dgm:prSet custT="1"/>
      <dgm:spPr/>
      <dgm:t>
        <a:bodyPr/>
        <a:lstStyle/>
        <a:p>
          <a:r>
            <a:rPr lang="tr-TR" sz="2400" b="1" dirty="0" smtClean="0">
              <a:latin typeface="Arial" pitchFamily="34" charset="0"/>
              <a:cs typeface="Arial" pitchFamily="34" charset="0"/>
            </a:rPr>
            <a:t>Üniversite Proje Yarışmaları</a:t>
          </a:r>
          <a:endParaRPr lang="tr-TR" sz="2400" b="1" dirty="0">
            <a:latin typeface="Arial" pitchFamily="34" charset="0"/>
            <a:cs typeface="Arial" pitchFamily="34" charset="0"/>
          </a:endParaRPr>
        </a:p>
      </dgm:t>
    </dgm:pt>
    <dgm:pt modelId="{67BF528C-35A9-4E55-92EB-B213401E02BD}" type="parTrans" cxnId="{5A67692D-5DC5-4E13-9A06-D7B1B11A2A26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F3E2E931-33D3-426C-9383-046B31923499}" type="sibTrans" cxnId="{5A67692D-5DC5-4E13-9A06-D7B1B11A2A26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4B63DC03-F3B5-4BB6-AB89-D9E99650901D}">
      <dgm:prSet custT="1"/>
      <dgm:spPr>
        <a:noFill/>
      </dgm:spPr>
      <dgm:t>
        <a:bodyPr/>
        <a:lstStyle/>
        <a:p>
          <a:r>
            <a:rPr lang="tr-TR" altLang="tr-TR" sz="1800" b="1" i="0" dirty="0" smtClean="0">
              <a:latin typeface="Arial" pitchFamily="34" charset="0"/>
              <a:cs typeface="Arial" pitchFamily="34" charset="0"/>
            </a:rPr>
            <a:t>2241 Özel Sektöre Yönelik Lisans Bitirme Tezleri Yarışması</a:t>
          </a:r>
          <a:endParaRPr lang="tr-TR" sz="1800" b="1" i="0" dirty="0">
            <a:latin typeface="Arial" pitchFamily="34" charset="0"/>
            <a:cs typeface="Arial" pitchFamily="34" charset="0"/>
          </a:endParaRPr>
        </a:p>
      </dgm:t>
    </dgm:pt>
    <dgm:pt modelId="{735FCB39-CAE6-415F-92D2-6E276C2A289C}" type="parTrans" cxnId="{D935F670-B9F4-491D-B33D-818440B9CA1C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27B3ACA4-BA14-4022-85A8-ED4FB97EEAA3}" type="sibTrans" cxnId="{D935F670-B9F4-491D-B33D-818440B9CA1C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173C2169-A87F-45C2-9CAD-BF3B5DE3108F}">
      <dgm:prSet custT="1"/>
      <dgm:spPr>
        <a:noFill/>
      </dgm:spPr>
      <dgm:t>
        <a:bodyPr/>
        <a:lstStyle/>
        <a:p>
          <a:r>
            <a:rPr lang="tr-TR" sz="3200" b="1" i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2242 Öncelikli Alanlarda Üniversite Öğrencileri Proje Yarışması</a:t>
          </a:r>
          <a:endParaRPr lang="tr-TR" sz="3200" b="1" i="0" dirty="0"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29CE6AB-0992-4266-9142-014EA61A39AD}" type="parTrans" cxnId="{31ABA1EC-418C-41B1-B885-43A78F49A1A8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C8648155-A195-4F0F-8FEA-2728A0AD7F03}" type="sibTrans" cxnId="{31ABA1EC-418C-41B1-B885-43A78F49A1A8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17036E74-425C-4C3F-B5F3-108817628ECC}">
      <dgm:prSet custT="1"/>
      <dgm:spPr>
        <a:noFill/>
      </dgm:spPr>
      <dgm:t>
        <a:bodyPr/>
        <a:lstStyle/>
        <a:p>
          <a:r>
            <a:rPr lang="tr-TR" sz="1800" b="1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2238 Girişimcilik ve Yenilikçilik Yarışması</a:t>
          </a:r>
          <a:endParaRPr lang="tr-TR" sz="1800" b="1" i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26E9AB2-60AB-4F62-8F67-318F82963110}" type="parTrans" cxnId="{1E06B3D2-54F0-4620-BF07-D3B2D9DD2DD0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0D19E063-4D91-46F6-A9F4-0CAE4C6FCBF3}" type="sibTrans" cxnId="{1E06B3D2-54F0-4620-BF07-D3B2D9DD2DD0}">
      <dgm:prSet/>
      <dgm:spPr/>
      <dgm:t>
        <a:bodyPr/>
        <a:lstStyle/>
        <a:p>
          <a:endParaRPr lang="tr-TR" sz="1600">
            <a:latin typeface="Arial" pitchFamily="34" charset="0"/>
            <a:cs typeface="Arial" pitchFamily="34" charset="0"/>
          </a:endParaRPr>
        </a:p>
      </dgm:t>
    </dgm:pt>
    <dgm:pt modelId="{E2DB55D3-0B1D-4525-8FCF-B0F02AD8DD02}" type="pres">
      <dgm:prSet presAssocID="{8ED90E01-1E6B-4B60-976B-C8BE05F6A6C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72644E84-A52F-4856-AED4-90DF9882498E}" type="pres">
      <dgm:prSet presAssocID="{0C2C66C9-C191-4A5A-8CF7-EBDDE36AC4A3}" presName="root" presStyleCnt="0"/>
      <dgm:spPr/>
    </dgm:pt>
    <dgm:pt modelId="{5A9A1285-00E6-44AD-8F62-BB301A73B536}" type="pres">
      <dgm:prSet presAssocID="{0C2C66C9-C191-4A5A-8CF7-EBDDE36AC4A3}" presName="rootComposite" presStyleCnt="0"/>
      <dgm:spPr/>
    </dgm:pt>
    <dgm:pt modelId="{A44EBC12-30DF-4168-A57C-D5AFDA76E05C}" type="pres">
      <dgm:prSet presAssocID="{0C2C66C9-C191-4A5A-8CF7-EBDDE36AC4A3}" presName="rootText" presStyleLbl="node1" presStyleIdx="0" presStyleCnt="1" custScaleX="231611" custScaleY="78845"/>
      <dgm:spPr/>
      <dgm:t>
        <a:bodyPr/>
        <a:lstStyle/>
        <a:p>
          <a:endParaRPr lang="tr-TR"/>
        </a:p>
      </dgm:t>
    </dgm:pt>
    <dgm:pt modelId="{DE6983DF-3849-48A1-BCC5-D5A7DAAE24C1}" type="pres">
      <dgm:prSet presAssocID="{0C2C66C9-C191-4A5A-8CF7-EBDDE36AC4A3}" presName="rootConnector" presStyleLbl="node1" presStyleIdx="0" presStyleCnt="1"/>
      <dgm:spPr/>
      <dgm:t>
        <a:bodyPr/>
        <a:lstStyle/>
        <a:p>
          <a:endParaRPr lang="tr-TR"/>
        </a:p>
      </dgm:t>
    </dgm:pt>
    <dgm:pt modelId="{2A2F0D67-83D6-4992-9070-5D8A55AE11CB}" type="pres">
      <dgm:prSet presAssocID="{0C2C66C9-C191-4A5A-8CF7-EBDDE36AC4A3}" presName="childShape" presStyleCnt="0"/>
      <dgm:spPr/>
    </dgm:pt>
    <dgm:pt modelId="{F4930F84-154C-41BF-98E3-1845BA32776B}" type="pres">
      <dgm:prSet presAssocID="{735FCB39-CAE6-415F-92D2-6E276C2A289C}" presName="Name13" presStyleLbl="parChTrans1D2" presStyleIdx="0" presStyleCnt="3"/>
      <dgm:spPr/>
      <dgm:t>
        <a:bodyPr/>
        <a:lstStyle/>
        <a:p>
          <a:endParaRPr lang="tr-TR"/>
        </a:p>
      </dgm:t>
    </dgm:pt>
    <dgm:pt modelId="{32B60E7E-B977-4E8F-805A-EF935F6AB459}" type="pres">
      <dgm:prSet presAssocID="{4B63DC03-F3B5-4BB6-AB89-D9E99650901D}" presName="childText" presStyleLbl="bgAcc1" presStyleIdx="0" presStyleCnt="3" custScaleX="433815" custLinFactY="9056" custLinFactNeighborX="5959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73BDC9-8F18-4765-8125-552603601EC8}" type="pres">
      <dgm:prSet presAssocID="{329CE6AB-0992-4266-9142-014EA61A39AD}" presName="Name13" presStyleLbl="parChTrans1D2" presStyleIdx="1" presStyleCnt="3"/>
      <dgm:spPr/>
      <dgm:t>
        <a:bodyPr/>
        <a:lstStyle/>
        <a:p>
          <a:endParaRPr lang="tr-TR"/>
        </a:p>
      </dgm:t>
    </dgm:pt>
    <dgm:pt modelId="{D4A13498-78E9-4899-ABBA-55F6578D5C8B}" type="pres">
      <dgm:prSet presAssocID="{173C2169-A87F-45C2-9CAD-BF3B5DE3108F}" presName="childText" presStyleLbl="bgAcc1" presStyleIdx="1" presStyleCnt="3" custScaleX="433815" custLinFactY="1141" custLinFactNeighborX="5959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4C31A9-7C6C-47EA-B12A-2E4A69F7D05B}" type="pres">
      <dgm:prSet presAssocID="{926E9AB2-60AB-4F62-8F67-318F82963110}" presName="Name13" presStyleLbl="parChTrans1D2" presStyleIdx="2" presStyleCnt="3"/>
      <dgm:spPr/>
      <dgm:t>
        <a:bodyPr/>
        <a:lstStyle/>
        <a:p>
          <a:endParaRPr lang="tr-TR"/>
        </a:p>
      </dgm:t>
    </dgm:pt>
    <dgm:pt modelId="{FCF4E94D-8517-4B09-BE21-536BC40FA665}" type="pres">
      <dgm:prSet presAssocID="{17036E74-425C-4C3F-B5F3-108817628ECC}" presName="childText" presStyleLbl="bgAcc1" presStyleIdx="2" presStyleCnt="3" custScaleX="432859" custLinFactY="-100000" custLinFactNeighborX="5959" custLinFactNeighborY="-15802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A67692D-5DC5-4E13-9A06-D7B1B11A2A26}" srcId="{8ED90E01-1E6B-4B60-976B-C8BE05F6A6CC}" destId="{0C2C66C9-C191-4A5A-8CF7-EBDDE36AC4A3}" srcOrd="0" destOrd="0" parTransId="{67BF528C-35A9-4E55-92EB-B213401E02BD}" sibTransId="{F3E2E931-33D3-426C-9383-046B31923499}"/>
    <dgm:cxn modelId="{FCF4CFD0-36D1-4053-BB24-ECB61B9E6A2B}" type="presOf" srcId="{735FCB39-CAE6-415F-92D2-6E276C2A289C}" destId="{F4930F84-154C-41BF-98E3-1845BA32776B}" srcOrd="0" destOrd="0" presId="urn:microsoft.com/office/officeart/2005/8/layout/hierarchy3"/>
    <dgm:cxn modelId="{545C3066-7B01-4ADD-919C-E612275B8DE8}" type="presOf" srcId="{4B63DC03-F3B5-4BB6-AB89-D9E99650901D}" destId="{32B60E7E-B977-4E8F-805A-EF935F6AB459}" srcOrd="0" destOrd="0" presId="urn:microsoft.com/office/officeart/2005/8/layout/hierarchy3"/>
    <dgm:cxn modelId="{BA0BD318-A252-4A4F-B477-09DFB1D5F3E4}" type="presOf" srcId="{926E9AB2-60AB-4F62-8F67-318F82963110}" destId="{544C31A9-7C6C-47EA-B12A-2E4A69F7D05B}" srcOrd="0" destOrd="0" presId="urn:microsoft.com/office/officeart/2005/8/layout/hierarchy3"/>
    <dgm:cxn modelId="{65C808A9-7CB0-482C-851C-BE63E2FE6E69}" type="presOf" srcId="{173C2169-A87F-45C2-9CAD-BF3B5DE3108F}" destId="{D4A13498-78E9-4899-ABBA-55F6578D5C8B}" srcOrd="0" destOrd="0" presId="urn:microsoft.com/office/officeart/2005/8/layout/hierarchy3"/>
    <dgm:cxn modelId="{126AD1C9-9F8B-4281-A391-C96CB0494882}" type="presOf" srcId="{0C2C66C9-C191-4A5A-8CF7-EBDDE36AC4A3}" destId="{A44EBC12-30DF-4168-A57C-D5AFDA76E05C}" srcOrd="0" destOrd="0" presId="urn:microsoft.com/office/officeart/2005/8/layout/hierarchy3"/>
    <dgm:cxn modelId="{1E06B3D2-54F0-4620-BF07-D3B2D9DD2DD0}" srcId="{0C2C66C9-C191-4A5A-8CF7-EBDDE36AC4A3}" destId="{17036E74-425C-4C3F-B5F3-108817628ECC}" srcOrd="2" destOrd="0" parTransId="{926E9AB2-60AB-4F62-8F67-318F82963110}" sibTransId="{0D19E063-4D91-46F6-A9F4-0CAE4C6FCBF3}"/>
    <dgm:cxn modelId="{83F0C147-CFAE-4352-9972-D18DCECD1DFB}" type="presOf" srcId="{0C2C66C9-C191-4A5A-8CF7-EBDDE36AC4A3}" destId="{DE6983DF-3849-48A1-BCC5-D5A7DAAE24C1}" srcOrd="1" destOrd="0" presId="urn:microsoft.com/office/officeart/2005/8/layout/hierarchy3"/>
    <dgm:cxn modelId="{D935F670-B9F4-491D-B33D-818440B9CA1C}" srcId="{0C2C66C9-C191-4A5A-8CF7-EBDDE36AC4A3}" destId="{4B63DC03-F3B5-4BB6-AB89-D9E99650901D}" srcOrd="0" destOrd="0" parTransId="{735FCB39-CAE6-415F-92D2-6E276C2A289C}" sibTransId="{27B3ACA4-BA14-4022-85A8-ED4FB97EEAA3}"/>
    <dgm:cxn modelId="{442F5759-AC81-4FC9-899F-71892E43A0A6}" type="presOf" srcId="{8ED90E01-1E6B-4B60-976B-C8BE05F6A6CC}" destId="{E2DB55D3-0B1D-4525-8FCF-B0F02AD8DD02}" srcOrd="0" destOrd="0" presId="urn:microsoft.com/office/officeart/2005/8/layout/hierarchy3"/>
    <dgm:cxn modelId="{91000A09-2BAA-4205-A0A3-5CA4408F6135}" type="presOf" srcId="{17036E74-425C-4C3F-B5F3-108817628ECC}" destId="{FCF4E94D-8517-4B09-BE21-536BC40FA665}" srcOrd="0" destOrd="0" presId="urn:microsoft.com/office/officeart/2005/8/layout/hierarchy3"/>
    <dgm:cxn modelId="{31ABA1EC-418C-41B1-B885-43A78F49A1A8}" srcId="{0C2C66C9-C191-4A5A-8CF7-EBDDE36AC4A3}" destId="{173C2169-A87F-45C2-9CAD-BF3B5DE3108F}" srcOrd="1" destOrd="0" parTransId="{329CE6AB-0992-4266-9142-014EA61A39AD}" sibTransId="{C8648155-A195-4F0F-8FEA-2728A0AD7F03}"/>
    <dgm:cxn modelId="{934590EE-67E7-4230-A599-CCCACA07526E}" type="presOf" srcId="{329CE6AB-0992-4266-9142-014EA61A39AD}" destId="{8A73BDC9-8F18-4765-8125-552603601EC8}" srcOrd="0" destOrd="0" presId="urn:microsoft.com/office/officeart/2005/8/layout/hierarchy3"/>
    <dgm:cxn modelId="{D9888898-D43A-425F-9F7A-3A8E9958CF69}" type="presParOf" srcId="{E2DB55D3-0B1D-4525-8FCF-B0F02AD8DD02}" destId="{72644E84-A52F-4856-AED4-90DF9882498E}" srcOrd="0" destOrd="0" presId="urn:microsoft.com/office/officeart/2005/8/layout/hierarchy3"/>
    <dgm:cxn modelId="{A8737631-412E-4D36-BC84-AFC309699DE5}" type="presParOf" srcId="{72644E84-A52F-4856-AED4-90DF9882498E}" destId="{5A9A1285-00E6-44AD-8F62-BB301A73B536}" srcOrd="0" destOrd="0" presId="urn:microsoft.com/office/officeart/2005/8/layout/hierarchy3"/>
    <dgm:cxn modelId="{D3FAA16E-9935-43CF-A35C-2F0F8E026143}" type="presParOf" srcId="{5A9A1285-00E6-44AD-8F62-BB301A73B536}" destId="{A44EBC12-30DF-4168-A57C-D5AFDA76E05C}" srcOrd="0" destOrd="0" presId="urn:microsoft.com/office/officeart/2005/8/layout/hierarchy3"/>
    <dgm:cxn modelId="{63AFBC1A-BED9-40FF-95AE-76B73BD6FA0C}" type="presParOf" srcId="{5A9A1285-00E6-44AD-8F62-BB301A73B536}" destId="{DE6983DF-3849-48A1-BCC5-D5A7DAAE24C1}" srcOrd="1" destOrd="0" presId="urn:microsoft.com/office/officeart/2005/8/layout/hierarchy3"/>
    <dgm:cxn modelId="{A5B9B451-E98B-4D8B-9D9E-4AAF77EAD683}" type="presParOf" srcId="{72644E84-A52F-4856-AED4-90DF9882498E}" destId="{2A2F0D67-83D6-4992-9070-5D8A55AE11CB}" srcOrd="1" destOrd="0" presId="urn:microsoft.com/office/officeart/2005/8/layout/hierarchy3"/>
    <dgm:cxn modelId="{B26762C5-FD18-4686-8D8D-1328541C87B9}" type="presParOf" srcId="{2A2F0D67-83D6-4992-9070-5D8A55AE11CB}" destId="{F4930F84-154C-41BF-98E3-1845BA32776B}" srcOrd="0" destOrd="0" presId="urn:microsoft.com/office/officeart/2005/8/layout/hierarchy3"/>
    <dgm:cxn modelId="{ECF3EA3C-FCDA-45B9-8835-1131167D2A26}" type="presParOf" srcId="{2A2F0D67-83D6-4992-9070-5D8A55AE11CB}" destId="{32B60E7E-B977-4E8F-805A-EF935F6AB459}" srcOrd="1" destOrd="0" presId="urn:microsoft.com/office/officeart/2005/8/layout/hierarchy3"/>
    <dgm:cxn modelId="{C13155AC-A049-45CA-915D-DBA8705B1730}" type="presParOf" srcId="{2A2F0D67-83D6-4992-9070-5D8A55AE11CB}" destId="{8A73BDC9-8F18-4765-8125-552603601EC8}" srcOrd="2" destOrd="0" presId="urn:microsoft.com/office/officeart/2005/8/layout/hierarchy3"/>
    <dgm:cxn modelId="{E050F40F-FAE2-42AB-8BB5-7745899EC56F}" type="presParOf" srcId="{2A2F0D67-83D6-4992-9070-5D8A55AE11CB}" destId="{D4A13498-78E9-4899-ABBA-55F6578D5C8B}" srcOrd="3" destOrd="0" presId="urn:microsoft.com/office/officeart/2005/8/layout/hierarchy3"/>
    <dgm:cxn modelId="{EDD1D46C-68BD-48E5-B732-20F1FB083520}" type="presParOf" srcId="{2A2F0D67-83D6-4992-9070-5D8A55AE11CB}" destId="{544C31A9-7C6C-47EA-B12A-2E4A69F7D05B}" srcOrd="4" destOrd="0" presId="urn:microsoft.com/office/officeart/2005/8/layout/hierarchy3"/>
    <dgm:cxn modelId="{5F421738-32C8-44E8-8CF4-0BD103BCCB9E}" type="presParOf" srcId="{2A2F0D67-83D6-4992-9070-5D8A55AE11CB}" destId="{FCF4E94D-8517-4B09-BE21-536BC40FA66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56E2CD-B45C-4674-AC53-C94E0463D23C}" type="doc">
      <dgm:prSet loTypeId="urn:microsoft.com/office/officeart/2005/8/layout/pyramid3" loCatId="pyramid" qsTypeId="urn:microsoft.com/office/officeart/2005/8/quickstyle/simple1" qsCatId="simple" csTypeId="urn:microsoft.com/office/officeart/2005/8/colors/colorful1#5" csCatId="colorful" phldr="1"/>
      <dgm:spPr/>
    </dgm:pt>
    <dgm:pt modelId="{C19E5A62-D567-4C30-8AC2-3EAC86A9CADD}">
      <dgm:prSet phldrT="[Metin]" custT="1"/>
      <dgm:spPr/>
      <dgm:t>
        <a:bodyPr/>
        <a:lstStyle/>
        <a:p>
          <a:endParaRPr lang="tr-TR" sz="2000" dirty="0" smtClean="0">
            <a:solidFill>
              <a:schemeClr val="bg1"/>
            </a:solidFill>
          </a:endParaRPr>
        </a:p>
        <a:p>
          <a:endParaRPr lang="tr-TR" sz="2000" dirty="0">
            <a:solidFill>
              <a:schemeClr val="bg1"/>
            </a:solidFill>
          </a:endParaRPr>
        </a:p>
      </dgm:t>
    </dgm:pt>
    <dgm:pt modelId="{31D60F90-FBCB-40A5-8171-8A0BCB544FBA}" type="parTrans" cxnId="{8DD3582D-CFA2-4F65-9DCF-4B6338113542}">
      <dgm:prSet/>
      <dgm:spPr/>
      <dgm:t>
        <a:bodyPr/>
        <a:lstStyle/>
        <a:p>
          <a:endParaRPr lang="tr-TR"/>
        </a:p>
      </dgm:t>
    </dgm:pt>
    <dgm:pt modelId="{257778D9-8842-40A0-A48B-F5381C67CC7D}" type="sibTrans" cxnId="{8DD3582D-CFA2-4F65-9DCF-4B6338113542}">
      <dgm:prSet/>
      <dgm:spPr/>
      <dgm:t>
        <a:bodyPr/>
        <a:lstStyle/>
        <a:p>
          <a:endParaRPr lang="tr-TR"/>
        </a:p>
      </dgm:t>
    </dgm:pt>
    <dgm:pt modelId="{5A070287-3825-4B60-9E29-CC7A9D3CEC83}">
      <dgm:prSet phldrT="[Metin]" custT="1"/>
      <dgm:spPr/>
      <dgm:t>
        <a:bodyPr/>
        <a:lstStyle/>
        <a:p>
          <a:endParaRPr lang="tr-TR" sz="1600" dirty="0">
            <a:solidFill>
              <a:schemeClr val="bg1"/>
            </a:solidFill>
          </a:endParaRPr>
        </a:p>
      </dgm:t>
    </dgm:pt>
    <dgm:pt modelId="{E5A1AA2B-1BDB-4912-9EC7-43D887A7DDC9}" type="parTrans" cxnId="{41D8775D-D7B2-434A-9E28-0507A85ADEAA}">
      <dgm:prSet/>
      <dgm:spPr/>
      <dgm:t>
        <a:bodyPr/>
        <a:lstStyle/>
        <a:p>
          <a:endParaRPr lang="tr-TR"/>
        </a:p>
      </dgm:t>
    </dgm:pt>
    <dgm:pt modelId="{B16AD669-0CBC-40A5-A1A3-F3FF23033883}" type="sibTrans" cxnId="{41D8775D-D7B2-434A-9E28-0507A85ADEAA}">
      <dgm:prSet/>
      <dgm:spPr/>
      <dgm:t>
        <a:bodyPr/>
        <a:lstStyle/>
        <a:p>
          <a:endParaRPr lang="tr-TR"/>
        </a:p>
      </dgm:t>
    </dgm:pt>
    <dgm:pt modelId="{9B0DB319-80A9-4446-9FEA-2205E1F54E50}">
      <dgm:prSet phldrT="[Metin]" custT="1"/>
      <dgm:spPr/>
      <dgm:t>
        <a:bodyPr/>
        <a:lstStyle/>
        <a:p>
          <a:pPr>
            <a:lnSpc>
              <a:spcPct val="90000"/>
            </a:lnSpc>
          </a:pPr>
          <a:endParaRPr lang="tr-TR" sz="2400" dirty="0">
            <a:solidFill>
              <a:schemeClr val="bg1"/>
            </a:solidFill>
          </a:endParaRPr>
        </a:p>
      </dgm:t>
    </dgm:pt>
    <dgm:pt modelId="{C373E6ED-49B1-4299-B652-43FAB8214A82}" type="parTrans" cxnId="{A2701832-1CEE-4628-A518-EBCE10059EE7}">
      <dgm:prSet/>
      <dgm:spPr/>
      <dgm:t>
        <a:bodyPr/>
        <a:lstStyle/>
        <a:p>
          <a:endParaRPr lang="tr-TR"/>
        </a:p>
      </dgm:t>
    </dgm:pt>
    <dgm:pt modelId="{D48775D7-9F52-4BA3-AA98-0BC6615E667E}" type="sibTrans" cxnId="{A2701832-1CEE-4628-A518-EBCE10059EE7}">
      <dgm:prSet/>
      <dgm:spPr/>
      <dgm:t>
        <a:bodyPr/>
        <a:lstStyle/>
        <a:p>
          <a:endParaRPr lang="tr-TR"/>
        </a:p>
      </dgm:t>
    </dgm:pt>
    <dgm:pt modelId="{6166D46A-4BE8-4BF0-B48C-D067326C2615}">
      <dgm:prSet/>
      <dgm:spPr/>
      <dgm:t>
        <a:bodyPr/>
        <a:lstStyle/>
        <a:p>
          <a:endParaRPr lang="tr-TR"/>
        </a:p>
      </dgm:t>
    </dgm:pt>
    <dgm:pt modelId="{297EFA3E-33CC-4393-8525-D47ACBA0E6B3}" type="parTrans" cxnId="{E62B8CC0-DB48-4671-AEF1-250BD08F14F8}">
      <dgm:prSet/>
      <dgm:spPr/>
      <dgm:t>
        <a:bodyPr/>
        <a:lstStyle/>
        <a:p>
          <a:endParaRPr lang="tr-TR"/>
        </a:p>
      </dgm:t>
    </dgm:pt>
    <dgm:pt modelId="{3E966DB8-C8E3-4670-86CA-5FF34B420CD5}" type="sibTrans" cxnId="{E62B8CC0-DB48-4671-AEF1-250BD08F14F8}">
      <dgm:prSet/>
      <dgm:spPr/>
      <dgm:t>
        <a:bodyPr/>
        <a:lstStyle/>
        <a:p>
          <a:endParaRPr lang="tr-TR"/>
        </a:p>
      </dgm:t>
    </dgm:pt>
    <dgm:pt modelId="{359E47C3-A97B-476F-BA69-E024C0339BBE}" type="pres">
      <dgm:prSet presAssocID="{FE56E2CD-B45C-4674-AC53-C94E0463D23C}" presName="Name0" presStyleCnt="0">
        <dgm:presLayoutVars>
          <dgm:dir/>
          <dgm:animLvl val="lvl"/>
          <dgm:resizeHandles val="exact"/>
        </dgm:presLayoutVars>
      </dgm:prSet>
      <dgm:spPr/>
    </dgm:pt>
    <dgm:pt modelId="{D90BD0BD-3315-4EFB-A3D8-E3DF03AD1B74}" type="pres">
      <dgm:prSet presAssocID="{6166D46A-4BE8-4BF0-B48C-D067326C2615}" presName="Name8" presStyleCnt="0"/>
      <dgm:spPr/>
    </dgm:pt>
    <dgm:pt modelId="{2DDEBC45-7D0D-4F97-B6EB-DD613D5EE6DF}" type="pres">
      <dgm:prSet presAssocID="{6166D46A-4BE8-4BF0-B48C-D067326C2615}" presName="level" presStyleLbl="node1" presStyleIdx="0" presStyleCnt="4" custAng="10800000" custScaleY="71476" custLinFactY="200000" custLinFactNeighborX="-44628" custLinFactNeighborY="23549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A966CA-36D6-4575-A53E-9ECB1A8699CC}" type="pres">
      <dgm:prSet presAssocID="{6166D46A-4BE8-4BF0-B48C-D067326C261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ED6CFD-D576-415D-A322-FD22D14F9605}" type="pres">
      <dgm:prSet presAssocID="{C19E5A62-D567-4C30-8AC2-3EAC86A9CADD}" presName="Name8" presStyleCnt="0"/>
      <dgm:spPr/>
    </dgm:pt>
    <dgm:pt modelId="{BA190C6E-D769-430C-89F1-9C58055B927F}" type="pres">
      <dgm:prSet presAssocID="{C19E5A62-D567-4C30-8AC2-3EAC86A9CADD}" presName="level" presStyleLbl="node1" presStyleIdx="1" presStyleCnt="4" custAng="10800000" custScaleX="99316" custScaleY="84335" custLinFactY="49735" custLinFactNeighborX="-455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F7EB37-5F2A-4004-A3A1-FE542A0729D0}" type="pres">
      <dgm:prSet presAssocID="{C19E5A62-D567-4C30-8AC2-3EAC86A9CAD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222799-876A-4D67-A06B-C2C11F6A2020}" type="pres">
      <dgm:prSet presAssocID="{5A070287-3825-4B60-9E29-CC7A9D3CEC83}" presName="Name8" presStyleCnt="0"/>
      <dgm:spPr/>
    </dgm:pt>
    <dgm:pt modelId="{DD94318D-5690-4119-A6AF-7233F2952685}" type="pres">
      <dgm:prSet presAssocID="{5A070287-3825-4B60-9E29-CC7A9D3CEC83}" presName="level" presStyleLbl="node1" presStyleIdx="2" presStyleCnt="4" custAng="10800000" custScaleX="98903" custScaleY="94902" custLinFactNeighborX="-1404" custLinFactNeighborY="-2890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662E3F-6F99-4E23-AD13-DD05650867CD}" type="pres">
      <dgm:prSet presAssocID="{5A070287-3825-4B60-9E29-CC7A9D3CEC8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ACFDF0-12AC-4FF3-B1B1-CF1E929B7B0F}" type="pres">
      <dgm:prSet presAssocID="{9B0DB319-80A9-4446-9FEA-2205E1F54E50}" presName="Name8" presStyleCnt="0"/>
      <dgm:spPr/>
    </dgm:pt>
    <dgm:pt modelId="{D3A99FE1-CD26-4F08-BCD7-05E9E9E47142}" type="pres">
      <dgm:prSet presAssocID="{9B0DB319-80A9-4446-9FEA-2205E1F54E50}" presName="level" presStyleLbl="node1" presStyleIdx="3" presStyleCnt="4" custAng="10800000" custScaleX="97358" custScaleY="128210" custLinFactY="-100000" custLinFactNeighborX="-2955" custLinFactNeighborY="-15533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D039D7-EA55-41A9-8879-874B3BE71E84}" type="pres">
      <dgm:prSet presAssocID="{9B0DB319-80A9-4446-9FEA-2205E1F54E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08BDD0F-CBEC-4227-A9F8-A6263EC20EF1}" type="presOf" srcId="{5A070287-3825-4B60-9E29-CC7A9D3CEC83}" destId="{DD94318D-5690-4119-A6AF-7233F2952685}" srcOrd="0" destOrd="0" presId="urn:microsoft.com/office/officeart/2005/8/layout/pyramid3"/>
    <dgm:cxn modelId="{E62B8CC0-DB48-4671-AEF1-250BD08F14F8}" srcId="{FE56E2CD-B45C-4674-AC53-C94E0463D23C}" destId="{6166D46A-4BE8-4BF0-B48C-D067326C2615}" srcOrd="0" destOrd="0" parTransId="{297EFA3E-33CC-4393-8525-D47ACBA0E6B3}" sibTransId="{3E966DB8-C8E3-4670-86CA-5FF34B420CD5}"/>
    <dgm:cxn modelId="{A2701832-1CEE-4628-A518-EBCE10059EE7}" srcId="{FE56E2CD-B45C-4674-AC53-C94E0463D23C}" destId="{9B0DB319-80A9-4446-9FEA-2205E1F54E50}" srcOrd="3" destOrd="0" parTransId="{C373E6ED-49B1-4299-B652-43FAB8214A82}" sibTransId="{D48775D7-9F52-4BA3-AA98-0BC6615E667E}"/>
    <dgm:cxn modelId="{8DD3582D-CFA2-4F65-9DCF-4B6338113542}" srcId="{FE56E2CD-B45C-4674-AC53-C94E0463D23C}" destId="{C19E5A62-D567-4C30-8AC2-3EAC86A9CADD}" srcOrd="1" destOrd="0" parTransId="{31D60F90-FBCB-40A5-8171-8A0BCB544FBA}" sibTransId="{257778D9-8842-40A0-A48B-F5381C67CC7D}"/>
    <dgm:cxn modelId="{6B65A59E-2A3D-4792-89EF-DC280038E3BC}" type="presOf" srcId="{C19E5A62-D567-4C30-8AC2-3EAC86A9CADD}" destId="{BA190C6E-D769-430C-89F1-9C58055B927F}" srcOrd="0" destOrd="0" presId="urn:microsoft.com/office/officeart/2005/8/layout/pyramid3"/>
    <dgm:cxn modelId="{14B133E0-F1CE-46C1-8DED-F4BF6564CCF9}" type="presOf" srcId="{C19E5A62-D567-4C30-8AC2-3EAC86A9CADD}" destId="{24F7EB37-5F2A-4004-A3A1-FE542A0729D0}" srcOrd="1" destOrd="0" presId="urn:microsoft.com/office/officeart/2005/8/layout/pyramid3"/>
    <dgm:cxn modelId="{41D8775D-D7B2-434A-9E28-0507A85ADEAA}" srcId="{FE56E2CD-B45C-4674-AC53-C94E0463D23C}" destId="{5A070287-3825-4B60-9E29-CC7A9D3CEC83}" srcOrd="2" destOrd="0" parTransId="{E5A1AA2B-1BDB-4912-9EC7-43D887A7DDC9}" sibTransId="{B16AD669-0CBC-40A5-A1A3-F3FF23033883}"/>
    <dgm:cxn modelId="{56BB1285-1659-418E-BD2B-5AEE620EC92A}" type="presOf" srcId="{9B0DB319-80A9-4446-9FEA-2205E1F54E50}" destId="{12D039D7-EA55-41A9-8879-874B3BE71E84}" srcOrd="1" destOrd="0" presId="urn:microsoft.com/office/officeart/2005/8/layout/pyramid3"/>
    <dgm:cxn modelId="{67558CEA-49E5-4B35-994C-2D4536B7720B}" type="presOf" srcId="{6166D46A-4BE8-4BF0-B48C-D067326C2615}" destId="{33A966CA-36D6-4575-A53E-9ECB1A8699CC}" srcOrd="1" destOrd="0" presId="urn:microsoft.com/office/officeart/2005/8/layout/pyramid3"/>
    <dgm:cxn modelId="{DD0270A4-71BE-48A4-96DE-4E2B54090871}" type="presOf" srcId="{6166D46A-4BE8-4BF0-B48C-D067326C2615}" destId="{2DDEBC45-7D0D-4F97-B6EB-DD613D5EE6DF}" srcOrd="0" destOrd="0" presId="urn:microsoft.com/office/officeart/2005/8/layout/pyramid3"/>
    <dgm:cxn modelId="{A552095E-C89F-4710-88DE-4BCB5D43A6DD}" type="presOf" srcId="{9B0DB319-80A9-4446-9FEA-2205E1F54E50}" destId="{D3A99FE1-CD26-4F08-BCD7-05E9E9E47142}" srcOrd="0" destOrd="0" presId="urn:microsoft.com/office/officeart/2005/8/layout/pyramid3"/>
    <dgm:cxn modelId="{5C7564CF-16E3-4055-8EE3-31829EDBB843}" type="presOf" srcId="{5A070287-3825-4B60-9E29-CC7A9D3CEC83}" destId="{5D662E3F-6F99-4E23-AD13-DD05650867CD}" srcOrd="1" destOrd="0" presId="urn:microsoft.com/office/officeart/2005/8/layout/pyramid3"/>
    <dgm:cxn modelId="{51189199-76A3-4755-A421-96B11D624E2B}" type="presOf" srcId="{FE56E2CD-B45C-4674-AC53-C94E0463D23C}" destId="{359E47C3-A97B-476F-BA69-E024C0339BBE}" srcOrd="0" destOrd="0" presId="urn:microsoft.com/office/officeart/2005/8/layout/pyramid3"/>
    <dgm:cxn modelId="{EB581AF6-1876-49A0-B99B-C9BCB531247B}" type="presParOf" srcId="{359E47C3-A97B-476F-BA69-E024C0339BBE}" destId="{D90BD0BD-3315-4EFB-A3D8-E3DF03AD1B74}" srcOrd="0" destOrd="0" presId="urn:microsoft.com/office/officeart/2005/8/layout/pyramid3"/>
    <dgm:cxn modelId="{600D89F6-C6A0-4215-BA95-73F54A0E021A}" type="presParOf" srcId="{D90BD0BD-3315-4EFB-A3D8-E3DF03AD1B74}" destId="{2DDEBC45-7D0D-4F97-B6EB-DD613D5EE6DF}" srcOrd="0" destOrd="0" presId="urn:microsoft.com/office/officeart/2005/8/layout/pyramid3"/>
    <dgm:cxn modelId="{C25EEE16-5A5A-4046-BAF9-0C0C635D2ACF}" type="presParOf" srcId="{D90BD0BD-3315-4EFB-A3D8-E3DF03AD1B74}" destId="{33A966CA-36D6-4575-A53E-9ECB1A8699CC}" srcOrd="1" destOrd="0" presId="urn:microsoft.com/office/officeart/2005/8/layout/pyramid3"/>
    <dgm:cxn modelId="{055A9795-A14C-493C-A0FD-C3089DBFF3C5}" type="presParOf" srcId="{359E47C3-A97B-476F-BA69-E024C0339BBE}" destId="{A0ED6CFD-D576-415D-A322-FD22D14F9605}" srcOrd="1" destOrd="0" presId="urn:microsoft.com/office/officeart/2005/8/layout/pyramid3"/>
    <dgm:cxn modelId="{FD723CF0-F17A-4EE6-A162-DA07F49A6249}" type="presParOf" srcId="{A0ED6CFD-D576-415D-A322-FD22D14F9605}" destId="{BA190C6E-D769-430C-89F1-9C58055B927F}" srcOrd="0" destOrd="0" presId="urn:microsoft.com/office/officeart/2005/8/layout/pyramid3"/>
    <dgm:cxn modelId="{586033EC-879E-4040-850D-D27B4FD9DDA8}" type="presParOf" srcId="{A0ED6CFD-D576-415D-A322-FD22D14F9605}" destId="{24F7EB37-5F2A-4004-A3A1-FE542A0729D0}" srcOrd="1" destOrd="0" presId="urn:microsoft.com/office/officeart/2005/8/layout/pyramid3"/>
    <dgm:cxn modelId="{F9CF9937-E69A-433C-A669-F7AEE8A66F34}" type="presParOf" srcId="{359E47C3-A97B-476F-BA69-E024C0339BBE}" destId="{9A222799-876A-4D67-A06B-C2C11F6A2020}" srcOrd="2" destOrd="0" presId="urn:microsoft.com/office/officeart/2005/8/layout/pyramid3"/>
    <dgm:cxn modelId="{8DD7C1EC-0A06-42C6-9B37-AFDE19AE96BF}" type="presParOf" srcId="{9A222799-876A-4D67-A06B-C2C11F6A2020}" destId="{DD94318D-5690-4119-A6AF-7233F2952685}" srcOrd="0" destOrd="0" presId="urn:microsoft.com/office/officeart/2005/8/layout/pyramid3"/>
    <dgm:cxn modelId="{03A36309-6F0C-4328-9614-A6B22761BBA1}" type="presParOf" srcId="{9A222799-876A-4D67-A06B-C2C11F6A2020}" destId="{5D662E3F-6F99-4E23-AD13-DD05650867CD}" srcOrd="1" destOrd="0" presId="urn:microsoft.com/office/officeart/2005/8/layout/pyramid3"/>
    <dgm:cxn modelId="{A3E1B705-2F3A-41E0-9F4F-A2E8333DC76F}" type="presParOf" srcId="{359E47C3-A97B-476F-BA69-E024C0339BBE}" destId="{92ACFDF0-12AC-4FF3-B1B1-CF1E929B7B0F}" srcOrd="3" destOrd="0" presId="urn:microsoft.com/office/officeart/2005/8/layout/pyramid3"/>
    <dgm:cxn modelId="{E4349C75-36A0-40A1-8F25-9C01E6BC6D23}" type="presParOf" srcId="{92ACFDF0-12AC-4FF3-B1B1-CF1E929B7B0F}" destId="{D3A99FE1-CD26-4F08-BCD7-05E9E9E47142}" srcOrd="0" destOrd="0" presId="urn:microsoft.com/office/officeart/2005/8/layout/pyramid3"/>
    <dgm:cxn modelId="{8C052919-4A61-49E5-96A6-C7BBE088245C}" type="presParOf" srcId="{92ACFDF0-12AC-4FF3-B1B1-CF1E929B7B0F}" destId="{12D039D7-EA55-41A9-8879-874B3BE71E84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56E2CD-B45C-4674-AC53-C94E0463D23C}" type="doc">
      <dgm:prSet loTypeId="urn:microsoft.com/office/officeart/2005/8/layout/pyramid3" loCatId="pyramid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tr-TR"/>
        </a:p>
      </dgm:t>
    </dgm:pt>
    <dgm:pt modelId="{359E47C3-A97B-476F-BA69-E024C0339BBE}" type="pres">
      <dgm:prSet presAssocID="{FE56E2CD-B45C-4674-AC53-C94E0463D2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F79EDD3A-02B6-4DB6-8264-8360D819CFC4}" type="presOf" srcId="{FE56E2CD-B45C-4674-AC53-C94E0463D23C}" destId="{359E47C3-A97B-476F-BA69-E024C0339BBE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EBC12-30DF-4168-A57C-D5AFDA76E05C}">
      <dsp:nvSpPr>
        <dsp:cNvPr id="0" name=""/>
        <dsp:cNvSpPr/>
      </dsp:nvSpPr>
      <dsp:spPr>
        <a:xfrm>
          <a:off x="5220" y="298234"/>
          <a:ext cx="5123876" cy="8721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Arial" pitchFamily="34" charset="0"/>
              <a:cs typeface="Arial" pitchFamily="34" charset="0"/>
            </a:rPr>
            <a:t>Üniversite Proje Yarışmaları</a:t>
          </a:r>
          <a:endParaRPr lang="tr-TR" sz="2400" b="1" kern="1200" dirty="0">
            <a:latin typeface="Arial" pitchFamily="34" charset="0"/>
            <a:cs typeface="Arial" pitchFamily="34" charset="0"/>
          </a:endParaRPr>
        </a:p>
      </dsp:txBody>
      <dsp:txXfrm>
        <a:off x="30764" y="323778"/>
        <a:ext cx="5072788" cy="821046"/>
      </dsp:txXfrm>
    </dsp:sp>
    <dsp:sp modelId="{F4930F84-154C-41BF-98E3-1845BA32776B}">
      <dsp:nvSpPr>
        <dsp:cNvPr id="0" name=""/>
        <dsp:cNvSpPr/>
      </dsp:nvSpPr>
      <dsp:spPr>
        <a:xfrm>
          <a:off x="517608" y="1170369"/>
          <a:ext cx="517608" cy="2035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914"/>
              </a:lnTo>
              <a:lnTo>
                <a:pt x="517608" y="203591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60E7E-B977-4E8F-805A-EF935F6AB459}">
      <dsp:nvSpPr>
        <dsp:cNvPr id="0" name=""/>
        <dsp:cNvSpPr/>
      </dsp:nvSpPr>
      <dsp:spPr>
        <a:xfrm>
          <a:off x="1035216" y="2653214"/>
          <a:ext cx="7677751" cy="1106138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800" b="1" i="0" kern="1200" dirty="0" smtClean="0">
              <a:latin typeface="Arial" pitchFamily="34" charset="0"/>
              <a:cs typeface="Arial" pitchFamily="34" charset="0"/>
            </a:rPr>
            <a:t>2241 Özel Sektöre Yönelik Lisans Bitirme Tezleri Yarışması</a:t>
          </a:r>
          <a:endParaRPr lang="tr-TR" sz="1800" b="1" i="0" kern="1200" dirty="0">
            <a:latin typeface="Arial" pitchFamily="34" charset="0"/>
            <a:cs typeface="Arial" pitchFamily="34" charset="0"/>
          </a:endParaRPr>
        </a:p>
      </dsp:txBody>
      <dsp:txXfrm>
        <a:off x="1067614" y="2685612"/>
        <a:ext cx="7612955" cy="1041342"/>
      </dsp:txXfrm>
    </dsp:sp>
    <dsp:sp modelId="{8A73BDC9-8F18-4765-8125-552603601EC8}">
      <dsp:nvSpPr>
        <dsp:cNvPr id="0" name=""/>
        <dsp:cNvSpPr/>
      </dsp:nvSpPr>
      <dsp:spPr>
        <a:xfrm>
          <a:off x="517608" y="1170369"/>
          <a:ext cx="517608" cy="3331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1036"/>
              </a:lnTo>
              <a:lnTo>
                <a:pt x="517608" y="333103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13498-78E9-4899-ABBA-55F6578D5C8B}">
      <dsp:nvSpPr>
        <dsp:cNvPr id="0" name=""/>
        <dsp:cNvSpPr/>
      </dsp:nvSpPr>
      <dsp:spPr>
        <a:xfrm>
          <a:off x="1035216" y="3948337"/>
          <a:ext cx="7677751" cy="1106138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i="0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2242 Öncelikli Alanlarda Üniversite Öğrencileri Proje Yarışması</a:t>
          </a:r>
          <a:endParaRPr lang="tr-TR" sz="3200" b="1" i="0" kern="1200" dirty="0"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067614" y="3980735"/>
        <a:ext cx="7612955" cy="1041342"/>
      </dsp:txXfrm>
    </dsp:sp>
    <dsp:sp modelId="{544C31A9-7C6C-47EA-B12A-2E4A69F7D05B}">
      <dsp:nvSpPr>
        <dsp:cNvPr id="0" name=""/>
        <dsp:cNvSpPr/>
      </dsp:nvSpPr>
      <dsp:spPr>
        <a:xfrm>
          <a:off x="517608" y="1170369"/>
          <a:ext cx="534527" cy="740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803"/>
              </a:lnTo>
              <a:lnTo>
                <a:pt x="534527" y="74080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F4E94D-8517-4B09-BE21-536BC40FA665}">
      <dsp:nvSpPr>
        <dsp:cNvPr id="0" name=""/>
        <dsp:cNvSpPr/>
      </dsp:nvSpPr>
      <dsp:spPr>
        <a:xfrm>
          <a:off x="1052135" y="1358103"/>
          <a:ext cx="7660832" cy="1106138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2238 Girişimcilik ve Yenilikçilik Yarışması</a:t>
          </a:r>
          <a:endParaRPr lang="tr-TR" sz="1800" b="1" i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084533" y="1390501"/>
        <a:ext cx="7596036" cy="10413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EBC45-7D0D-4F97-B6EB-DD613D5EE6DF}">
      <dsp:nvSpPr>
        <dsp:cNvPr id="0" name=""/>
        <dsp:cNvSpPr/>
      </dsp:nvSpPr>
      <dsp:spPr>
        <a:xfrm>
          <a:off x="0" y="4790864"/>
          <a:ext cx="8712968" cy="1113791"/>
        </a:xfrm>
        <a:prstGeom prst="trapezoid">
          <a:avLst>
            <a:gd name="adj" fmla="val 7378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500" kern="1200"/>
        </a:p>
      </dsp:txBody>
      <dsp:txXfrm rot="10800000">
        <a:off x="1524771" y="4790864"/>
        <a:ext cx="5663429" cy="1113791"/>
      </dsp:txXfrm>
    </dsp:sp>
    <dsp:sp modelId="{BA190C6E-D769-430C-89F1-9C58055B927F}">
      <dsp:nvSpPr>
        <dsp:cNvPr id="0" name=""/>
        <dsp:cNvSpPr/>
      </dsp:nvSpPr>
      <dsp:spPr>
        <a:xfrm>
          <a:off x="813772" y="3447071"/>
          <a:ext cx="7021091" cy="1314169"/>
        </a:xfrm>
        <a:prstGeom prst="trapezoid">
          <a:avLst>
            <a:gd name="adj" fmla="val 7378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 dirty="0" smtClean="0">
            <a:solidFill>
              <a:schemeClr val="bg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 dirty="0">
            <a:solidFill>
              <a:schemeClr val="bg1"/>
            </a:solidFill>
          </a:endParaRPr>
        </a:p>
      </dsp:txBody>
      <dsp:txXfrm rot="10800000">
        <a:off x="2042463" y="3447071"/>
        <a:ext cx="4563709" cy="1314169"/>
      </dsp:txXfrm>
    </dsp:sp>
    <dsp:sp modelId="{DD94318D-5690-4119-A6AF-7233F2952685}">
      <dsp:nvSpPr>
        <dsp:cNvPr id="0" name=""/>
        <dsp:cNvSpPr/>
      </dsp:nvSpPr>
      <dsp:spPr>
        <a:xfrm>
          <a:off x="1747472" y="1977557"/>
          <a:ext cx="5073965" cy="1478832"/>
        </a:xfrm>
        <a:prstGeom prst="trapezoid">
          <a:avLst>
            <a:gd name="adj" fmla="val 7378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>
            <a:solidFill>
              <a:schemeClr val="bg1"/>
            </a:solidFill>
          </a:endParaRPr>
        </a:p>
      </dsp:txBody>
      <dsp:txXfrm rot="10800000">
        <a:off x="2635416" y="1977557"/>
        <a:ext cx="3298077" cy="1478832"/>
      </dsp:txXfrm>
    </dsp:sp>
    <dsp:sp modelId="{D3A99FE1-CD26-4F08-BCD7-05E9E9E47142}">
      <dsp:nvSpPr>
        <dsp:cNvPr id="0" name=""/>
        <dsp:cNvSpPr/>
      </dsp:nvSpPr>
      <dsp:spPr>
        <a:xfrm>
          <a:off x="2834280" y="0"/>
          <a:ext cx="2870177" cy="1997862"/>
        </a:xfrm>
        <a:prstGeom prst="trapezoid">
          <a:avLst>
            <a:gd name="adj" fmla="val 7378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 dirty="0">
            <a:solidFill>
              <a:schemeClr val="bg1"/>
            </a:solidFill>
          </a:endParaRPr>
        </a:p>
      </dsp:txBody>
      <dsp:txXfrm rot="10800000">
        <a:off x="2834280" y="0"/>
        <a:ext cx="2870177" cy="1997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91138-D9F9-412E-B4E7-F7963E8591AE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28761-CCBD-45C7-8DDC-5BE4565DC5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9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7575" fontAlgn="base">
              <a:spcBef>
                <a:spcPct val="0"/>
              </a:spcBef>
              <a:spcAft>
                <a:spcPct val="0"/>
              </a:spcAft>
              <a:defRPr/>
            </a:pPr>
            <a:fld id="{428CDB03-2943-42CA-8566-3DCC088487C1}" type="slidenum">
              <a:rPr lang="tr-TR" altLang="tr-TR" smtClean="0"/>
              <a:pPr defTabSz="917575"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tr-TR" altLang="tr-T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İş Fikri İle Başvuru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r-TR" dirty="0" smtClean="0"/>
              <a:t>Aşama Elemesi (en fazla 120 grup)</a:t>
            </a:r>
          </a:p>
          <a:p>
            <a:pPr marL="228600" indent="-228600">
              <a:defRPr/>
            </a:pPr>
            <a:r>
              <a:rPr lang="tr-TR" dirty="0" smtClean="0"/>
              <a:t>İş Planı Eğitimi</a:t>
            </a:r>
          </a:p>
          <a:p>
            <a:pPr marL="228600" indent="-228600">
              <a:defRPr/>
            </a:pPr>
            <a:r>
              <a:rPr lang="tr-TR" dirty="0" smtClean="0"/>
              <a:t>İş Planlarının Sisteme Yüklenmesi</a:t>
            </a:r>
          </a:p>
          <a:p>
            <a:pPr marL="228600" indent="-228600">
              <a:defRPr/>
            </a:pPr>
            <a:r>
              <a:rPr lang="tr-TR" dirty="0" smtClean="0"/>
              <a:t>2. Aşama Elemesi (En fazla 30 Proje)</a:t>
            </a:r>
          </a:p>
          <a:p>
            <a:pPr marL="228600" indent="-228600">
              <a:defRPr/>
            </a:pPr>
            <a:r>
              <a:rPr lang="tr-TR" dirty="0" smtClean="0"/>
              <a:t>Sergi</a:t>
            </a:r>
          </a:p>
          <a:p>
            <a:pPr marL="228600" indent="-228600">
              <a:defRPr/>
            </a:pPr>
            <a:r>
              <a:rPr lang="tr-TR" dirty="0" smtClean="0"/>
              <a:t>Ödüller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E949D7-FC5A-4DF7-809C-98E060E82840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1 Resim" descr="Arka Fo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9128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12 Grup"/>
          <p:cNvGrpSpPr>
            <a:grpSpLocks noChangeAspect="1"/>
          </p:cNvGrpSpPr>
          <p:nvPr userDrawn="1"/>
        </p:nvGrpSpPr>
        <p:grpSpPr bwMode="auto">
          <a:xfrm>
            <a:off x="4059238" y="549275"/>
            <a:ext cx="1025525" cy="808038"/>
            <a:chOff x="-52904" y="96988"/>
            <a:chExt cx="971600" cy="765566"/>
          </a:xfrm>
        </p:grpSpPr>
        <p:pic>
          <p:nvPicPr>
            <p:cNvPr id="6" name="4 İçerik Yer Tutucusu" descr="TUBITAK%20LOGO[1].bmp"/>
            <p:cNvPicPr preferRelativeResize="0"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96988"/>
              <a:ext cx="617244" cy="636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15 Metin kutusu"/>
            <p:cNvSpPr txBox="1">
              <a:spLocks noChangeArrowheads="1"/>
            </p:cNvSpPr>
            <p:nvPr/>
          </p:nvSpPr>
          <p:spPr bwMode="auto">
            <a:xfrm>
              <a:off x="-52904" y="739221"/>
              <a:ext cx="971600" cy="123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sz="800" smtClean="0">
                  <a:solidFill>
                    <a:srgbClr val="000000"/>
                  </a:solidFill>
                  <a:latin typeface="Calibri" pitchFamily="34" charset="0"/>
                </a:rPr>
                <a:t>TÜBİTAK</a:t>
              </a:r>
              <a:endParaRPr lang="en-US" altLang="tr-TR" sz="800" smtClean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accent2">
                    <a:lumMod val="50000"/>
                  </a:schemeClr>
                </a:solidFill>
                <a:latin typeface="Corbel" pitchFamily="34" charset="0"/>
              </a:defRPr>
            </a:lvl1pPr>
          </a:lstStyle>
          <a:p>
            <a:r>
              <a:rPr lang="tr-TR" noProof="0" dirty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Corbe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fld id="{C3D12700-8052-426F-AA6B-26975670F3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7776864" cy="706090"/>
          </a:xfrm>
        </p:spPr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400" y="1052736"/>
            <a:ext cx="7715200" cy="5073427"/>
          </a:xfrm>
        </p:spPr>
        <p:txBody>
          <a:bodyPr>
            <a:normAutofit/>
          </a:bodyPr>
          <a:lstStyle>
            <a:lvl1pPr>
              <a:defRPr sz="2800">
                <a:latin typeface="Corbel" pitchFamily="34" charset="0"/>
              </a:defRPr>
            </a:lvl1pPr>
            <a:lvl2pPr>
              <a:defRPr sz="2400">
                <a:latin typeface="Corbel" pitchFamily="34" charset="0"/>
              </a:defRPr>
            </a:lvl2pPr>
            <a:lvl3pPr>
              <a:defRPr sz="2000">
                <a:latin typeface="Corbel" pitchFamily="34" charset="0"/>
              </a:defRPr>
            </a:lvl3pPr>
            <a:lvl4pPr>
              <a:defRPr sz="1800">
                <a:latin typeface="Corbel" pitchFamily="34" charset="0"/>
              </a:defRPr>
            </a:lvl4pPr>
            <a:lvl5pPr>
              <a:defRPr sz="1800">
                <a:latin typeface="Corbel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 smtClean="0"/>
          </a:p>
          <a:p>
            <a:pPr lvl="4"/>
            <a:endParaRPr lang="tr-TR" noProof="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fld id="{114FE2FB-4214-4723-845C-223DE9BA88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44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4028256" cy="5073427"/>
          </a:xfrm>
        </p:spPr>
        <p:txBody>
          <a:bodyPr/>
          <a:lstStyle>
            <a:lvl1pPr>
              <a:defRPr sz="2800">
                <a:latin typeface="Corbel" pitchFamily="34" charset="0"/>
              </a:defRPr>
            </a:lvl1pPr>
            <a:lvl2pPr>
              <a:defRPr sz="2400">
                <a:latin typeface="Corbel" pitchFamily="34" charset="0"/>
              </a:defRPr>
            </a:lvl2pPr>
            <a:lvl3pPr>
              <a:defRPr sz="2000">
                <a:latin typeface="Corbel" pitchFamily="34" charset="0"/>
              </a:defRPr>
            </a:lvl3pPr>
            <a:lvl4pPr>
              <a:defRPr sz="1800">
                <a:latin typeface="Corbel" pitchFamily="34" charset="0"/>
              </a:defRPr>
            </a:lvl4pPr>
            <a:lvl5pPr>
              <a:defRPr sz="1800">
                <a:latin typeface="Corbe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800">
                <a:latin typeface="Corbel" pitchFamily="34" charset="0"/>
              </a:defRPr>
            </a:lvl1pPr>
            <a:lvl2pPr>
              <a:defRPr sz="2400">
                <a:latin typeface="Corbel" pitchFamily="34" charset="0"/>
              </a:defRPr>
            </a:lvl2pPr>
            <a:lvl3pPr>
              <a:defRPr sz="2000">
                <a:latin typeface="Corbel" pitchFamily="34" charset="0"/>
              </a:defRPr>
            </a:lvl3pPr>
            <a:lvl4pPr>
              <a:defRPr sz="1800">
                <a:latin typeface="Corbel" pitchFamily="34" charset="0"/>
              </a:defRPr>
            </a:lvl4pPr>
            <a:lvl5pPr>
              <a:defRPr sz="1800">
                <a:latin typeface="Corbe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fld id="{8208A809-41A2-4F39-AC97-590DDD8387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8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124745"/>
            <a:ext cx="4029844" cy="792088"/>
          </a:xfrm>
        </p:spPr>
        <p:txBody>
          <a:bodyPr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7544" y="1988840"/>
            <a:ext cx="4029844" cy="4137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124745"/>
            <a:ext cx="4041775" cy="792088"/>
          </a:xfrm>
        </p:spPr>
        <p:txBody>
          <a:bodyPr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137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AA992-43EA-4CD6-944B-9872EC4128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96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pPr>
              <a:defRPr/>
            </a:pPr>
            <a:fld id="{1DE80D2B-B981-4486-B7C1-7033A23FB0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18 Resim" descr="Arka Fon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9128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1 Başlık Yer Tutucusu"/>
          <p:cNvSpPr>
            <a:spLocks noGrp="1"/>
          </p:cNvSpPr>
          <p:nvPr>
            <p:ph type="title"/>
          </p:nvPr>
        </p:nvSpPr>
        <p:spPr bwMode="auto">
          <a:xfrm>
            <a:off x="395288" y="0"/>
            <a:ext cx="777716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714375" y="1052513"/>
            <a:ext cx="7715250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Futura Bk B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Futura Bk BT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Futura Bk BT" pitchFamily="34" charset="0"/>
              </a:defRPr>
            </a:lvl1pPr>
          </a:lstStyle>
          <a:p>
            <a:pPr>
              <a:defRPr/>
            </a:pPr>
            <a:fld id="{D231E6AE-0ED5-4D5C-BB6D-DD537CAC15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2" name="12 Grup"/>
          <p:cNvGrpSpPr>
            <a:grpSpLocks noChangeAspect="1"/>
          </p:cNvGrpSpPr>
          <p:nvPr/>
        </p:nvGrpSpPr>
        <p:grpSpPr bwMode="auto">
          <a:xfrm>
            <a:off x="8275638" y="44450"/>
            <a:ext cx="933450" cy="735013"/>
            <a:chOff x="-52904" y="96988"/>
            <a:chExt cx="971600" cy="765566"/>
          </a:xfrm>
        </p:grpSpPr>
        <p:pic>
          <p:nvPicPr>
            <p:cNvPr id="1034" name="4 İçerik Yer Tutucusu" descr="TUBITAK%20LOGO[1].bmp"/>
            <p:cNvPicPr preferRelativeResize="0">
              <a:picLocks noChangeAspect="1"/>
            </p:cNvPicPr>
            <p:nvPr userDrawn="1"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96988"/>
              <a:ext cx="617244" cy="636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5" name="14 Metin kutusu"/>
            <p:cNvSpPr txBox="1">
              <a:spLocks noChangeArrowheads="1"/>
            </p:cNvSpPr>
            <p:nvPr userDrawn="1"/>
          </p:nvSpPr>
          <p:spPr bwMode="auto">
            <a:xfrm>
              <a:off x="-52904" y="740196"/>
              <a:ext cx="971600" cy="122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sz="800" b="1" smtClean="0">
                  <a:solidFill>
                    <a:srgbClr val="000000"/>
                  </a:solidFill>
                  <a:cs typeface="Arial" pitchFamily="34" charset="0"/>
                </a:rPr>
                <a:t>TÜBİTAK</a:t>
              </a:r>
              <a:endParaRPr lang="en-US" altLang="tr-TR" sz="800" b="1" smtClean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pic>
        <p:nvPicPr>
          <p:cNvPr id="1033" name="24 Resim" descr="Template Resim_2 copy.png"/>
          <p:cNvPicPr>
            <a:picLocks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42863"/>
            <a:ext cx="8459788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02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Futura Bk B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Futura Bk B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Corbe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Corbe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Corbe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Corbe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Corbe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bitak.gov.tr/tr/yarismalar/oncelikli-alanlarda-universite-ogrencileri-proje-yarismasi/icerik-degerlendirme-kriterleri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3.xml"/><Relationship Id="rId7" Type="http://schemas.openxmlformats.org/officeDocument/2006/relationships/image" Target="../media/image8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3717032"/>
            <a:ext cx="8784902" cy="1439862"/>
          </a:xfrm>
        </p:spPr>
        <p:txBody>
          <a:bodyPr rtlCol="0" anchor="b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4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4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3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tr-TR" sz="3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4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TÜRKİYE BİLİMSEL VE TEKNOLOJİK ARAŞTIRMA </a:t>
            </a:r>
            <a:r>
              <a:rPr lang="tr-TR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KURUMU</a:t>
            </a:r>
            <a:br>
              <a:rPr lang="tr-TR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tr-TR" sz="4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TÜBİTAK)</a:t>
            </a:r>
            <a:r>
              <a:rPr lang="tr-TR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endParaRPr lang="tr-TR" sz="27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61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Metin kutusu"/>
          <p:cNvSpPr txBox="1"/>
          <p:nvPr/>
        </p:nvSpPr>
        <p:spPr>
          <a:xfrm>
            <a:off x="323528" y="879103"/>
            <a:ext cx="471652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Başvuru Nasıl Yapılır ?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280718" y="3673226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2 İçerik Yer Tutucusu"/>
          <p:cNvSpPr txBox="1">
            <a:spLocks/>
          </p:cNvSpPr>
          <p:nvPr/>
        </p:nvSpPr>
        <p:spPr>
          <a:xfrm>
            <a:off x="359916" y="1458408"/>
            <a:ext cx="8136136" cy="288017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endParaRPr lang="tr-TR" sz="1200" dirty="0">
              <a:solidFill>
                <a:schemeClr val="tx1">
                  <a:tint val="75000"/>
                </a:schemeClr>
              </a:solidFill>
              <a:cs typeface="Arial" pitchFamily="34" charset="0"/>
            </a:endParaRPr>
          </a:p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r>
              <a:rPr lang="tr-TR" sz="3000" b="1" dirty="0" smtClean="0">
                <a:cs typeface="Arial" pitchFamily="34" charset="0"/>
              </a:rPr>
              <a:t>Elektronik </a:t>
            </a:r>
            <a:r>
              <a:rPr lang="tr-TR" sz="3000" b="1" dirty="0">
                <a:cs typeface="Arial" pitchFamily="34" charset="0"/>
              </a:rPr>
              <a:t>Başvuru </a:t>
            </a:r>
            <a:r>
              <a:rPr lang="tr-TR" sz="3000" b="1" dirty="0" smtClean="0">
                <a:cs typeface="Arial" pitchFamily="34" charset="0"/>
              </a:rPr>
              <a:t>Sistemi aracılığıyla başvurular alınır.  </a:t>
            </a:r>
            <a:endParaRPr lang="tr-TR" sz="3000" b="1" dirty="0">
              <a:cs typeface="Arial" pitchFamily="34" charset="0"/>
            </a:endParaRPr>
          </a:p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endParaRPr lang="tr-TR" sz="1200" b="1" dirty="0" smtClean="0">
              <a:cs typeface="Arial" pitchFamily="34" charset="0"/>
            </a:endParaRPr>
          </a:p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endParaRPr lang="tr-TR" sz="1050" b="1" dirty="0" smtClean="0">
              <a:cs typeface="Arial" pitchFamily="34" charset="0"/>
            </a:endParaRPr>
          </a:p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r>
              <a:rPr lang="tr-TR" sz="4400" b="1" dirty="0" smtClean="0">
                <a:cs typeface="Arial" pitchFamily="34" charset="0"/>
              </a:rPr>
              <a:t>ebideb.tubitak.gov.tr</a:t>
            </a:r>
            <a:endParaRPr lang="tr-TR" sz="4400" b="1" dirty="0">
              <a:cs typeface="Arial" pitchFamily="34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tr-TR" sz="2800" dirty="0">
              <a:solidFill>
                <a:schemeClr val="tx1">
                  <a:tint val="75000"/>
                </a:schemeClr>
              </a:solidFill>
              <a:cs typeface="Arial" pitchFamily="34" charset="0"/>
            </a:endParaRPr>
          </a:p>
          <a:p>
            <a:pPr lvl="1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>
              <a:solidFill>
                <a:schemeClr val="tx1">
                  <a:tint val="75000"/>
                </a:schemeClr>
              </a:solidFill>
              <a:cs typeface="Arial" pitchFamily="34" charset="0"/>
            </a:endParaRPr>
          </a:p>
        </p:txBody>
      </p:sp>
      <p:pic>
        <p:nvPicPr>
          <p:cNvPr id="25" name="Picture 2" descr="C:\Documents and Settings\burcin.alparslan\Desktop\Keyboard-En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7466" y="3933056"/>
            <a:ext cx="2978855" cy="22383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Metin kutusu 3"/>
          <p:cNvSpPr txBox="1"/>
          <p:nvPr/>
        </p:nvSpPr>
        <p:spPr>
          <a:xfrm>
            <a:off x="251520" y="4551511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Başvuru Tarihleri: </a:t>
            </a:r>
            <a:r>
              <a:rPr lang="tr-TR" sz="2400" b="1" u="sng" dirty="0" smtClean="0"/>
              <a:t>7-25 </a:t>
            </a:r>
            <a:r>
              <a:rPr lang="tr-TR" sz="2400" b="1" u="sng" dirty="0"/>
              <a:t>Mayıs 2018</a:t>
            </a:r>
            <a:endParaRPr lang="tr-TR" sz="2400" b="1" u="sng" dirty="0">
              <a:latin typeface="Corbel" pitchFamily="34" charset="0"/>
            </a:endParaRPr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35496" y="0"/>
            <a:ext cx="8265864" cy="706438"/>
          </a:xfrm>
        </p:spPr>
        <p:txBody>
          <a:bodyPr>
            <a:normAutofit fontScale="90000"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</p:txBody>
      </p:sp>
    </p:spTree>
    <p:extLst>
      <p:ext uri="{BB962C8B-B14F-4D97-AF65-F5344CB8AC3E}">
        <p14:creationId xmlns:p14="http://schemas.microsoft.com/office/powerpoint/2010/main" val="166221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Metin kutusu"/>
          <p:cNvSpPr txBox="1"/>
          <p:nvPr/>
        </p:nvSpPr>
        <p:spPr>
          <a:xfrm>
            <a:off x="323528" y="879103"/>
            <a:ext cx="7829872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Başvuru </a:t>
            </a:r>
            <a:r>
              <a:rPr lang="en-US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Sırasında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 </a:t>
            </a:r>
            <a:r>
              <a:rPr lang="en-US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İstenen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 </a:t>
            </a: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Evrakları Nelerdir?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280718" y="3673226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up 8"/>
          <p:cNvGrpSpPr/>
          <p:nvPr/>
        </p:nvGrpSpPr>
        <p:grpSpPr>
          <a:xfrm>
            <a:off x="648074" y="2257666"/>
            <a:ext cx="6754796" cy="739286"/>
            <a:chOff x="2618272" y="604215"/>
            <a:chExt cx="5244314" cy="763180"/>
          </a:xfrm>
        </p:grpSpPr>
        <p:sp>
          <p:nvSpPr>
            <p:cNvPr id="10" name="Köşeli Çift Ayraç 9"/>
            <p:cNvSpPr/>
            <p:nvPr/>
          </p:nvSpPr>
          <p:spPr>
            <a:xfrm>
              <a:off x="2894186" y="604215"/>
              <a:ext cx="4968400" cy="763180"/>
            </a:xfrm>
            <a:prstGeom prst="chevron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Köşeli Çift Ayraç 4"/>
            <p:cNvSpPr/>
            <p:nvPr/>
          </p:nvSpPr>
          <p:spPr>
            <a:xfrm>
              <a:off x="2618272" y="644296"/>
              <a:ext cx="5170896" cy="648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10160" rIns="0" bIns="10160" numCol="1" spcCol="1270" anchor="ctr" anchorCtr="0">
              <a:noAutofit/>
            </a:bodyPr>
            <a:lstStyle/>
            <a:p>
              <a:pPr lvl="0" algn="ctr" defTabSz="711200">
                <a:spcAft>
                  <a:spcPct val="35000"/>
                </a:spcAft>
              </a:pPr>
              <a:r>
                <a:rPr lang="tr-TR" sz="1400" dirty="0"/>
                <a:t>TÜBİTAK tarafından belirlenen formatta hazırlanmış Proje </a:t>
              </a:r>
              <a:r>
                <a:rPr lang="tr-TR" sz="1400" dirty="0" smtClean="0"/>
                <a:t>Dokümanı</a:t>
              </a:r>
              <a:endParaRPr lang="tr-TR" sz="1400" dirty="0"/>
            </a:p>
          </p:txBody>
        </p:sp>
      </p:grpSp>
      <p:sp>
        <p:nvSpPr>
          <p:cNvPr id="14" name="Köşeli Çift Ayraç 13"/>
          <p:cNvSpPr/>
          <p:nvPr/>
        </p:nvSpPr>
        <p:spPr>
          <a:xfrm>
            <a:off x="1116640" y="1434134"/>
            <a:ext cx="6353428" cy="634559"/>
          </a:xfrm>
          <a:prstGeom prst="chevron">
            <a:avLst/>
          </a:pr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Köşeli Çift Ayraç 15"/>
          <p:cNvSpPr/>
          <p:nvPr/>
        </p:nvSpPr>
        <p:spPr>
          <a:xfrm>
            <a:off x="1009118" y="3212976"/>
            <a:ext cx="6433903" cy="648072"/>
          </a:xfrm>
          <a:prstGeom prst="chevron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Köşeli Çift Ayraç 16"/>
          <p:cNvSpPr/>
          <p:nvPr/>
        </p:nvSpPr>
        <p:spPr>
          <a:xfrm>
            <a:off x="982072" y="4077072"/>
            <a:ext cx="6460949" cy="673031"/>
          </a:xfrm>
          <a:prstGeom prst="chevron">
            <a:avLst/>
          </a:prstGeom>
          <a:solidFill>
            <a:srgbClr val="DDDDDD">
              <a:alpha val="90000"/>
            </a:srgb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Dikdörtgen 1"/>
          <p:cNvSpPr/>
          <p:nvPr/>
        </p:nvSpPr>
        <p:spPr>
          <a:xfrm>
            <a:off x="1475656" y="1562578"/>
            <a:ext cx="5688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Kişinin/ekip</a:t>
            </a:r>
            <a:r>
              <a:rPr lang="tr-TR" sz="1400" dirty="0"/>
              <a:t> </a:t>
            </a:r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üyelerinin öğrenci </a:t>
            </a:r>
            <a:r>
              <a:rPr lang="tr-TR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belgesi</a:t>
            </a:r>
            <a:endParaRPr lang="tr-TR" sz="14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403648" y="3356992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Gerekli olması halinde Etik Kurul/Yasal İzin/Özel İzin Belgesi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1331640" y="414908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Proje 3’ten fazla kişi tarafından hazırlandıysa ekip dışında kalan </a:t>
            </a:r>
            <a:endParaRPr lang="tr-TR" dirty="0" smtClean="0"/>
          </a:p>
          <a:p>
            <a:r>
              <a:rPr lang="tr-TR" dirty="0" smtClean="0"/>
              <a:t>üyelerin </a:t>
            </a:r>
            <a:r>
              <a:rPr lang="tr-TR" dirty="0" err="1"/>
              <a:t>muvafakatnamesi</a:t>
            </a:r>
            <a:r>
              <a:rPr lang="tr-TR" dirty="0"/>
              <a:t> 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251520" y="5157192"/>
            <a:ext cx="8486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600" b="1" dirty="0">
                <a:solidFill>
                  <a:srgbClr val="C00000"/>
                </a:solidFill>
              </a:rPr>
              <a:t>Yukarıdaki belgelerin başvuru sırasında çevrimiçi olarak yüklenmesi yeterlidir. Başvuru </a:t>
            </a:r>
            <a:r>
              <a:rPr lang="tr-TR" sz="1600" b="1" dirty="0" smtClean="0">
                <a:solidFill>
                  <a:srgbClr val="C00000"/>
                </a:solidFill>
              </a:rPr>
              <a:t>koşullarından herhangi </a:t>
            </a:r>
            <a:r>
              <a:rPr lang="tr-TR" sz="1600" b="1" dirty="0">
                <a:solidFill>
                  <a:srgbClr val="C00000"/>
                </a:solidFill>
              </a:rPr>
              <a:t>birini sağlamayan, çevrimiçi başvurusunu onaylamayan, belgeleri tam ve uygun </a:t>
            </a:r>
            <a:r>
              <a:rPr lang="tr-TR" sz="1600" b="1" dirty="0" smtClean="0">
                <a:solidFill>
                  <a:srgbClr val="C00000"/>
                </a:solidFill>
              </a:rPr>
              <a:t>olmayan başvurular </a:t>
            </a:r>
            <a:r>
              <a:rPr lang="tr-TR" sz="1600" b="1" dirty="0">
                <a:solidFill>
                  <a:srgbClr val="C00000"/>
                </a:solidFill>
              </a:rPr>
              <a:t>işleme k</a:t>
            </a:r>
            <a:r>
              <a:rPr lang="tr-TR" sz="1600" b="1" dirty="0" smtClean="0">
                <a:solidFill>
                  <a:srgbClr val="C00000"/>
                </a:solidFill>
              </a:rPr>
              <a:t>onulmayacaktır</a:t>
            </a:r>
            <a:r>
              <a:rPr lang="tr-TR" sz="16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35496" y="0"/>
            <a:ext cx="8230244" cy="706438"/>
          </a:xfrm>
        </p:spPr>
        <p:txBody>
          <a:bodyPr>
            <a:normAutofit fontScale="90000"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</p:txBody>
      </p:sp>
    </p:spTree>
    <p:extLst>
      <p:ext uri="{BB962C8B-B14F-4D97-AF65-F5344CB8AC3E}">
        <p14:creationId xmlns:p14="http://schemas.microsoft.com/office/powerpoint/2010/main" val="65053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058146353"/>
              </p:ext>
            </p:extLst>
          </p:nvPr>
        </p:nvGraphicFramePr>
        <p:xfrm>
          <a:off x="251520" y="764704"/>
          <a:ext cx="871296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275856" y="1088157"/>
            <a:ext cx="24482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sz="2000" b="1" dirty="0">
                <a:solidFill>
                  <a:schemeClr val="bg1"/>
                </a:solidFill>
              </a:rPr>
              <a:t>Final </a:t>
            </a:r>
            <a:endParaRPr lang="tr-TR" sz="2000" b="1" dirty="0" smtClean="0">
              <a:solidFill>
                <a:schemeClr val="bg1"/>
              </a:solidFill>
            </a:endParaRPr>
          </a:p>
          <a:p>
            <a:pPr lvl="0" algn="ctr"/>
            <a:r>
              <a:rPr lang="tr-TR" sz="2000" b="1" dirty="0" smtClean="0">
                <a:solidFill>
                  <a:schemeClr val="bg1"/>
                </a:solidFill>
              </a:rPr>
              <a:t>Sergisi</a:t>
            </a:r>
          </a:p>
          <a:p>
            <a:pPr lvl="0" algn="ctr"/>
            <a:endParaRPr lang="tr-TR" sz="200" dirty="0" smtClean="0">
              <a:solidFill>
                <a:schemeClr val="bg1"/>
              </a:solidFill>
            </a:endParaRPr>
          </a:p>
          <a:p>
            <a:pPr lvl="0" algn="ctr"/>
            <a:endParaRPr lang="tr-TR" sz="200" dirty="0">
              <a:solidFill>
                <a:schemeClr val="bg1"/>
              </a:solidFill>
            </a:endParaRPr>
          </a:p>
          <a:p>
            <a:pPr lvl="0" algn="ctr"/>
            <a:r>
              <a:rPr lang="tr-TR" sz="1200" dirty="0" smtClean="0">
                <a:solidFill>
                  <a:schemeClr val="bg1"/>
                </a:solidFill>
              </a:rPr>
              <a:t> </a:t>
            </a:r>
            <a:r>
              <a:rPr lang="tr-TR" sz="1200" dirty="0">
                <a:solidFill>
                  <a:schemeClr val="bg1"/>
                </a:solidFill>
              </a:rPr>
              <a:t>Final Sergisinde proje </a:t>
            </a:r>
            <a:endParaRPr lang="tr-TR" sz="1200" dirty="0" smtClean="0">
              <a:solidFill>
                <a:schemeClr val="bg1"/>
              </a:solidFill>
            </a:endParaRPr>
          </a:p>
          <a:p>
            <a:pPr lvl="0" algn="ctr"/>
            <a:r>
              <a:rPr lang="tr-TR" sz="1200" dirty="0" smtClean="0">
                <a:solidFill>
                  <a:schemeClr val="bg1"/>
                </a:solidFill>
              </a:rPr>
              <a:t>sahipleri </a:t>
            </a:r>
            <a:r>
              <a:rPr lang="tr-TR" sz="1200" dirty="0">
                <a:solidFill>
                  <a:schemeClr val="bg1"/>
                </a:solidFill>
              </a:rPr>
              <a:t>projelerini jüri </a:t>
            </a:r>
            <a:endParaRPr lang="tr-TR" sz="1200" dirty="0" smtClean="0">
              <a:solidFill>
                <a:schemeClr val="bg1"/>
              </a:solidFill>
            </a:endParaRPr>
          </a:p>
          <a:p>
            <a:pPr lvl="0" algn="ctr"/>
            <a:r>
              <a:rPr lang="tr-TR" sz="1200" dirty="0" smtClean="0">
                <a:solidFill>
                  <a:schemeClr val="bg1"/>
                </a:solidFill>
              </a:rPr>
              <a:t>önünde </a:t>
            </a:r>
            <a:r>
              <a:rPr lang="tr-TR" sz="1200" dirty="0">
                <a:solidFill>
                  <a:schemeClr val="bg1"/>
                </a:solidFill>
              </a:rPr>
              <a:t>sözlü olarak sunarlar. Jüri </a:t>
            </a:r>
            <a:r>
              <a:rPr lang="tr-TR" sz="1200" dirty="0" smtClean="0">
                <a:solidFill>
                  <a:schemeClr val="bg1"/>
                </a:solidFill>
              </a:rPr>
              <a:t>değerlendirmesi sonucunda </a:t>
            </a:r>
            <a:r>
              <a:rPr lang="tr-TR" sz="1200" dirty="0">
                <a:solidFill>
                  <a:schemeClr val="bg1"/>
                </a:solidFill>
              </a:rPr>
              <a:t>final dereceleri belirlenir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466527" y="4293096"/>
            <a:ext cx="640871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b="1" dirty="0" smtClean="0">
                <a:solidFill>
                  <a:schemeClr val="bg1"/>
                </a:solidFill>
              </a:rPr>
              <a:t>İkinci Aşama Değerlendirmesi</a:t>
            </a:r>
          </a:p>
          <a:p>
            <a:pPr lvl="0" algn="ctr"/>
            <a:endParaRPr lang="tr-TR" sz="400" dirty="0">
              <a:solidFill>
                <a:schemeClr val="bg1"/>
              </a:solidFill>
            </a:endParaRPr>
          </a:p>
          <a:p>
            <a:pPr lvl="0" algn="ctr"/>
            <a:r>
              <a:rPr lang="tr-TR" sz="1300" dirty="0">
                <a:solidFill>
                  <a:schemeClr val="bg1"/>
                </a:solidFill>
              </a:rPr>
              <a:t>Birinci aşamayı geçen projeler alanında uzman bilim insanları tarafından değerlendirilerek </a:t>
            </a:r>
            <a:r>
              <a:rPr lang="tr-TR" sz="1300" dirty="0" smtClean="0">
                <a:solidFill>
                  <a:schemeClr val="bg1"/>
                </a:solidFill>
              </a:rPr>
              <a:t>her kategoride </a:t>
            </a:r>
            <a:r>
              <a:rPr lang="tr-TR" sz="1300" dirty="0">
                <a:solidFill>
                  <a:schemeClr val="bg1"/>
                </a:solidFill>
              </a:rPr>
              <a:t>başarılı bulunan projeler bölge sergisine </a:t>
            </a:r>
            <a:r>
              <a:rPr lang="tr-TR" sz="1300" dirty="0" smtClean="0">
                <a:solidFill>
                  <a:schemeClr val="bg1"/>
                </a:solidFill>
              </a:rPr>
              <a:t>davet edilmek </a:t>
            </a:r>
            <a:r>
              <a:rPr lang="tr-TR" sz="1300" dirty="0">
                <a:solidFill>
                  <a:schemeClr val="bg1"/>
                </a:solidFill>
              </a:rPr>
              <a:t>üzere Bölge </a:t>
            </a:r>
            <a:r>
              <a:rPr lang="tr-TR" sz="1300" dirty="0" smtClean="0">
                <a:solidFill>
                  <a:schemeClr val="bg1"/>
                </a:solidFill>
              </a:rPr>
              <a:t>Koordinatörlüğünce </a:t>
            </a:r>
            <a:r>
              <a:rPr lang="tr-TR" sz="1300" dirty="0">
                <a:solidFill>
                  <a:schemeClr val="bg1"/>
                </a:solidFill>
              </a:rPr>
              <a:t>belirlenir.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755576" y="5517232"/>
            <a:ext cx="75608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b="1" dirty="0" smtClean="0">
                <a:solidFill>
                  <a:schemeClr val="bg1"/>
                </a:solidFill>
              </a:rPr>
              <a:t>Birinci </a:t>
            </a:r>
            <a:r>
              <a:rPr lang="tr-TR" b="1" dirty="0">
                <a:solidFill>
                  <a:schemeClr val="bg1"/>
                </a:solidFill>
              </a:rPr>
              <a:t>Aşama </a:t>
            </a:r>
            <a:r>
              <a:rPr lang="tr-TR" b="1" dirty="0" smtClean="0">
                <a:solidFill>
                  <a:schemeClr val="bg1"/>
                </a:solidFill>
              </a:rPr>
              <a:t>Değerlendirmesi </a:t>
            </a:r>
            <a:r>
              <a:rPr lang="tr-TR" b="1" dirty="0">
                <a:solidFill>
                  <a:schemeClr val="bg1"/>
                </a:solidFill>
              </a:rPr>
              <a:t>(Ön İnceleme</a:t>
            </a:r>
            <a:r>
              <a:rPr lang="tr-TR" b="1" dirty="0" smtClean="0">
                <a:solidFill>
                  <a:schemeClr val="bg1"/>
                </a:solidFill>
              </a:rPr>
              <a:t>)</a:t>
            </a:r>
          </a:p>
          <a:p>
            <a:pPr lvl="0" algn="ctr"/>
            <a:endParaRPr lang="tr-TR" sz="700" dirty="0">
              <a:solidFill>
                <a:schemeClr val="bg1"/>
              </a:solidFill>
            </a:endParaRPr>
          </a:p>
          <a:p>
            <a:pPr lvl="0" algn="ctr"/>
            <a:r>
              <a:rPr lang="tr-TR" sz="1400" dirty="0" smtClean="0">
                <a:solidFill>
                  <a:schemeClr val="bg1"/>
                </a:solidFill>
              </a:rPr>
              <a:t>Elektronik </a:t>
            </a:r>
            <a:r>
              <a:rPr lang="tr-TR" sz="1400" dirty="0">
                <a:solidFill>
                  <a:schemeClr val="bg1"/>
                </a:solidFill>
              </a:rPr>
              <a:t>ortamda alınan başvurular başvuru belgelerinin tam olup olmadığı yönünden </a:t>
            </a:r>
            <a:endParaRPr lang="tr-TR" sz="1400" dirty="0" smtClean="0">
              <a:solidFill>
                <a:schemeClr val="bg1"/>
              </a:solidFill>
            </a:endParaRPr>
          </a:p>
          <a:p>
            <a:pPr lvl="0" algn="ctr"/>
            <a:r>
              <a:rPr lang="tr-TR" sz="1400" dirty="0" smtClean="0">
                <a:solidFill>
                  <a:schemeClr val="bg1"/>
                </a:solidFill>
              </a:rPr>
              <a:t>Bölge Koordinatörlüğünce </a:t>
            </a:r>
            <a:r>
              <a:rPr lang="tr-TR" sz="1400" dirty="0">
                <a:solidFill>
                  <a:schemeClr val="bg1"/>
                </a:solidFill>
              </a:rPr>
              <a:t>kontrol edilir, eksik belge veya hatalı belge ile yapılan </a:t>
            </a:r>
            <a:endParaRPr lang="tr-TR" sz="1400" dirty="0" smtClean="0">
              <a:solidFill>
                <a:schemeClr val="bg1"/>
              </a:solidFill>
            </a:endParaRPr>
          </a:p>
          <a:p>
            <a:pPr lvl="0" algn="ctr"/>
            <a:r>
              <a:rPr lang="tr-TR" sz="1400" dirty="0" smtClean="0">
                <a:solidFill>
                  <a:schemeClr val="bg1"/>
                </a:solidFill>
              </a:rPr>
              <a:t>başvurular </a:t>
            </a:r>
            <a:r>
              <a:rPr lang="tr-TR" sz="1400" dirty="0">
                <a:solidFill>
                  <a:schemeClr val="bg1"/>
                </a:solidFill>
              </a:rPr>
              <a:t>geçersiz sayılır. </a:t>
            </a:r>
          </a:p>
          <a:p>
            <a:endParaRPr lang="tr-TR" dirty="0">
              <a:latin typeface="Corbel" pitchFamily="34" charset="0"/>
            </a:endParaRPr>
          </a:p>
        </p:txBody>
      </p:sp>
      <p:sp>
        <p:nvSpPr>
          <p:cNvPr id="8" name="8 Metin kutusu"/>
          <p:cNvSpPr txBox="1"/>
          <p:nvPr/>
        </p:nvSpPr>
        <p:spPr>
          <a:xfrm>
            <a:off x="179512" y="908719"/>
            <a:ext cx="2592287" cy="83099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Değerlendirme </a:t>
            </a: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Yöntemi Nedir?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555775" y="2759149"/>
            <a:ext cx="3888433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b="1" dirty="0">
                <a:solidFill>
                  <a:schemeClr val="bg1"/>
                </a:solidFill>
              </a:rPr>
              <a:t>Bölge </a:t>
            </a:r>
            <a:r>
              <a:rPr lang="tr-TR" b="1" dirty="0" smtClean="0">
                <a:solidFill>
                  <a:schemeClr val="bg1"/>
                </a:solidFill>
              </a:rPr>
              <a:t>Sergileri</a:t>
            </a:r>
          </a:p>
          <a:p>
            <a:pPr lvl="0" algn="ctr"/>
            <a:endParaRPr lang="tr-TR" sz="300" b="1" dirty="0" smtClean="0">
              <a:solidFill>
                <a:schemeClr val="bg1"/>
              </a:solidFill>
            </a:endParaRPr>
          </a:p>
          <a:p>
            <a:pPr lvl="0" algn="ctr"/>
            <a:endParaRPr lang="tr-TR" sz="200" b="1" dirty="0">
              <a:solidFill>
                <a:schemeClr val="bg1"/>
              </a:solidFill>
            </a:endParaRPr>
          </a:p>
          <a:p>
            <a:pPr lvl="0" algn="ctr"/>
            <a:r>
              <a:rPr lang="tr-TR" sz="1100" dirty="0">
                <a:solidFill>
                  <a:schemeClr val="bg1"/>
                </a:solidFill>
              </a:rPr>
              <a:t>İkinci aşama değerlendirmesinde başarılı bulunan </a:t>
            </a:r>
            <a:endParaRPr lang="tr-TR" sz="1100" dirty="0" smtClean="0">
              <a:solidFill>
                <a:schemeClr val="bg1"/>
              </a:solidFill>
            </a:endParaRPr>
          </a:p>
          <a:p>
            <a:pPr lvl="0" algn="ctr"/>
            <a:r>
              <a:rPr lang="tr-TR" sz="1100" dirty="0" smtClean="0">
                <a:solidFill>
                  <a:schemeClr val="bg1"/>
                </a:solidFill>
              </a:rPr>
              <a:t>projeler </a:t>
            </a:r>
            <a:r>
              <a:rPr lang="tr-TR" sz="1100" dirty="0">
                <a:solidFill>
                  <a:schemeClr val="bg1"/>
                </a:solidFill>
              </a:rPr>
              <a:t>bölge </a:t>
            </a:r>
            <a:r>
              <a:rPr lang="tr-TR" sz="1100" dirty="0" smtClean="0">
                <a:solidFill>
                  <a:schemeClr val="bg1"/>
                </a:solidFill>
              </a:rPr>
              <a:t>sergisine davet </a:t>
            </a:r>
            <a:r>
              <a:rPr lang="tr-TR" sz="1100" dirty="0">
                <a:solidFill>
                  <a:schemeClr val="bg1"/>
                </a:solidFill>
              </a:rPr>
              <a:t>edilerek </a:t>
            </a:r>
            <a:r>
              <a:rPr lang="tr-TR" sz="1100" dirty="0" smtClean="0">
                <a:solidFill>
                  <a:schemeClr val="bg1"/>
                </a:solidFill>
              </a:rPr>
              <a:t>önceden duyurulan </a:t>
            </a:r>
            <a:r>
              <a:rPr lang="tr-TR" sz="1100" dirty="0">
                <a:solidFill>
                  <a:schemeClr val="bg1"/>
                </a:solidFill>
              </a:rPr>
              <a:t>tarihler arasında sergilenir. Proje sahipleri projelerini jüri önünde sözlü olarak </a:t>
            </a:r>
            <a:r>
              <a:rPr lang="tr-TR" sz="1100" dirty="0" smtClean="0">
                <a:solidFill>
                  <a:schemeClr val="bg1"/>
                </a:solidFill>
              </a:rPr>
              <a:t>sunarlar. Jüri </a:t>
            </a:r>
            <a:r>
              <a:rPr lang="tr-TR" sz="1100" dirty="0">
                <a:solidFill>
                  <a:schemeClr val="bg1"/>
                </a:solidFill>
              </a:rPr>
              <a:t>değerlendirmesi sonucunda bölge dereceleri belirlenir. </a:t>
            </a:r>
            <a:r>
              <a:rPr lang="tr-TR" sz="1100" u="sng" dirty="0" smtClean="0">
                <a:solidFill>
                  <a:schemeClr val="bg1"/>
                </a:solidFill>
              </a:rPr>
              <a:t>Bölge sergisinde </a:t>
            </a:r>
            <a:r>
              <a:rPr lang="tr-TR" sz="1100" u="sng" dirty="0">
                <a:solidFill>
                  <a:schemeClr val="bg1"/>
                </a:solidFill>
              </a:rPr>
              <a:t>birincilik ödülü </a:t>
            </a:r>
            <a:r>
              <a:rPr lang="tr-TR" sz="1100" u="sng" dirty="0" smtClean="0">
                <a:solidFill>
                  <a:schemeClr val="bg1"/>
                </a:solidFill>
              </a:rPr>
              <a:t>alan projeler </a:t>
            </a:r>
            <a:r>
              <a:rPr lang="tr-TR" sz="1100" u="sng" dirty="0">
                <a:solidFill>
                  <a:schemeClr val="bg1"/>
                </a:solidFill>
              </a:rPr>
              <a:t>final sergisine davet edilir</a:t>
            </a:r>
            <a:r>
              <a:rPr lang="tr-TR" sz="11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1 Başlık"/>
          <p:cNvSpPr>
            <a:spLocks noGrp="1"/>
          </p:cNvSpPr>
          <p:nvPr>
            <p:ph type="title"/>
          </p:nvPr>
        </p:nvSpPr>
        <p:spPr>
          <a:xfrm>
            <a:off x="0" y="-15875"/>
            <a:ext cx="8316416" cy="706438"/>
          </a:xfrm>
        </p:spPr>
        <p:txBody>
          <a:bodyPr>
            <a:normAutofit fontScale="90000"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</p:txBody>
      </p:sp>
    </p:spTree>
    <p:extLst>
      <p:ext uri="{BB962C8B-B14F-4D97-AF65-F5344CB8AC3E}">
        <p14:creationId xmlns:p14="http://schemas.microsoft.com/office/powerpoint/2010/main" val="395843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36512" y="-27384"/>
            <a:ext cx="8676456" cy="706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1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  <a:endParaRPr lang="tr-TR" sz="2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8 Metin kutusu"/>
          <p:cNvSpPr txBox="1"/>
          <p:nvPr/>
        </p:nvSpPr>
        <p:spPr>
          <a:xfrm>
            <a:off x="467544" y="1104370"/>
            <a:ext cx="597666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Değerlendirme Kriterleri Nelerdir? 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24734" y="3898493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up 7"/>
          <p:cNvGrpSpPr/>
          <p:nvPr/>
        </p:nvGrpSpPr>
        <p:grpSpPr>
          <a:xfrm>
            <a:off x="1907704" y="1916832"/>
            <a:ext cx="2205260" cy="1296144"/>
            <a:chOff x="0" y="1096541"/>
            <a:chExt cx="2586344" cy="3265973"/>
          </a:xfrm>
        </p:grpSpPr>
        <p:sp>
          <p:nvSpPr>
            <p:cNvPr id="9" name="Yuvarlatılmış Dikdörtgen 8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11" name="Dörtlü Ok 10"/>
          <p:cNvSpPr/>
          <p:nvPr/>
        </p:nvSpPr>
        <p:spPr>
          <a:xfrm>
            <a:off x="1711120" y="1772816"/>
            <a:ext cx="5075620" cy="3168352"/>
          </a:xfrm>
          <a:prstGeom prst="quadArrow">
            <a:avLst>
              <a:gd name="adj1" fmla="val 2000"/>
              <a:gd name="adj2" fmla="val 4000"/>
              <a:gd name="adj3" fmla="val 500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Grup 11"/>
          <p:cNvGrpSpPr/>
          <p:nvPr/>
        </p:nvGrpSpPr>
        <p:grpSpPr>
          <a:xfrm>
            <a:off x="4406923" y="1916832"/>
            <a:ext cx="2205260" cy="1296144"/>
            <a:chOff x="0" y="1096541"/>
            <a:chExt cx="2586344" cy="3265973"/>
          </a:xfrm>
        </p:grpSpPr>
        <p:sp>
          <p:nvSpPr>
            <p:cNvPr id="14" name="Yuvarlatılmış Dikdörtgen 13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grpSp>
        <p:nvGrpSpPr>
          <p:cNvPr id="16" name="Grup 15"/>
          <p:cNvGrpSpPr/>
          <p:nvPr/>
        </p:nvGrpSpPr>
        <p:grpSpPr>
          <a:xfrm>
            <a:off x="4440192" y="3501008"/>
            <a:ext cx="2205260" cy="1296144"/>
            <a:chOff x="0" y="1096541"/>
            <a:chExt cx="2586344" cy="3265973"/>
          </a:xfrm>
        </p:grpSpPr>
        <p:sp>
          <p:nvSpPr>
            <p:cNvPr id="17" name="Yuvarlatılmış Dikdörtgen 16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grpSp>
        <p:nvGrpSpPr>
          <p:cNvPr id="20" name="Grup 19"/>
          <p:cNvGrpSpPr/>
          <p:nvPr/>
        </p:nvGrpSpPr>
        <p:grpSpPr>
          <a:xfrm>
            <a:off x="1907704" y="3501008"/>
            <a:ext cx="2205260" cy="1296144"/>
            <a:chOff x="0" y="1096541"/>
            <a:chExt cx="2586344" cy="3265973"/>
          </a:xfrm>
        </p:grpSpPr>
        <p:sp>
          <p:nvSpPr>
            <p:cNvPr id="21" name="Yuvarlatılmış Dikdörtgen 20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4" name="Metin kutusu 3"/>
          <p:cNvSpPr txBox="1"/>
          <p:nvPr/>
        </p:nvSpPr>
        <p:spPr>
          <a:xfrm>
            <a:off x="2110233" y="233034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orbel" pitchFamily="34" charset="0"/>
              </a:rPr>
              <a:t>Yenilikçilik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4329446" y="2073622"/>
            <a:ext cx="2402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algn="ctr">
              <a:defRPr b="1">
                <a:solidFill>
                  <a:schemeClr val="bg1"/>
                </a:solidFill>
                <a:latin typeface="Corbel" pitchFamily="34" charset="0"/>
              </a:defRPr>
            </a:lvl1pPr>
          </a:lstStyle>
          <a:p>
            <a:r>
              <a:rPr lang="tr-TR" dirty="0"/>
              <a:t>Geliştirme Sürecinin Uygunluğu, Etkinliği ve Yeterliliği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1975530" y="3648555"/>
            <a:ext cx="2092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algn="ctr">
              <a:defRPr b="1">
                <a:solidFill>
                  <a:schemeClr val="bg1"/>
                </a:solidFill>
                <a:latin typeface="Corbel" pitchFamily="34" charset="0"/>
              </a:defRPr>
            </a:lvl1pPr>
          </a:lstStyle>
          <a:p>
            <a:r>
              <a:rPr lang="tr-TR" dirty="0"/>
              <a:t>Uygulanabilirlik ve/veya Kullanılabilirlik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4355976" y="3501008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orbel" pitchFamily="34" charset="0"/>
              </a:rPr>
              <a:t> Projenin Çıktılarının Katma Değer ve Yaygın Etki Sağlama Yeteneği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539552" y="515719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rbel" pitchFamily="34" charset="0"/>
              </a:rPr>
              <a:t>Not: Kriterlerin değerlendirmedeki ağırlığı eşittir. </a:t>
            </a:r>
            <a:endParaRPr lang="tr-TR" dirty="0">
              <a:latin typeface="Corbel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39552" y="5661248"/>
            <a:ext cx="856895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/>
              <a:t>Değerlendirme kriterlerinin </a:t>
            </a:r>
            <a:r>
              <a:rPr lang="tr-TR" sz="1600" dirty="0" smtClean="0"/>
              <a:t>ayrıntıları için: </a:t>
            </a:r>
            <a:endParaRPr lang="tr-TR" sz="1600" dirty="0"/>
          </a:p>
          <a:p>
            <a:endParaRPr lang="tr-TR" sz="400" dirty="0"/>
          </a:p>
          <a:p>
            <a:r>
              <a:rPr lang="tr-TR" sz="1600" b="1" dirty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https://</a:t>
            </a:r>
            <a:r>
              <a:rPr lang="tr-T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www.tubitak.gov.tr/tr/yarismalar/oncelikli-alanlarda-universite-ogrencileri-proje-yarismasi/icerik-degerlendirme-kriterleri</a:t>
            </a:r>
            <a:r>
              <a:rPr lang="tr-T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tr-TR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0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Metin kutusu"/>
          <p:cNvSpPr txBox="1"/>
          <p:nvPr/>
        </p:nvSpPr>
        <p:spPr>
          <a:xfrm>
            <a:off x="323528" y="879103"/>
            <a:ext cx="921702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Proje Hangi Koşullarda değerlendirme dışında tutulur? 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280718" y="3673226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up 8"/>
          <p:cNvGrpSpPr/>
          <p:nvPr/>
        </p:nvGrpSpPr>
        <p:grpSpPr>
          <a:xfrm>
            <a:off x="1043608" y="5301208"/>
            <a:ext cx="6606472" cy="689593"/>
            <a:chOff x="3064378" y="-118884"/>
            <a:chExt cx="5499720" cy="763180"/>
          </a:xfrm>
        </p:grpSpPr>
        <p:sp>
          <p:nvSpPr>
            <p:cNvPr id="10" name="Köşeli Çift Ayraç 9"/>
            <p:cNvSpPr/>
            <p:nvPr/>
          </p:nvSpPr>
          <p:spPr>
            <a:xfrm>
              <a:off x="3064378" y="-118884"/>
              <a:ext cx="5499720" cy="763180"/>
            </a:xfrm>
            <a:prstGeom prst="chevron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Köşeli Çift Ayraç 4"/>
            <p:cNvSpPr/>
            <p:nvPr/>
          </p:nvSpPr>
          <p:spPr>
            <a:xfrm>
              <a:off x="3304157" y="50302"/>
              <a:ext cx="5065993" cy="4332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10160" rIns="0" bIns="10160" numCol="1" spcCol="1270" anchor="ctr" anchorCtr="0">
              <a:noAutofit/>
            </a:bodyPr>
            <a:lstStyle/>
            <a:p>
              <a:pPr lvl="0" defTabSz="711200">
                <a:spcAft>
                  <a:spcPct val="35000"/>
                </a:spcAft>
              </a:pPr>
              <a:r>
                <a:rPr lang="tr-TR" sz="1400" dirty="0"/>
                <a:t>Proje kapsamında yürütülen çalışmaların halk sağlığı ve güvenliği için risk </a:t>
              </a:r>
              <a:r>
                <a:rPr lang="tr-TR" sz="1400" dirty="0" smtClean="0"/>
                <a:t>teşkil ettiğinin/edeceğinin </a:t>
              </a:r>
              <a:r>
                <a:rPr lang="tr-TR" sz="1400" dirty="0"/>
                <a:t>anlaşılması (özellikle radyoaktif maddeler, tehlikeli deney setleri</a:t>
              </a:r>
              <a:r>
                <a:rPr lang="tr-TR" sz="1400" dirty="0" smtClean="0"/>
                <a:t>,  </a:t>
              </a:r>
              <a:r>
                <a:rPr lang="tr-TR" sz="1400" dirty="0"/>
                <a:t>toksin </a:t>
              </a:r>
              <a:r>
                <a:rPr lang="tr-TR" sz="1400" dirty="0" smtClean="0"/>
                <a:t>ve kanserojen </a:t>
              </a:r>
              <a:r>
                <a:rPr lang="tr-TR" sz="1400" dirty="0"/>
                <a:t>vb. maddeler ihtiva eden projeler)</a:t>
              </a:r>
            </a:p>
          </p:txBody>
        </p:sp>
      </p:grpSp>
      <p:sp>
        <p:nvSpPr>
          <p:cNvPr id="14" name="Köşeli Çift Ayraç 13"/>
          <p:cNvSpPr/>
          <p:nvPr/>
        </p:nvSpPr>
        <p:spPr>
          <a:xfrm>
            <a:off x="1043608" y="1516015"/>
            <a:ext cx="6515210" cy="328809"/>
          </a:xfrm>
          <a:prstGeom prst="chevron">
            <a:avLst/>
          </a:pr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Köşeli Çift Ayraç 15"/>
          <p:cNvSpPr/>
          <p:nvPr/>
        </p:nvSpPr>
        <p:spPr>
          <a:xfrm>
            <a:off x="1043608" y="2492896"/>
            <a:ext cx="6515210" cy="360040"/>
          </a:xfrm>
          <a:prstGeom prst="chevron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Köşeli Çift Ayraç 16"/>
          <p:cNvSpPr/>
          <p:nvPr/>
        </p:nvSpPr>
        <p:spPr>
          <a:xfrm>
            <a:off x="1074029" y="2996952"/>
            <a:ext cx="6522307" cy="369912"/>
          </a:xfrm>
          <a:prstGeom prst="chevron">
            <a:avLst/>
          </a:prstGeom>
          <a:solidFill>
            <a:srgbClr val="DDDDDD">
              <a:alpha val="90000"/>
            </a:srgb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Dikdörtgen 1"/>
          <p:cNvSpPr/>
          <p:nvPr/>
        </p:nvSpPr>
        <p:spPr>
          <a:xfrm>
            <a:off x="1403648" y="1537047"/>
            <a:ext cx="5994412" cy="30777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10160" rIns="0" bIns="10160" numCol="1" spcCol="1270" anchor="ctr" anchorCtr="0">
            <a:noAutofit/>
          </a:bodyPr>
          <a:lstStyle/>
          <a:p>
            <a:pPr defTabSz="711200">
              <a:spcAft>
                <a:spcPct val="35000"/>
              </a:spcAft>
            </a:pPr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Projenin başvuru sahibi öğrenci/</a:t>
            </a:r>
            <a:r>
              <a:rPr lang="tr-TR" sz="1400" dirty="0" err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ler</a:t>
            </a:r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 tarafından gerçekleştirilmemiş olması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331640" y="249289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Yararlanılan kaynakların belirtilmemesi, intihal </a:t>
            </a:r>
            <a:r>
              <a:rPr lang="tr-TR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yapılması</a:t>
            </a:r>
            <a:endParaRPr lang="tr-TR" sz="14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271116" y="3068960"/>
            <a:ext cx="6901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Bireylerin temel hak ve özgürlüklerine müdahale </a:t>
            </a:r>
            <a:r>
              <a:rPr lang="tr-TR" dirty="0" smtClean="0"/>
              <a:t>edilmesi</a:t>
            </a:r>
            <a:endParaRPr lang="tr-TR" dirty="0"/>
          </a:p>
        </p:txBody>
      </p:sp>
      <p:sp>
        <p:nvSpPr>
          <p:cNvPr id="18" name="Köşeli Çift Ayraç 17"/>
          <p:cNvSpPr/>
          <p:nvPr/>
        </p:nvSpPr>
        <p:spPr>
          <a:xfrm>
            <a:off x="1015874" y="3501008"/>
            <a:ext cx="6508454" cy="387499"/>
          </a:xfrm>
          <a:prstGeom prst="chevron">
            <a:avLst/>
          </a:prstGeom>
          <a:solidFill>
            <a:schemeClr val="accent3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Metin kutusu 18"/>
          <p:cNvSpPr txBox="1"/>
          <p:nvPr/>
        </p:nvSpPr>
        <p:spPr>
          <a:xfrm>
            <a:off x="1259632" y="3573016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Bireylere fiziksel veya ruhsal zarar </a:t>
            </a:r>
            <a:r>
              <a:rPr lang="tr-TR" dirty="0" smtClean="0"/>
              <a:t>verilmesi</a:t>
            </a:r>
            <a:endParaRPr lang="tr-TR" dirty="0"/>
          </a:p>
        </p:txBody>
      </p:sp>
      <p:sp>
        <p:nvSpPr>
          <p:cNvPr id="20" name="Köşeli Çift Ayraç 19"/>
          <p:cNvSpPr/>
          <p:nvPr/>
        </p:nvSpPr>
        <p:spPr>
          <a:xfrm>
            <a:off x="1043608" y="4005064"/>
            <a:ext cx="6502382" cy="432048"/>
          </a:xfrm>
          <a:prstGeom prst="chevron">
            <a:avLst/>
          </a:prstGeom>
          <a:solidFill>
            <a:schemeClr val="accent5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Metin kutusu 20"/>
          <p:cNvSpPr txBox="1"/>
          <p:nvPr/>
        </p:nvSpPr>
        <p:spPr>
          <a:xfrm>
            <a:off x="1259632" y="4077072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Projede kullanılan/toplanan kişisel bilgilerin </a:t>
            </a:r>
            <a:r>
              <a:rPr lang="tr-TR" dirty="0" smtClean="0"/>
              <a:t>paylaşılması</a:t>
            </a:r>
            <a:endParaRPr lang="tr-TR" dirty="0"/>
          </a:p>
        </p:txBody>
      </p:sp>
      <p:grpSp>
        <p:nvGrpSpPr>
          <p:cNvPr id="23" name="Grup 22"/>
          <p:cNvGrpSpPr/>
          <p:nvPr/>
        </p:nvGrpSpPr>
        <p:grpSpPr>
          <a:xfrm>
            <a:off x="1043608" y="1988840"/>
            <a:ext cx="7200800" cy="333639"/>
            <a:chOff x="2894186" y="604215"/>
            <a:chExt cx="5415364" cy="763180"/>
          </a:xfrm>
        </p:grpSpPr>
        <p:sp>
          <p:nvSpPr>
            <p:cNvPr id="24" name="Köşeli Çift Ayraç 23"/>
            <p:cNvSpPr/>
            <p:nvPr/>
          </p:nvSpPr>
          <p:spPr>
            <a:xfrm>
              <a:off x="2894186" y="604215"/>
              <a:ext cx="4968400" cy="763180"/>
            </a:xfrm>
            <a:prstGeom prst="chevron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Köşeli Çift Ayraç 4"/>
            <p:cNvSpPr/>
            <p:nvPr/>
          </p:nvSpPr>
          <p:spPr>
            <a:xfrm>
              <a:off x="3138654" y="644296"/>
              <a:ext cx="5170896" cy="648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10160" rIns="0" bIns="10160" numCol="1" spcCol="1270" anchor="ctr" anchorCtr="0">
              <a:noAutofit/>
            </a:bodyPr>
            <a:lstStyle/>
            <a:p>
              <a:pPr lvl="0" defTabSz="711200">
                <a:spcAft>
                  <a:spcPct val="35000"/>
                </a:spcAft>
              </a:pPr>
              <a:r>
                <a:rPr lang="tr-TR" sz="1400" dirty="0"/>
                <a:t>Projeye uzman katkısının beklenenden fazla </a:t>
              </a:r>
              <a:r>
                <a:rPr lang="tr-TR" sz="1400" dirty="0" smtClean="0"/>
                <a:t>olması</a:t>
              </a:r>
              <a:endParaRPr lang="tr-TR" sz="1400" dirty="0"/>
            </a:p>
          </p:txBody>
        </p:sp>
      </p:grpSp>
      <p:sp>
        <p:nvSpPr>
          <p:cNvPr id="26" name="Köşeli Çift Ayraç 25"/>
          <p:cNvSpPr/>
          <p:nvPr/>
        </p:nvSpPr>
        <p:spPr>
          <a:xfrm>
            <a:off x="1072670" y="4561964"/>
            <a:ext cx="6486147" cy="595228"/>
          </a:xfrm>
          <a:prstGeom prst="chevron">
            <a:avLst/>
          </a:pr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Metin kutusu 7"/>
          <p:cNvSpPr txBox="1"/>
          <p:nvPr/>
        </p:nvSpPr>
        <p:spPr>
          <a:xfrm>
            <a:off x="1259632" y="4581128"/>
            <a:ext cx="596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Kurumlarda yapılacak çalışmalarda gerekli olduğu halde kurum yetkililerinden izin alınmaması</a:t>
            </a:r>
          </a:p>
        </p:txBody>
      </p:sp>
      <p:sp>
        <p:nvSpPr>
          <p:cNvPr id="27" name="1 Başlık"/>
          <p:cNvSpPr>
            <a:spLocks noGrp="1"/>
          </p:cNvSpPr>
          <p:nvPr>
            <p:ph type="title"/>
          </p:nvPr>
        </p:nvSpPr>
        <p:spPr>
          <a:xfrm>
            <a:off x="35496" y="0"/>
            <a:ext cx="8374260" cy="706438"/>
          </a:xfrm>
        </p:spPr>
        <p:txBody>
          <a:bodyPr>
            <a:normAutofit fontScale="90000"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</p:txBody>
      </p:sp>
    </p:spTree>
    <p:extLst>
      <p:ext uri="{BB962C8B-B14F-4D97-AF65-F5344CB8AC3E}">
        <p14:creationId xmlns:p14="http://schemas.microsoft.com/office/powerpoint/2010/main" val="399645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10674575"/>
              </p:ext>
            </p:extLst>
          </p:nvPr>
        </p:nvGraphicFramePr>
        <p:xfrm>
          <a:off x="209650" y="711860"/>
          <a:ext cx="871296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up 7"/>
          <p:cNvGrpSpPr/>
          <p:nvPr/>
        </p:nvGrpSpPr>
        <p:grpSpPr>
          <a:xfrm>
            <a:off x="284724" y="2329717"/>
            <a:ext cx="1996414" cy="2251411"/>
            <a:chOff x="1208074" y="2593501"/>
            <a:chExt cx="6126332" cy="3107921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8074" y="2649053"/>
              <a:ext cx="6126332" cy="305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Metin kutusu 10"/>
            <p:cNvSpPr txBox="1"/>
            <p:nvPr/>
          </p:nvSpPr>
          <p:spPr>
            <a:xfrm>
              <a:off x="2229283" y="2593501"/>
              <a:ext cx="4088367" cy="622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3.000TL</a:t>
              </a:r>
            </a:p>
          </p:txBody>
        </p:sp>
        <p:sp>
          <p:nvSpPr>
            <p:cNvPr id="13" name="Metin kutusu 12"/>
            <p:cNvSpPr txBox="1"/>
            <p:nvPr/>
          </p:nvSpPr>
          <p:spPr>
            <a:xfrm>
              <a:off x="2044489" y="3713378"/>
              <a:ext cx="4806878" cy="622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2.500 TL</a:t>
              </a:r>
            </a:p>
          </p:txBody>
        </p:sp>
        <p:sp>
          <p:nvSpPr>
            <p:cNvPr id="15" name="Metin kutusu 14"/>
            <p:cNvSpPr txBox="1"/>
            <p:nvPr/>
          </p:nvSpPr>
          <p:spPr>
            <a:xfrm>
              <a:off x="2211025" y="4821635"/>
              <a:ext cx="4640342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1.500 TL</a:t>
              </a:r>
            </a:p>
          </p:txBody>
        </p:sp>
      </p:grpSp>
      <p:sp>
        <p:nvSpPr>
          <p:cNvPr id="20" name="8 Metin kutusu"/>
          <p:cNvSpPr txBox="1"/>
          <p:nvPr/>
        </p:nvSpPr>
        <p:spPr>
          <a:xfrm>
            <a:off x="1115616" y="908720"/>
            <a:ext cx="3117405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Bölge Ödülleri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23528" y="1484784"/>
            <a:ext cx="2088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Corbel" pitchFamily="34" charset="0"/>
              </a:rPr>
              <a:t>Proje Başına Ödenecek Ödül</a:t>
            </a:r>
            <a:endParaRPr lang="tr-TR" sz="2000" b="1" dirty="0">
              <a:latin typeface="Corbel" pitchFamily="34" charset="0"/>
            </a:endParaRPr>
          </a:p>
        </p:txBody>
      </p:sp>
      <p:grpSp>
        <p:nvGrpSpPr>
          <p:cNvPr id="14" name="Grup 13"/>
          <p:cNvGrpSpPr/>
          <p:nvPr/>
        </p:nvGrpSpPr>
        <p:grpSpPr>
          <a:xfrm>
            <a:off x="2555776" y="2329717"/>
            <a:ext cx="1839004" cy="2251411"/>
            <a:chOff x="1208074" y="2593501"/>
            <a:chExt cx="6126332" cy="3107921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8074" y="2649053"/>
              <a:ext cx="6126332" cy="305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Metin kutusu 16"/>
            <p:cNvSpPr txBox="1"/>
            <p:nvPr/>
          </p:nvSpPr>
          <p:spPr>
            <a:xfrm>
              <a:off x="2229284" y="2593501"/>
              <a:ext cx="4088368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1.000TL</a:t>
              </a:r>
            </a:p>
          </p:txBody>
        </p:sp>
        <p:sp>
          <p:nvSpPr>
            <p:cNvPr id="18" name="Metin kutusu 17"/>
            <p:cNvSpPr txBox="1"/>
            <p:nvPr/>
          </p:nvSpPr>
          <p:spPr>
            <a:xfrm>
              <a:off x="2044489" y="3713378"/>
              <a:ext cx="4806878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  750 TL</a:t>
              </a:r>
            </a:p>
          </p:txBody>
        </p:sp>
        <p:sp>
          <p:nvSpPr>
            <p:cNvPr id="23" name="Metin kutusu 22"/>
            <p:cNvSpPr txBox="1"/>
            <p:nvPr/>
          </p:nvSpPr>
          <p:spPr>
            <a:xfrm>
              <a:off x="2694064" y="4821635"/>
              <a:ext cx="4640342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500 TL</a:t>
              </a:r>
            </a:p>
          </p:txBody>
        </p:sp>
      </p:grpSp>
      <p:sp>
        <p:nvSpPr>
          <p:cNvPr id="24" name="Metin kutusu 23"/>
          <p:cNvSpPr txBox="1"/>
          <p:nvPr/>
        </p:nvSpPr>
        <p:spPr>
          <a:xfrm>
            <a:off x="2411760" y="1496978"/>
            <a:ext cx="1969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Corbel" pitchFamily="34" charset="0"/>
              </a:rPr>
              <a:t>Danışmanlık Ödülü</a:t>
            </a:r>
            <a:endParaRPr lang="tr-TR" sz="2000" b="1" dirty="0">
              <a:latin typeface="Corbel" pitchFamily="34" charset="0"/>
            </a:endParaRPr>
          </a:p>
        </p:txBody>
      </p:sp>
      <p:grpSp>
        <p:nvGrpSpPr>
          <p:cNvPr id="25" name="Grup 24"/>
          <p:cNvGrpSpPr/>
          <p:nvPr/>
        </p:nvGrpSpPr>
        <p:grpSpPr>
          <a:xfrm>
            <a:off x="284724" y="2349837"/>
            <a:ext cx="1996414" cy="2251411"/>
            <a:chOff x="1208074" y="2593501"/>
            <a:chExt cx="6126332" cy="3107921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8074" y="2649053"/>
              <a:ext cx="6126332" cy="305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Metin kutusu 26"/>
            <p:cNvSpPr txBox="1"/>
            <p:nvPr/>
          </p:nvSpPr>
          <p:spPr>
            <a:xfrm>
              <a:off x="2229283" y="2593501"/>
              <a:ext cx="4088367" cy="622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3.000TL</a:t>
              </a:r>
            </a:p>
          </p:txBody>
        </p:sp>
        <p:sp>
          <p:nvSpPr>
            <p:cNvPr id="28" name="Metin kutusu 27"/>
            <p:cNvSpPr txBox="1"/>
            <p:nvPr/>
          </p:nvSpPr>
          <p:spPr>
            <a:xfrm>
              <a:off x="2044489" y="3713378"/>
              <a:ext cx="4806878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2.250 TL</a:t>
              </a:r>
            </a:p>
          </p:txBody>
        </p:sp>
        <p:sp>
          <p:nvSpPr>
            <p:cNvPr id="29" name="Metin kutusu 28"/>
            <p:cNvSpPr txBox="1"/>
            <p:nvPr/>
          </p:nvSpPr>
          <p:spPr>
            <a:xfrm>
              <a:off x="2211025" y="4821635"/>
              <a:ext cx="4640342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1.500 TL</a:t>
              </a:r>
            </a:p>
          </p:txBody>
        </p:sp>
      </p:grpSp>
      <p:grpSp>
        <p:nvGrpSpPr>
          <p:cNvPr id="32" name="Grup 31"/>
          <p:cNvGrpSpPr/>
          <p:nvPr/>
        </p:nvGrpSpPr>
        <p:grpSpPr>
          <a:xfrm>
            <a:off x="7232335" y="2276872"/>
            <a:ext cx="1804161" cy="2251412"/>
            <a:chOff x="1208074" y="2593500"/>
            <a:chExt cx="6381012" cy="3107922"/>
          </a:xfrm>
        </p:grpSpPr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8074" y="2649053"/>
              <a:ext cx="6126332" cy="305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Metin kutusu 33"/>
            <p:cNvSpPr txBox="1"/>
            <p:nvPr/>
          </p:nvSpPr>
          <p:spPr>
            <a:xfrm>
              <a:off x="2229284" y="2593500"/>
              <a:ext cx="4370119" cy="637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+mn-lt"/>
                </a:rPr>
                <a:t>3.000TL</a:t>
              </a:r>
              <a:endParaRPr lang="tr-TR" sz="2800" b="1" dirty="0" smtClean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35" name="Metin kutusu 34"/>
            <p:cNvSpPr txBox="1"/>
            <p:nvPr/>
          </p:nvSpPr>
          <p:spPr>
            <a:xfrm>
              <a:off x="1945793" y="3745443"/>
              <a:ext cx="5643293" cy="637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+mn-lt"/>
                </a:rPr>
                <a:t>  2000 TL</a:t>
              </a:r>
            </a:p>
          </p:txBody>
        </p:sp>
        <p:sp>
          <p:nvSpPr>
            <p:cNvPr id="36" name="Metin kutusu 35"/>
            <p:cNvSpPr txBox="1"/>
            <p:nvPr/>
          </p:nvSpPr>
          <p:spPr>
            <a:xfrm>
              <a:off x="2240804" y="4879751"/>
              <a:ext cx="4640343" cy="637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+mn-lt"/>
                </a:rPr>
                <a:t>1.500 TL</a:t>
              </a:r>
            </a:p>
          </p:txBody>
        </p:sp>
      </p:grpSp>
      <p:sp>
        <p:nvSpPr>
          <p:cNvPr id="37" name="Metin kutusu 36"/>
          <p:cNvSpPr txBox="1"/>
          <p:nvPr/>
        </p:nvSpPr>
        <p:spPr>
          <a:xfrm>
            <a:off x="7147677" y="1464664"/>
            <a:ext cx="2088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Corbel" pitchFamily="34" charset="0"/>
              </a:rPr>
              <a:t>Danışmanlık Ödülü</a:t>
            </a:r>
            <a:endParaRPr lang="tr-TR" sz="2000" b="1" dirty="0">
              <a:latin typeface="Corbel" pitchFamily="34" charset="0"/>
            </a:endParaRPr>
          </a:p>
        </p:txBody>
      </p:sp>
      <p:grpSp>
        <p:nvGrpSpPr>
          <p:cNvPr id="38" name="Grup 37"/>
          <p:cNvGrpSpPr/>
          <p:nvPr/>
        </p:nvGrpSpPr>
        <p:grpSpPr>
          <a:xfrm>
            <a:off x="5023858" y="2369960"/>
            <a:ext cx="2068422" cy="2211169"/>
            <a:chOff x="1208074" y="2649053"/>
            <a:chExt cx="6347301" cy="3052369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8074" y="2649053"/>
              <a:ext cx="6126332" cy="305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Metin kutusu 39"/>
            <p:cNvSpPr txBox="1"/>
            <p:nvPr/>
          </p:nvSpPr>
          <p:spPr>
            <a:xfrm>
              <a:off x="2306559" y="2678472"/>
              <a:ext cx="5248816" cy="637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+mn-lt"/>
                </a:rPr>
                <a:t>10.000TL</a:t>
              </a:r>
            </a:p>
          </p:txBody>
        </p:sp>
        <p:sp>
          <p:nvSpPr>
            <p:cNvPr id="41" name="Metin kutusu 40"/>
            <p:cNvSpPr txBox="1"/>
            <p:nvPr/>
          </p:nvSpPr>
          <p:spPr>
            <a:xfrm>
              <a:off x="2085590" y="3686924"/>
              <a:ext cx="4806878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7.500 TL</a:t>
              </a:r>
            </a:p>
          </p:txBody>
        </p:sp>
        <p:sp>
          <p:nvSpPr>
            <p:cNvPr id="42" name="Metin kutusu 41"/>
            <p:cNvSpPr txBox="1"/>
            <p:nvPr/>
          </p:nvSpPr>
          <p:spPr>
            <a:xfrm>
              <a:off x="2211025" y="4821635"/>
              <a:ext cx="4640342" cy="722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>
                  <a:solidFill>
                    <a:schemeClr val="bg1"/>
                  </a:solidFill>
                  <a:latin typeface="+mn-lt"/>
                </a:rPr>
                <a:t>5.000 TL</a:t>
              </a:r>
            </a:p>
          </p:txBody>
        </p:sp>
      </p:grpSp>
      <p:sp>
        <p:nvSpPr>
          <p:cNvPr id="43" name="8 Metin kutusu"/>
          <p:cNvSpPr txBox="1"/>
          <p:nvPr/>
        </p:nvSpPr>
        <p:spPr>
          <a:xfrm>
            <a:off x="5847083" y="908720"/>
            <a:ext cx="3117405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Final Ödülleri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4868242" y="1484784"/>
            <a:ext cx="2088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Corbel" pitchFamily="34" charset="0"/>
              </a:rPr>
              <a:t>Proje Başına Ödenecek Ödül</a:t>
            </a:r>
            <a:endParaRPr lang="tr-TR" sz="2000" b="1" dirty="0">
              <a:latin typeface="Corbel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93392" y="4869160"/>
            <a:ext cx="8843104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/>
              <a:t>Her kategoride derece alan projeler için proje başına </a:t>
            </a:r>
            <a:r>
              <a:rPr lang="tr-TR" sz="1400" dirty="0" smtClean="0"/>
              <a:t>yukarıda </a:t>
            </a:r>
            <a:r>
              <a:rPr lang="tr-TR" sz="1400" dirty="0"/>
              <a:t>belirtilen miktarda ödül ödemesi yapılır. Proje başına verilecek ödül miktarı, başvuru formunda adı geçen öğrenciler arasında eşit miktarda dağıtılır.</a:t>
            </a:r>
          </a:p>
          <a:p>
            <a:endParaRPr lang="tr-TR" sz="800" dirty="0" smtClean="0"/>
          </a:p>
          <a:p>
            <a:r>
              <a:rPr lang="tr-TR" sz="1400" dirty="0" smtClean="0"/>
              <a:t>Ayrıca </a:t>
            </a:r>
            <a:r>
              <a:rPr lang="tr-TR" sz="1400" dirty="0"/>
              <a:t>projede danışman olması durumunda danışmana da ödül ödenir. </a:t>
            </a:r>
            <a:r>
              <a:rPr lang="tr-TR" sz="1400" u="sng" dirty="0" smtClean="0"/>
              <a:t>Birden </a:t>
            </a:r>
            <a:r>
              <a:rPr lang="tr-TR" sz="1400" u="sng" dirty="0"/>
              <a:t>çok projeye danışmanlık yapılması durumunda sadece bir proje için ödül ödenir. </a:t>
            </a:r>
            <a:endParaRPr lang="tr-TR" sz="1400" u="sng" dirty="0" smtClean="0"/>
          </a:p>
          <a:p>
            <a:endParaRPr lang="tr-TR" sz="900" dirty="0" smtClean="0"/>
          </a:p>
          <a:p>
            <a:r>
              <a:rPr lang="tr-TR" sz="1400" u="sng" dirty="0" smtClean="0"/>
              <a:t>Jüri</a:t>
            </a:r>
            <a:r>
              <a:rPr lang="tr-TR" sz="1400" u="sng" dirty="0"/>
              <a:t>, derece almaya layık proje bulunmadığına kanaat ederse derece/ödül verilmeyebilir</a:t>
            </a:r>
            <a:r>
              <a:rPr lang="tr-TR" sz="1400" u="sng" dirty="0" smtClean="0"/>
              <a:t>.</a:t>
            </a:r>
          </a:p>
          <a:p>
            <a:endParaRPr lang="tr-TR" sz="1400" dirty="0">
              <a:latin typeface="Corbel" pitchFamily="34" charset="0"/>
            </a:endParaRPr>
          </a:p>
        </p:txBody>
      </p:sp>
      <p:sp>
        <p:nvSpPr>
          <p:cNvPr id="46" name="1 Başlık"/>
          <p:cNvSpPr>
            <a:spLocks noGrp="1"/>
          </p:cNvSpPr>
          <p:nvPr>
            <p:ph type="title"/>
          </p:nvPr>
        </p:nvSpPr>
        <p:spPr>
          <a:xfrm>
            <a:off x="-36512" y="44450"/>
            <a:ext cx="8432800" cy="706438"/>
          </a:xfrm>
        </p:spPr>
        <p:txBody>
          <a:bodyPr>
            <a:normAutofit fontScale="90000"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</p:txBody>
      </p:sp>
    </p:spTree>
    <p:extLst>
      <p:ext uri="{BB962C8B-B14F-4D97-AF65-F5344CB8AC3E}">
        <p14:creationId xmlns:p14="http://schemas.microsoft.com/office/powerpoint/2010/main" val="14288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8 Metin kutusu"/>
          <p:cNvSpPr txBox="1"/>
          <p:nvPr/>
        </p:nvSpPr>
        <p:spPr>
          <a:xfrm>
            <a:off x="302965" y="935136"/>
            <a:ext cx="3117405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Yarışma Takvimi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95536" y="1669008"/>
            <a:ext cx="864096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>
                <a:solidFill>
                  <a:schemeClr val="accent2"/>
                </a:solidFill>
              </a:rPr>
              <a:t>Başvuru </a:t>
            </a:r>
            <a:r>
              <a:rPr lang="tr-TR" sz="1600" b="1" dirty="0" smtClean="0">
                <a:solidFill>
                  <a:schemeClr val="accent2"/>
                </a:solidFill>
              </a:rPr>
              <a:t>Tarihleri 			</a:t>
            </a:r>
            <a:r>
              <a:rPr lang="tr-TR" sz="1600" dirty="0" smtClean="0"/>
              <a:t>7 </a:t>
            </a:r>
            <a:r>
              <a:rPr lang="tr-TR" sz="1600" dirty="0"/>
              <a:t>- 25 Mayıs 2018 </a:t>
            </a:r>
            <a:endParaRPr lang="tr-TR" sz="1600" dirty="0" smtClean="0"/>
          </a:p>
          <a:p>
            <a:r>
              <a:rPr lang="tr-TR" sz="1600" dirty="0"/>
              <a:t>	</a:t>
            </a:r>
            <a:r>
              <a:rPr lang="tr-TR" sz="1600" dirty="0" smtClean="0"/>
              <a:t>			</a:t>
            </a:r>
            <a:r>
              <a:rPr lang="tr-TR" sz="1400" dirty="0" smtClean="0"/>
              <a:t>(</a:t>
            </a:r>
            <a:r>
              <a:rPr lang="tr-TR" sz="1400" dirty="0"/>
              <a:t>Başvuruların son </a:t>
            </a:r>
            <a:r>
              <a:rPr lang="tr-TR" sz="1400" dirty="0" smtClean="0"/>
              <a:t>gününde sistem </a:t>
            </a:r>
            <a:r>
              <a:rPr lang="tr-TR" sz="1400" dirty="0"/>
              <a:t>17.30’da </a:t>
            </a:r>
            <a:r>
              <a:rPr lang="tr-TR" sz="1400" dirty="0" smtClean="0"/>
              <a:t>kapanacaktır</a:t>
            </a:r>
            <a:r>
              <a:rPr lang="tr-TR" sz="1400" dirty="0"/>
              <a:t>.) </a:t>
            </a:r>
            <a:endParaRPr lang="tr-TR" sz="1400" dirty="0" smtClean="0"/>
          </a:p>
          <a:p>
            <a:endParaRPr lang="tr-TR" sz="1600" dirty="0"/>
          </a:p>
          <a:p>
            <a:r>
              <a:rPr lang="tr-TR" sz="1600" b="1" dirty="0" smtClean="0">
                <a:solidFill>
                  <a:schemeClr val="accent2"/>
                </a:solidFill>
              </a:rPr>
              <a:t>Birinci </a:t>
            </a:r>
            <a:r>
              <a:rPr lang="tr-TR" sz="1600" b="1" dirty="0">
                <a:solidFill>
                  <a:schemeClr val="accent2"/>
                </a:solidFill>
              </a:rPr>
              <a:t>Aşama Değerlendirmesi </a:t>
            </a:r>
            <a:r>
              <a:rPr lang="tr-TR" sz="1600" b="1" dirty="0" smtClean="0">
                <a:solidFill>
                  <a:schemeClr val="accent2"/>
                </a:solidFill>
              </a:rPr>
              <a:t>   	</a:t>
            </a:r>
            <a:r>
              <a:rPr lang="tr-TR" sz="1600" dirty="0" smtClean="0"/>
              <a:t>13 </a:t>
            </a:r>
            <a:r>
              <a:rPr lang="tr-TR" sz="1600" dirty="0"/>
              <a:t>Haziran 2018</a:t>
            </a:r>
          </a:p>
          <a:p>
            <a:r>
              <a:rPr lang="tr-TR" sz="1600" b="1" dirty="0" smtClean="0">
                <a:solidFill>
                  <a:schemeClr val="accent2"/>
                </a:solidFill>
              </a:rPr>
              <a:t>(</a:t>
            </a:r>
            <a:r>
              <a:rPr lang="tr-TR" sz="1600" b="1" dirty="0">
                <a:solidFill>
                  <a:schemeClr val="accent2"/>
                </a:solidFill>
              </a:rPr>
              <a:t>Ön İnceleme) </a:t>
            </a:r>
            <a:r>
              <a:rPr lang="tr-TR" sz="1600" b="1" dirty="0" smtClean="0">
                <a:solidFill>
                  <a:schemeClr val="accent2"/>
                </a:solidFill>
              </a:rPr>
              <a:t>Sonuçlarının </a:t>
            </a:r>
          </a:p>
          <a:p>
            <a:r>
              <a:rPr lang="tr-TR" sz="1600" b="1" dirty="0" smtClean="0">
                <a:solidFill>
                  <a:schemeClr val="accent2"/>
                </a:solidFill>
              </a:rPr>
              <a:t>Açıklanacağı Tarih</a:t>
            </a:r>
          </a:p>
          <a:p>
            <a:endParaRPr lang="tr-TR" sz="900" dirty="0"/>
          </a:p>
          <a:p>
            <a:r>
              <a:rPr lang="tr-TR" sz="1600" dirty="0" smtClean="0"/>
              <a:t>		</a:t>
            </a:r>
            <a:endParaRPr lang="tr-TR" sz="1600" dirty="0"/>
          </a:p>
          <a:p>
            <a:r>
              <a:rPr lang="tr-TR" sz="1600" b="1" dirty="0" smtClean="0">
                <a:solidFill>
                  <a:schemeClr val="accent2"/>
                </a:solidFill>
              </a:rPr>
              <a:t>İkinci </a:t>
            </a:r>
            <a:r>
              <a:rPr lang="tr-TR" sz="1600" b="1" dirty="0">
                <a:solidFill>
                  <a:schemeClr val="accent2"/>
                </a:solidFill>
              </a:rPr>
              <a:t>Aşama </a:t>
            </a:r>
            <a:r>
              <a:rPr lang="tr-TR" sz="1600" b="1" dirty="0" smtClean="0">
                <a:solidFill>
                  <a:schemeClr val="accent2"/>
                </a:solidFill>
              </a:rPr>
              <a:t>Değerlendirmesi	</a:t>
            </a:r>
            <a:r>
              <a:rPr lang="tr-TR" sz="1600" dirty="0"/>
              <a:t>3 Eylül 2018 </a:t>
            </a:r>
          </a:p>
          <a:p>
            <a:r>
              <a:rPr lang="tr-TR" sz="1600" b="1" dirty="0" smtClean="0">
                <a:solidFill>
                  <a:schemeClr val="accent2"/>
                </a:solidFill>
              </a:rPr>
              <a:t>Sonuçlarının </a:t>
            </a:r>
            <a:r>
              <a:rPr lang="tr-TR" sz="1600" b="1" dirty="0">
                <a:solidFill>
                  <a:schemeClr val="accent2"/>
                </a:solidFill>
              </a:rPr>
              <a:t>Açıklanacağı </a:t>
            </a:r>
            <a:r>
              <a:rPr lang="tr-TR" sz="1600" b="1" dirty="0" smtClean="0">
                <a:solidFill>
                  <a:schemeClr val="accent2"/>
                </a:solidFill>
              </a:rPr>
              <a:t>Tarih</a:t>
            </a:r>
            <a:endParaRPr lang="tr-TR" sz="1600" b="1" dirty="0" smtClean="0"/>
          </a:p>
          <a:p>
            <a:endParaRPr lang="tr-TR" sz="1100" dirty="0"/>
          </a:p>
          <a:p>
            <a:r>
              <a:rPr lang="tr-TR" sz="1600" dirty="0" smtClean="0"/>
              <a:t> 		</a:t>
            </a:r>
            <a:endParaRPr lang="tr-TR" sz="1600" dirty="0"/>
          </a:p>
          <a:p>
            <a:r>
              <a:rPr lang="tr-TR" sz="1600" b="1" dirty="0" smtClean="0">
                <a:solidFill>
                  <a:schemeClr val="accent2"/>
                </a:solidFill>
              </a:rPr>
              <a:t>Üçüncü </a:t>
            </a:r>
            <a:r>
              <a:rPr lang="tr-TR" sz="1600" b="1" dirty="0">
                <a:solidFill>
                  <a:schemeClr val="accent2"/>
                </a:solidFill>
              </a:rPr>
              <a:t>Aşama Değerlendirmesi </a:t>
            </a:r>
            <a:r>
              <a:rPr lang="tr-TR" sz="1600" b="1" dirty="0" smtClean="0">
                <a:solidFill>
                  <a:schemeClr val="accent2"/>
                </a:solidFill>
              </a:rPr>
              <a:t>   	</a:t>
            </a:r>
            <a:r>
              <a:rPr lang="tr-TR" sz="1600" dirty="0" smtClean="0"/>
              <a:t>Ekim </a:t>
            </a:r>
            <a:r>
              <a:rPr lang="tr-TR" sz="1600" dirty="0"/>
              <a:t>2018 </a:t>
            </a:r>
            <a:endParaRPr lang="tr-TR" sz="1600" dirty="0" smtClean="0"/>
          </a:p>
          <a:p>
            <a:r>
              <a:rPr lang="tr-TR" sz="1600" b="1" dirty="0" smtClean="0">
                <a:solidFill>
                  <a:schemeClr val="accent2"/>
                </a:solidFill>
              </a:rPr>
              <a:t>(</a:t>
            </a:r>
            <a:r>
              <a:rPr lang="tr-TR" sz="1600" b="1" dirty="0">
                <a:solidFill>
                  <a:schemeClr val="accent2"/>
                </a:solidFill>
              </a:rPr>
              <a:t>Bölge Sergileri</a:t>
            </a:r>
            <a:r>
              <a:rPr lang="tr-TR" sz="1600" b="1" dirty="0" smtClean="0">
                <a:solidFill>
                  <a:schemeClr val="accent2"/>
                </a:solidFill>
              </a:rPr>
              <a:t>)</a:t>
            </a:r>
            <a:r>
              <a:rPr lang="tr-TR" sz="1600" dirty="0"/>
              <a:t> </a:t>
            </a:r>
            <a:r>
              <a:rPr lang="tr-TR" sz="1600" dirty="0" smtClean="0"/>
              <a:t>			(</a:t>
            </a:r>
            <a:r>
              <a:rPr lang="tr-TR" sz="1600" dirty="0"/>
              <a:t>Tarihleri daha sonra ilan edilecektir.)</a:t>
            </a:r>
            <a:endParaRPr lang="tr-TR" sz="1600" b="1" dirty="0">
              <a:solidFill>
                <a:schemeClr val="accent2"/>
              </a:solidFill>
            </a:endParaRPr>
          </a:p>
          <a:p>
            <a:endParaRPr lang="tr-TR" sz="1050" b="1" dirty="0">
              <a:solidFill>
                <a:schemeClr val="accent2"/>
              </a:solidFill>
            </a:endParaRPr>
          </a:p>
          <a:p>
            <a:r>
              <a:rPr lang="tr-TR" sz="1600" dirty="0" smtClean="0"/>
              <a:t>	</a:t>
            </a:r>
          </a:p>
          <a:p>
            <a:endParaRPr lang="tr-TR" sz="1000" dirty="0"/>
          </a:p>
          <a:p>
            <a:r>
              <a:rPr lang="tr-TR" sz="1600" b="1" dirty="0" smtClean="0">
                <a:solidFill>
                  <a:schemeClr val="accent2"/>
                </a:solidFill>
              </a:rPr>
              <a:t>Final Sergisi			</a:t>
            </a:r>
            <a:r>
              <a:rPr lang="tr-TR" sz="1600" dirty="0" smtClean="0"/>
              <a:t>Kasım </a:t>
            </a:r>
            <a:r>
              <a:rPr lang="tr-TR" sz="1600" dirty="0"/>
              <a:t>/ Aralık 2018 </a:t>
            </a:r>
            <a:endParaRPr lang="tr-TR" sz="1600" dirty="0" smtClean="0"/>
          </a:p>
          <a:p>
            <a:r>
              <a:rPr lang="tr-TR" sz="1600" dirty="0"/>
              <a:t>	</a:t>
            </a:r>
            <a:r>
              <a:rPr lang="tr-TR" sz="1600" dirty="0" smtClean="0"/>
              <a:t>			</a:t>
            </a:r>
            <a:r>
              <a:rPr lang="tr-TR" sz="1400" dirty="0" smtClean="0"/>
              <a:t>(</a:t>
            </a:r>
            <a:r>
              <a:rPr lang="tr-TR" sz="1400" dirty="0"/>
              <a:t>Tarihleri daha sonra ilan edilecektir.)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35496" y="44450"/>
            <a:ext cx="8432800" cy="706438"/>
          </a:xfrm>
        </p:spPr>
        <p:txBody>
          <a:bodyPr>
            <a:normAutofit fontScale="90000"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</p:txBody>
      </p:sp>
    </p:spTree>
    <p:extLst>
      <p:ext uri="{BB962C8B-B14F-4D97-AF65-F5344CB8AC3E}">
        <p14:creationId xmlns:p14="http://schemas.microsoft.com/office/powerpoint/2010/main" val="17817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8 Metin kutusu"/>
          <p:cNvSpPr txBox="1"/>
          <p:nvPr/>
        </p:nvSpPr>
        <p:spPr>
          <a:xfrm>
            <a:off x="302965" y="935136"/>
            <a:ext cx="6069235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Bölge Koordinatörlükleri ve Bağlı İller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48466"/>
              </p:ext>
            </p:extLst>
          </p:nvPr>
        </p:nvGraphicFramePr>
        <p:xfrm>
          <a:off x="683566" y="1556792"/>
          <a:ext cx="7704860" cy="4615360"/>
        </p:xfrm>
        <a:graphic>
          <a:graphicData uri="http://schemas.openxmlformats.org/drawingml/2006/table">
            <a:tbl>
              <a:tblPr firstRow="1" firstCol="1" bandRow="1"/>
              <a:tblGrid>
                <a:gridCol w="1926215"/>
                <a:gridCol w="1926215"/>
                <a:gridCol w="1926215"/>
                <a:gridCol w="1926215"/>
              </a:tblGrid>
              <a:tr h="1670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ADANA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ADANA, G.ANTEP, HATAY, 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K.K.T.C, K.MARAŞ, KİLİS, MERSİN, OSMANİYE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endParaRPr lang="tr-TR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ANKARA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ANKARA,  BARTIN,  BOLU, ÇANKIRI, ÇORUM, KARABÜK, KIRIKKALE, ZONGULDAK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BURSA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BALIKESİR, BİLECİK, BURSA, ÇANAKKALE, ESKİŞEHİR, KÜTAHYA, YALOVA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ERZURUM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ARDAHAN, ARTVİN, BAYBURT, ERZİNCAN, ERZURUM, GÜMÜŞHANE, IĞDIR, KARS, RİZE, TRABZON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İSTANBUL ASYA</a:t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DÜZCE, İSTANBUL ASYA YAKASI, KOCAELİ, SAKARYA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İSTANBUL AVRUPA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EDİRNE, İSTANBUL AVRUPA YAKASI, TEKİRDAĞ, KIRKLARELİ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İZMİR</a:t>
                      </a: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AYDIN, DENİZLİ, İZMİR, MANİSA, 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MUĞLA, UŞAK</a:t>
                      </a: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KAYSERİ</a:t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AKSARAY, KAYSERİ,  KIRŞEHİR, NEVŞEHİR,  NİĞDE, SİVAS, YOZGAT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3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KONYA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AFYON, ANTALYA, BURDUR, ISPARTA, KARAMAN, KONYA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MALATYA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ADIYAMAN,   BİNGÖL,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DİYARBAKIR, ELAZIĞ,  TUNCELİ </a:t>
                      </a:r>
                      <a:b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MALATYA, MARDİN, ŞANLIURFA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SAMSUN</a:t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>
                          <a:effectLst/>
                          <a:latin typeface="Calibri"/>
                          <a:ea typeface="Calibri"/>
                          <a:cs typeface="Arial"/>
                        </a:rPr>
                        <a:t>AMASYA, GİRESUN, KASTAMONU, ORDU, SAMSUN,  SİNOP, TOKAT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MERKEZİ: 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VAN</a:t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BÖLGE MERKEZİNE BAĞLI İLLER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/>
                      </a:r>
                      <a:b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</a:b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AĞRI, BATMAN, BİTLİS, HAKKÂRİ, MUŞ, SİİRT, ŞIRNAK, VAN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35496" y="44450"/>
            <a:ext cx="8432800" cy="706438"/>
          </a:xfrm>
        </p:spPr>
        <p:txBody>
          <a:bodyPr>
            <a:normAutofit fontScale="90000"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</p:txBody>
      </p:sp>
    </p:spTree>
    <p:extLst>
      <p:ext uri="{BB962C8B-B14F-4D97-AF65-F5344CB8AC3E}">
        <p14:creationId xmlns:p14="http://schemas.microsoft.com/office/powerpoint/2010/main" val="180197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013176"/>
            <a:ext cx="8642350" cy="8001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tr-TR" sz="5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TEŞEKKÜRLER</a:t>
            </a:r>
          </a:p>
        </p:txBody>
      </p:sp>
      <p:sp>
        <p:nvSpPr>
          <p:cNvPr id="50179" name="4 Metin kutusu"/>
          <p:cNvSpPr txBox="1">
            <a:spLocks noChangeArrowheads="1"/>
          </p:cNvSpPr>
          <p:nvPr/>
        </p:nvSpPr>
        <p:spPr bwMode="auto">
          <a:xfrm>
            <a:off x="467420" y="1628800"/>
            <a:ext cx="792100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4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b="1" dirty="0">
                <a:latin typeface="Arial" pitchFamily="34" charset="0"/>
                <a:cs typeface="Arial" pitchFamily="34" charset="0"/>
              </a:rPr>
              <a:t>Bilim İnsanı Destek Programları Başkanlığı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b="1" dirty="0">
                <a:latin typeface="Arial" pitchFamily="34" charset="0"/>
                <a:cs typeface="Arial" pitchFamily="34" charset="0"/>
              </a:rPr>
              <a:t>Yarışmalar Grup </a:t>
            </a:r>
            <a:r>
              <a:rPr lang="tr-TR" altLang="tr-TR" b="1" dirty="0" smtClean="0">
                <a:latin typeface="Arial" pitchFamily="34" charset="0"/>
                <a:cs typeface="Arial" pitchFamily="34" charset="0"/>
              </a:rPr>
              <a:t>Koordinatörlüğü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400" b="1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Tel: 0312 444 66 90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E-posta: bideb2242@tubitak.gov.tr</a:t>
            </a:r>
            <a:endParaRPr lang="tr-TR" altLang="tr-T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93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1 Başlık"/>
          <p:cNvSpPr>
            <a:spLocks noGrp="1"/>
          </p:cNvSpPr>
          <p:nvPr>
            <p:ph type="title"/>
          </p:nvPr>
        </p:nvSpPr>
        <p:spPr>
          <a:xfrm>
            <a:off x="467544" y="-22944"/>
            <a:ext cx="7777162" cy="706438"/>
          </a:xfrm>
        </p:spPr>
        <p:txBody>
          <a:bodyPr>
            <a:normAutofit/>
          </a:bodyPr>
          <a:lstStyle/>
          <a:p>
            <a:r>
              <a:rPr lang="tr-TR" altLang="tr-TR" sz="2800" dirty="0" smtClean="0">
                <a:latin typeface="Arial" pitchFamily="34" charset="0"/>
                <a:cs typeface="Arial" pitchFamily="34" charset="0"/>
              </a:rPr>
              <a:t>Üniversite Öğrencilerine Yönelik Yarışmalar </a:t>
            </a:r>
          </a:p>
        </p:txBody>
      </p:sp>
      <p:graphicFrame>
        <p:nvGraphicFramePr>
          <p:cNvPr id="7" name="6 Diyagram"/>
          <p:cNvGraphicFramePr/>
          <p:nvPr>
            <p:extLst>
              <p:ext uri="{D42A27DB-BD31-4B8C-83A1-F6EECF244321}">
                <p14:modId xmlns:p14="http://schemas.microsoft.com/office/powerpoint/2010/main" val="3043198447"/>
              </p:ext>
            </p:extLst>
          </p:nvPr>
        </p:nvGraphicFramePr>
        <p:xfrm>
          <a:off x="251520" y="980728"/>
          <a:ext cx="871296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5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36512" y="0"/>
            <a:ext cx="8208912" cy="706438"/>
          </a:xfrm>
        </p:spPr>
        <p:txBody>
          <a:bodyPr>
            <a:normAutofit fontScale="90000"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</p:txBody>
      </p:sp>
      <p:sp>
        <p:nvSpPr>
          <p:cNvPr id="13" name="Dikdörtgen 12"/>
          <p:cNvSpPr/>
          <p:nvPr/>
        </p:nvSpPr>
        <p:spPr>
          <a:xfrm>
            <a:off x="2992686" y="2980530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Dikdörtgen 17"/>
          <p:cNvSpPr/>
          <p:nvPr/>
        </p:nvSpPr>
        <p:spPr>
          <a:xfrm>
            <a:off x="5384251" y="4748187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Dikdörtgen 1"/>
          <p:cNvSpPr/>
          <p:nvPr/>
        </p:nvSpPr>
        <p:spPr>
          <a:xfrm>
            <a:off x="3923928" y="1330890"/>
            <a:ext cx="41255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</a:rPr>
              <a:t>Programın amacı, </a:t>
            </a:r>
            <a:r>
              <a:rPr lang="tr-TR" sz="1400" dirty="0"/>
              <a:t>üniversitelerde öğrenim görmekte olan </a:t>
            </a:r>
            <a:r>
              <a:rPr lang="tr-TR" sz="1400" b="1" dirty="0"/>
              <a:t>ön lisans ve lisans öğrencilerinin</a:t>
            </a:r>
            <a:r>
              <a:rPr lang="tr-TR" sz="1400" dirty="0" smtClean="0"/>
              <a:t>, belirlenen </a:t>
            </a:r>
            <a:r>
              <a:rPr lang="tr-TR" sz="1400" u="sng" dirty="0"/>
              <a:t>öncelikli alanlarda </a:t>
            </a:r>
            <a:r>
              <a:rPr lang="tr-TR" sz="1400" dirty="0"/>
              <a:t>ülkemizin sorunlarına yönelik çözümler üretmelerine ve bu </a:t>
            </a:r>
            <a:r>
              <a:rPr lang="tr-TR" sz="1400" dirty="0" smtClean="0"/>
              <a:t>doğrultuda bilgi </a:t>
            </a:r>
            <a:r>
              <a:rPr lang="tr-TR" sz="1400" dirty="0"/>
              <a:t>ve becerilerini geliştirmelerine yönelik olarak geliştirdikleri projeleri için </a:t>
            </a:r>
            <a:r>
              <a:rPr lang="tr-TR" sz="1400" dirty="0" smtClean="0"/>
              <a:t>yarışmalar düzenlemektir.</a:t>
            </a:r>
          </a:p>
          <a:p>
            <a:pPr algn="just">
              <a:lnSpc>
                <a:spcPct val="150000"/>
              </a:lnSpc>
            </a:pPr>
            <a:endParaRPr lang="tr-TR" sz="1400" dirty="0"/>
          </a:p>
          <a:p>
            <a:pPr algn="just">
              <a:lnSpc>
                <a:spcPct val="150000"/>
              </a:lnSpc>
            </a:pPr>
            <a:r>
              <a:rPr lang="tr-TR" sz="1400" dirty="0"/>
              <a:t>Öğrencilerin, bahse konu öncelikli alanlarda 4. Sanayi Devrimi kapsamındaki </a:t>
            </a:r>
            <a:r>
              <a:rPr lang="tr-TR" sz="1400" dirty="0" smtClean="0"/>
              <a:t>gelişmeler doğrultusunda </a:t>
            </a:r>
            <a:r>
              <a:rPr lang="tr-TR" sz="1400" dirty="0"/>
              <a:t>sanayide dijital dönüşüm ile ilgili konularda da projeler üretmeleri beklenmektedir. </a:t>
            </a:r>
          </a:p>
        </p:txBody>
      </p:sp>
      <p:grpSp>
        <p:nvGrpSpPr>
          <p:cNvPr id="20" name="Grup 19"/>
          <p:cNvGrpSpPr/>
          <p:nvPr/>
        </p:nvGrpSpPr>
        <p:grpSpPr>
          <a:xfrm>
            <a:off x="1043608" y="1340768"/>
            <a:ext cx="1800200" cy="1080120"/>
            <a:chOff x="216868" y="3309"/>
            <a:chExt cx="3167982" cy="727026"/>
          </a:xfrm>
          <a:solidFill>
            <a:srgbClr val="C00000"/>
          </a:solidFill>
        </p:grpSpPr>
        <p:sp>
          <p:nvSpPr>
            <p:cNvPr id="21" name="Dikdörtgen 20"/>
            <p:cNvSpPr/>
            <p:nvPr/>
          </p:nvSpPr>
          <p:spPr>
            <a:xfrm>
              <a:off x="216868" y="3309"/>
              <a:ext cx="3167982" cy="727026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Dikdörtgen 21"/>
            <p:cNvSpPr/>
            <p:nvPr/>
          </p:nvSpPr>
          <p:spPr>
            <a:xfrm>
              <a:off x="216868" y="3309"/>
              <a:ext cx="3167982" cy="7270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>
                  <a:latin typeface="Arial" pitchFamily="34" charset="0"/>
                  <a:cs typeface="Arial" pitchFamily="34" charset="0"/>
                </a:rPr>
                <a:t>Programın Amacı ve Hedefleri</a:t>
              </a:r>
              <a:endParaRPr lang="tr-TR" sz="2000" b="1" kern="1200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89" y="2780928"/>
            <a:ext cx="2554759" cy="2763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0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51454" y="116632"/>
            <a:ext cx="8943934" cy="706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100" dirty="0">
                <a:latin typeface="Arial" pitchFamily="34" charset="0"/>
                <a:cs typeface="Arial" pitchFamily="34" charset="0"/>
              </a:rPr>
              <a:t>2242 Öncelikli Alanlarda Üniversite Öğrencileri Proje 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Yarışması</a:t>
            </a:r>
            <a:br>
              <a:rPr lang="tr-TR" sz="2100" dirty="0" smtClean="0">
                <a:latin typeface="Arial" pitchFamily="34" charset="0"/>
                <a:cs typeface="Arial" pitchFamily="34" charset="0"/>
              </a:rPr>
            </a:br>
            <a:endParaRPr lang="tr-TR" sz="2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2992686" y="2980530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8 Metin kutusu"/>
          <p:cNvSpPr txBox="1"/>
          <p:nvPr/>
        </p:nvSpPr>
        <p:spPr>
          <a:xfrm>
            <a:off x="2822747" y="908720"/>
            <a:ext cx="3693469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Yarışma Kategorileri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39552" y="1732746"/>
            <a:ext cx="2130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cs typeface="Arial" panose="020B0604020202020204" pitchFamily="34" charset="0"/>
              </a:rPr>
              <a:t>Enerji</a:t>
            </a:r>
            <a:endParaRPr lang="tr-TR" sz="2000" b="1" dirty="0"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3705839" y="3422562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bg1"/>
                </a:solidFill>
                <a:cs typeface="Arial" panose="020B0604020202020204" pitchFamily="34" charset="0"/>
              </a:rPr>
              <a:t>Sosyal Girişimcilik Kategorisi</a:t>
            </a:r>
          </a:p>
        </p:txBody>
      </p:sp>
      <p:grpSp>
        <p:nvGrpSpPr>
          <p:cNvPr id="37" name="Grup 36"/>
          <p:cNvGrpSpPr/>
          <p:nvPr/>
        </p:nvGrpSpPr>
        <p:grpSpPr>
          <a:xfrm>
            <a:off x="251520" y="2441302"/>
            <a:ext cx="2664296" cy="3868018"/>
            <a:chOff x="0" y="1096541"/>
            <a:chExt cx="2586344" cy="3265973"/>
          </a:xfrm>
        </p:grpSpPr>
        <p:sp>
          <p:nvSpPr>
            <p:cNvPr id="38" name="Yuvarlatılmış Dikdörtgen 37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12" name="Metin kutusu 11"/>
          <p:cNvSpPr txBox="1"/>
          <p:nvPr/>
        </p:nvSpPr>
        <p:spPr>
          <a:xfrm>
            <a:off x="379934" y="2645618"/>
            <a:ext cx="23821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1400" b="1" dirty="0">
                <a:solidFill>
                  <a:schemeClr val="bg1"/>
                </a:solidFill>
                <a:latin typeface="Corbel" pitchFamily="34" charset="0"/>
              </a:rPr>
              <a:t>Güç ve Depolama Teknolojileri </a:t>
            </a:r>
            <a:r>
              <a:rPr lang="tr-TR" sz="1400" b="1" dirty="0" smtClean="0">
                <a:solidFill>
                  <a:schemeClr val="bg1"/>
                </a:solidFill>
                <a:latin typeface="Corbel" pitchFamily="34" charset="0"/>
              </a:rPr>
              <a:t>(Enerji Depolama)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1400" b="1" dirty="0" smtClean="0">
                <a:solidFill>
                  <a:schemeClr val="bg1"/>
                </a:solidFill>
                <a:latin typeface="Corbel" pitchFamily="34" charset="0"/>
              </a:rPr>
              <a:t>Yenilenebilir </a:t>
            </a:r>
            <a:r>
              <a:rPr lang="tr-TR" sz="1400" b="1" dirty="0">
                <a:solidFill>
                  <a:schemeClr val="bg1"/>
                </a:solidFill>
                <a:latin typeface="Corbel" pitchFamily="34" charset="0"/>
              </a:rPr>
              <a:t>Enerji </a:t>
            </a:r>
            <a:r>
              <a:rPr lang="tr-TR" sz="1400" b="1" dirty="0" smtClean="0">
                <a:solidFill>
                  <a:schemeClr val="bg1"/>
                </a:solidFill>
                <a:latin typeface="Corbel" pitchFamily="34" charset="0"/>
              </a:rPr>
              <a:t>Kaynakları;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sz="1400" b="1" dirty="0" smtClean="0">
                <a:solidFill>
                  <a:schemeClr val="bg1"/>
                </a:solidFill>
                <a:latin typeface="Corbel" pitchFamily="34" charset="0"/>
              </a:rPr>
              <a:t>Sanayide </a:t>
            </a:r>
            <a:r>
              <a:rPr lang="tr-TR" sz="1400" b="1" dirty="0">
                <a:solidFill>
                  <a:schemeClr val="bg1"/>
                </a:solidFill>
                <a:latin typeface="Corbel" pitchFamily="34" charset="0"/>
              </a:rPr>
              <a:t>Enerji</a:t>
            </a:r>
          </a:p>
          <a:p>
            <a:pPr algn="ctr"/>
            <a:r>
              <a:rPr lang="tr-TR" sz="1400" b="1" dirty="0">
                <a:solidFill>
                  <a:schemeClr val="bg1"/>
                </a:solidFill>
                <a:latin typeface="Corbel" pitchFamily="34" charset="0"/>
              </a:rPr>
              <a:t>Verimliliği </a:t>
            </a:r>
            <a:endParaRPr lang="tr-TR" sz="14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ctr"/>
            <a:r>
              <a:rPr lang="tr-TR" sz="1400" b="1" dirty="0" smtClean="0">
                <a:solidFill>
                  <a:schemeClr val="bg1"/>
                </a:solidFill>
                <a:latin typeface="Corbel" pitchFamily="34" charset="0"/>
              </a:rPr>
              <a:t>konu </a:t>
            </a:r>
            <a:r>
              <a:rPr lang="tr-TR" sz="1400" b="1" dirty="0">
                <a:solidFill>
                  <a:schemeClr val="bg1"/>
                </a:solidFill>
                <a:latin typeface="Corbel" pitchFamily="34" charset="0"/>
              </a:rPr>
              <a:t>başlıklarını kapsar.</a:t>
            </a:r>
          </a:p>
        </p:txBody>
      </p:sp>
      <p:sp>
        <p:nvSpPr>
          <p:cNvPr id="40" name="Metin kutusu 39"/>
          <p:cNvSpPr txBox="1"/>
          <p:nvPr/>
        </p:nvSpPr>
        <p:spPr>
          <a:xfrm>
            <a:off x="3366687" y="1625004"/>
            <a:ext cx="2501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cs typeface="Arial" panose="020B0604020202020204" pitchFamily="34" charset="0"/>
              </a:rPr>
              <a:t>Makine İmalatı ve </a:t>
            </a:r>
            <a:r>
              <a:rPr lang="tr-TR" sz="2000" b="1" dirty="0" smtClean="0">
                <a:cs typeface="Arial" panose="020B0604020202020204" pitchFamily="34" charset="0"/>
              </a:rPr>
              <a:t>Otomotiv </a:t>
            </a:r>
            <a:endParaRPr lang="tr-TR" sz="2000" b="1" dirty="0">
              <a:cs typeface="Arial" panose="020B0604020202020204" pitchFamily="34" charset="0"/>
            </a:endParaRPr>
          </a:p>
        </p:txBody>
      </p:sp>
      <p:grpSp>
        <p:nvGrpSpPr>
          <p:cNvPr id="41" name="Grup 40"/>
          <p:cNvGrpSpPr/>
          <p:nvPr/>
        </p:nvGrpSpPr>
        <p:grpSpPr>
          <a:xfrm>
            <a:off x="3203848" y="2441302"/>
            <a:ext cx="2880320" cy="3868018"/>
            <a:chOff x="0" y="1096541"/>
            <a:chExt cx="2586344" cy="3265973"/>
          </a:xfrm>
        </p:grpSpPr>
        <p:sp>
          <p:nvSpPr>
            <p:cNvPr id="42" name="Yuvarlatılmış Dikdörtgen 41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44" name="Metin kutusu 43"/>
          <p:cNvSpPr txBox="1"/>
          <p:nvPr/>
        </p:nvSpPr>
        <p:spPr>
          <a:xfrm>
            <a:off x="6372200" y="1568986"/>
            <a:ext cx="2472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cs typeface="Arial" panose="020B0604020202020204" pitchFamily="34" charset="0"/>
              </a:rPr>
              <a:t>Bilgi ve İletişim </a:t>
            </a:r>
            <a:r>
              <a:rPr lang="tr-TR" sz="2000" b="1" dirty="0" smtClean="0">
                <a:cs typeface="Arial" panose="020B0604020202020204" pitchFamily="34" charset="0"/>
              </a:rPr>
              <a:t>Teknolojileri </a:t>
            </a:r>
            <a:endParaRPr lang="tr-TR" sz="2000" b="1" dirty="0">
              <a:cs typeface="Arial" panose="020B0604020202020204" pitchFamily="34" charset="0"/>
            </a:endParaRPr>
          </a:p>
        </p:txBody>
      </p:sp>
      <p:grpSp>
        <p:nvGrpSpPr>
          <p:cNvPr id="45" name="Grup 44"/>
          <p:cNvGrpSpPr/>
          <p:nvPr/>
        </p:nvGrpSpPr>
        <p:grpSpPr>
          <a:xfrm>
            <a:off x="6300192" y="2453895"/>
            <a:ext cx="2562977" cy="3868018"/>
            <a:chOff x="0" y="1096541"/>
            <a:chExt cx="2586344" cy="3265973"/>
          </a:xfrm>
        </p:grpSpPr>
        <p:sp>
          <p:nvSpPr>
            <p:cNvPr id="46" name="Yuvarlatılmış Dikdörtgen 45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14" name="Metin kutusu 13"/>
          <p:cNvSpPr txBox="1"/>
          <p:nvPr/>
        </p:nvSpPr>
        <p:spPr>
          <a:xfrm>
            <a:off x="3356245" y="2420888"/>
            <a:ext cx="24930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algn="ctr">
              <a:defRPr sz="1200" b="1">
                <a:solidFill>
                  <a:schemeClr val="bg1"/>
                </a:solidFill>
                <a:latin typeface="Corbel" pitchFamily="34" charset="0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/>
              <a:t>Robotik ve </a:t>
            </a:r>
            <a:r>
              <a:rPr lang="tr-TR" sz="1300" dirty="0" err="1" smtClean="0"/>
              <a:t>Mekatronik</a:t>
            </a:r>
            <a:endParaRPr lang="tr-TR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err="1" smtClean="0"/>
              <a:t>Biyocihazlar</a:t>
            </a:r>
            <a:r>
              <a:rPr lang="tr-TR" sz="1300" dirty="0"/>
              <a:t>, Medikal Makine, Alet ve </a:t>
            </a:r>
            <a:r>
              <a:rPr lang="tr-TR" sz="1300" dirty="0" smtClean="0"/>
              <a:t>Cihazlar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 </a:t>
            </a:r>
            <a:r>
              <a:rPr lang="tr-TR" sz="1300" dirty="0"/>
              <a:t>Otomasyon ve Kontrol</a:t>
            </a:r>
          </a:p>
          <a:p>
            <a:r>
              <a:rPr lang="tr-TR" sz="1300" dirty="0" smtClean="0"/>
              <a:t>Sistemleri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 </a:t>
            </a:r>
            <a:r>
              <a:rPr lang="tr-TR" sz="1300" dirty="0"/>
              <a:t>Malzeme </a:t>
            </a:r>
            <a:r>
              <a:rPr lang="tr-TR" sz="1300" dirty="0" smtClean="0"/>
              <a:t>Teknolojileri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 </a:t>
            </a:r>
            <a:r>
              <a:rPr lang="tr-TR" sz="1300" dirty="0" err="1"/>
              <a:t>Hibrit</a:t>
            </a:r>
            <a:r>
              <a:rPr lang="tr-TR" sz="1300" dirty="0"/>
              <a:t> ve Elektrikli Araç </a:t>
            </a:r>
            <a:r>
              <a:rPr lang="tr-TR" sz="1300" dirty="0" smtClean="0"/>
              <a:t>Teknolojileri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Elektrikli </a:t>
            </a:r>
            <a:r>
              <a:rPr lang="tr-TR" sz="1300" dirty="0"/>
              <a:t>Araçlarda Motor</a:t>
            </a:r>
            <a:r>
              <a:rPr lang="tr-TR" sz="1300" dirty="0" smtClean="0"/>
              <a:t>,</a:t>
            </a:r>
            <a:endParaRPr lang="tr-TR" sz="1300" dirty="0"/>
          </a:p>
          <a:p>
            <a:r>
              <a:rPr lang="tr-TR" sz="1300" dirty="0"/>
              <a:t>Kontrol ve Sürücü </a:t>
            </a:r>
            <a:r>
              <a:rPr lang="tr-TR" sz="1300" dirty="0" smtClean="0"/>
              <a:t>Teknolojileri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Yenilikçi </a:t>
            </a:r>
            <a:r>
              <a:rPr lang="tr-TR" sz="1300" dirty="0"/>
              <a:t>Araç Tasarımları ve Tasarım Doğrulama </a:t>
            </a:r>
            <a:r>
              <a:rPr lang="tr-TR" sz="1300" dirty="0" smtClean="0"/>
              <a:t>Çalışmaları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Batarya Teknolojileri</a:t>
            </a:r>
            <a:r>
              <a:rPr lang="tr-TR" sz="1300" dirty="0"/>
              <a:t>, Elektrikli Araçlara Yönelik Altyapı Teknolojileri ve Şarj Ekosistemi </a:t>
            </a:r>
            <a:r>
              <a:rPr lang="tr-TR" sz="1300" dirty="0" smtClean="0"/>
              <a:t>Teknolojileri         konu başlıklarını </a:t>
            </a:r>
            <a:r>
              <a:rPr lang="tr-TR" sz="1300" dirty="0"/>
              <a:t>kapsar.</a:t>
            </a:r>
          </a:p>
        </p:txBody>
      </p:sp>
      <p:sp>
        <p:nvSpPr>
          <p:cNvPr id="48" name="Metin kutusu 47"/>
          <p:cNvSpPr txBox="1"/>
          <p:nvPr/>
        </p:nvSpPr>
        <p:spPr>
          <a:xfrm>
            <a:off x="6444208" y="2564904"/>
            <a:ext cx="225603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algn="ctr">
              <a:defRPr sz="1200" b="1">
                <a:solidFill>
                  <a:schemeClr val="bg1"/>
                </a:solidFill>
                <a:latin typeface="Corbel" pitchFamily="34" charset="0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/>
              <a:t>Bilgi </a:t>
            </a:r>
            <a:r>
              <a:rPr lang="tr-TR" sz="1300" dirty="0" smtClean="0"/>
              <a:t>Güvenliği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 </a:t>
            </a:r>
            <a:r>
              <a:rPr lang="tr-TR" sz="1300" dirty="0"/>
              <a:t>Bulut </a:t>
            </a:r>
            <a:r>
              <a:rPr lang="tr-TR" sz="1300" dirty="0" smtClean="0"/>
              <a:t>Bilişim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 </a:t>
            </a:r>
            <a:r>
              <a:rPr lang="tr-TR" sz="1300" dirty="0"/>
              <a:t>Büyük Veri </a:t>
            </a:r>
            <a:r>
              <a:rPr lang="tr-TR" sz="1300" dirty="0" smtClean="0"/>
              <a:t>Analitiği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 </a:t>
            </a:r>
            <a:r>
              <a:rPr lang="tr-TR" sz="1300" dirty="0"/>
              <a:t>E-Öğrenme </a:t>
            </a:r>
            <a:r>
              <a:rPr lang="tr-TR" sz="1300" dirty="0" smtClean="0"/>
              <a:t>Teknolojileri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Mobil Uygulamalar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Robotik </a:t>
            </a:r>
            <a:r>
              <a:rPr lang="tr-TR" sz="1300" dirty="0"/>
              <a:t>ve </a:t>
            </a:r>
            <a:r>
              <a:rPr lang="tr-TR" sz="1300" dirty="0" err="1"/>
              <a:t>Mekatronik</a:t>
            </a:r>
            <a:r>
              <a:rPr lang="tr-TR" sz="1300" dirty="0"/>
              <a:t> </a:t>
            </a:r>
            <a:r>
              <a:rPr lang="tr-TR" sz="1300" dirty="0" smtClean="0"/>
              <a:t>Sistemler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Modelleme </a:t>
            </a:r>
            <a:r>
              <a:rPr lang="tr-TR" sz="1300" dirty="0"/>
              <a:t>ve </a:t>
            </a:r>
            <a:r>
              <a:rPr lang="tr-TR" sz="1300" dirty="0" smtClean="0"/>
              <a:t>Simülasyon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Nesnelerin İnterneti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Semantik Web Teknolojileri</a:t>
            </a:r>
            <a:endParaRPr lang="tr-TR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Yapay Zeka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err="1" smtClean="0"/>
              <a:t>Sensör</a:t>
            </a:r>
            <a:r>
              <a:rPr lang="tr-TR" sz="1300" dirty="0" smtClean="0"/>
              <a:t> Teknolojileri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300" dirty="0" smtClean="0"/>
              <a:t>E-Ticaret</a:t>
            </a:r>
          </a:p>
          <a:p>
            <a:r>
              <a:rPr lang="tr-TR" sz="1300" dirty="0" smtClean="0"/>
              <a:t> </a:t>
            </a:r>
            <a:r>
              <a:rPr lang="tr-TR" sz="1300" dirty="0"/>
              <a:t>konu başlıklarını kapsar</a:t>
            </a:r>
            <a:r>
              <a:rPr lang="tr-TR" sz="1300" dirty="0" smtClean="0"/>
              <a:t>. </a:t>
            </a:r>
            <a:endParaRPr lang="tr-TR" sz="1300" dirty="0"/>
          </a:p>
        </p:txBody>
      </p:sp>
    </p:spTree>
    <p:extLst>
      <p:ext uri="{BB962C8B-B14F-4D97-AF65-F5344CB8AC3E}">
        <p14:creationId xmlns:p14="http://schemas.microsoft.com/office/powerpoint/2010/main" val="142334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 36"/>
          <p:cNvGrpSpPr/>
          <p:nvPr/>
        </p:nvGrpSpPr>
        <p:grpSpPr>
          <a:xfrm>
            <a:off x="240091" y="1600200"/>
            <a:ext cx="8587680" cy="5013920"/>
            <a:chOff x="0" y="1096541"/>
            <a:chExt cx="2586344" cy="3265973"/>
          </a:xfrm>
        </p:grpSpPr>
        <p:sp>
          <p:nvSpPr>
            <p:cNvPr id="38" name="Yuvarlatılmış Dikdörtgen 37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51454" y="116632"/>
            <a:ext cx="8943934" cy="706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100" dirty="0">
                <a:latin typeface="Arial" pitchFamily="34" charset="0"/>
                <a:cs typeface="Arial" pitchFamily="34" charset="0"/>
              </a:rPr>
              <a:t>2242 Öncelikli Alanlarda Üniversite Öğrencileri Proje 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Yarışması</a:t>
            </a:r>
            <a:br>
              <a:rPr lang="tr-TR" sz="2100" dirty="0" smtClean="0">
                <a:latin typeface="Arial" pitchFamily="34" charset="0"/>
                <a:cs typeface="Arial" pitchFamily="34" charset="0"/>
              </a:rPr>
            </a:br>
            <a:endParaRPr lang="tr-TR" sz="2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2992686" y="2980530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8 Metin kutusu"/>
          <p:cNvSpPr txBox="1"/>
          <p:nvPr/>
        </p:nvSpPr>
        <p:spPr>
          <a:xfrm>
            <a:off x="2822747" y="908720"/>
            <a:ext cx="3693469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Yarışma Kategorileri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51359" y="1720002"/>
            <a:ext cx="2130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1- ENERJİ</a:t>
            </a:r>
            <a:endParaRPr lang="tr-TR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379934" y="2645618"/>
            <a:ext cx="838306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b="1" dirty="0">
                <a:solidFill>
                  <a:schemeClr val="bg1"/>
                </a:solidFill>
                <a:latin typeface="Corbel" pitchFamily="34" charset="0"/>
              </a:rPr>
              <a:t>Güç ve Depolama Teknolojileri </a:t>
            </a:r>
            <a:r>
              <a:rPr lang="tr-TR" sz="2800" b="1" dirty="0" smtClean="0">
                <a:solidFill>
                  <a:schemeClr val="bg1"/>
                </a:solidFill>
                <a:latin typeface="Corbel" pitchFamily="34" charset="0"/>
              </a:rPr>
              <a:t>(Enerji Depolama)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b="1" dirty="0" smtClean="0">
                <a:solidFill>
                  <a:schemeClr val="bg1"/>
                </a:solidFill>
                <a:latin typeface="Corbel" pitchFamily="34" charset="0"/>
              </a:rPr>
              <a:t>Yenilenebilir </a:t>
            </a:r>
            <a:r>
              <a:rPr lang="tr-TR" sz="2800" b="1" dirty="0">
                <a:solidFill>
                  <a:schemeClr val="bg1"/>
                </a:solidFill>
                <a:latin typeface="Corbel" pitchFamily="34" charset="0"/>
              </a:rPr>
              <a:t>Enerji </a:t>
            </a:r>
            <a:r>
              <a:rPr lang="tr-TR" sz="2800" b="1" dirty="0" smtClean="0">
                <a:solidFill>
                  <a:schemeClr val="bg1"/>
                </a:solidFill>
                <a:latin typeface="Corbel" pitchFamily="34" charset="0"/>
              </a:rPr>
              <a:t>Kaynakları;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b="1" dirty="0" smtClean="0">
                <a:solidFill>
                  <a:schemeClr val="bg1"/>
                </a:solidFill>
                <a:latin typeface="Corbel" pitchFamily="34" charset="0"/>
              </a:rPr>
              <a:t>Sanayide Enerji Verimliliği </a:t>
            </a:r>
          </a:p>
          <a:p>
            <a:endParaRPr lang="tr-TR" sz="24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r>
              <a:rPr lang="tr-TR" sz="2400" b="1" dirty="0" smtClean="0">
                <a:solidFill>
                  <a:schemeClr val="bg1"/>
                </a:solidFill>
                <a:latin typeface="Corbel" pitchFamily="34" charset="0"/>
              </a:rPr>
              <a:t>konu </a:t>
            </a:r>
            <a:r>
              <a:rPr lang="tr-TR" sz="2400" b="1" dirty="0">
                <a:solidFill>
                  <a:schemeClr val="bg1"/>
                </a:solidFill>
                <a:latin typeface="Corbel" pitchFamily="34" charset="0"/>
              </a:rPr>
              <a:t>başlıklarını kapsar.</a:t>
            </a:r>
          </a:p>
        </p:txBody>
      </p:sp>
    </p:spTree>
    <p:extLst>
      <p:ext uri="{BB962C8B-B14F-4D97-AF65-F5344CB8AC3E}">
        <p14:creationId xmlns:p14="http://schemas.microsoft.com/office/powerpoint/2010/main" val="183428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 36"/>
          <p:cNvGrpSpPr/>
          <p:nvPr/>
        </p:nvGrpSpPr>
        <p:grpSpPr>
          <a:xfrm>
            <a:off x="332869" y="908720"/>
            <a:ext cx="8587680" cy="6002985"/>
            <a:chOff x="0" y="1096541"/>
            <a:chExt cx="2586344" cy="3265973"/>
          </a:xfrm>
        </p:grpSpPr>
        <p:sp>
          <p:nvSpPr>
            <p:cNvPr id="38" name="Yuvarlatılmış Dikdörtgen 37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51454" y="116632"/>
            <a:ext cx="8943934" cy="706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100" dirty="0">
                <a:latin typeface="Arial" pitchFamily="34" charset="0"/>
                <a:cs typeface="Arial" pitchFamily="34" charset="0"/>
              </a:rPr>
              <a:t>2242 Öncelikli Alanlarda Üniversite Öğrencileri Proje 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Yarışması</a:t>
            </a:r>
            <a:br>
              <a:rPr lang="tr-TR" sz="2100" dirty="0" smtClean="0">
                <a:latin typeface="Arial" pitchFamily="34" charset="0"/>
                <a:cs typeface="Arial" pitchFamily="34" charset="0"/>
              </a:rPr>
            </a:br>
            <a:endParaRPr lang="tr-TR" sz="2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2992686" y="2980530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Metin kutusu 7"/>
          <p:cNvSpPr txBox="1"/>
          <p:nvPr/>
        </p:nvSpPr>
        <p:spPr>
          <a:xfrm>
            <a:off x="607254" y="1052155"/>
            <a:ext cx="6735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2- MAKİNE İMALATI VE OTOMOTİV </a:t>
            </a:r>
            <a:endParaRPr lang="tr-TR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435172" y="1524000"/>
            <a:ext cx="8383066" cy="495520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300" b="1" dirty="0">
                <a:solidFill>
                  <a:schemeClr val="bg1"/>
                </a:solidFill>
              </a:rPr>
              <a:t>Robotik ve </a:t>
            </a:r>
            <a:r>
              <a:rPr lang="tr-TR" sz="2300" b="1" dirty="0" err="1">
                <a:solidFill>
                  <a:schemeClr val="bg1"/>
                </a:solidFill>
              </a:rPr>
              <a:t>Mekatronik</a:t>
            </a:r>
            <a:endParaRPr lang="tr-TR" sz="2300" b="1" dirty="0">
              <a:solidFill>
                <a:schemeClr val="bg1"/>
              </a:solidFill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300" b="1" dirty="0" err="1">
                <a:solidFill>
                  <a:schemeClr val="bg1"/>
                </a:solidFill>
              </a:rPr>
              <a:t>Biyocihazlar</a:t>
            </a:r>
            <a:r>
              <a:rPr lang="tr-TR" sz="2300" b="1" dirty="0">
                <a:solidFill>
                  <a:schemeClr val="bg1"/>
                </a:solidFill>
              </a:rPr>
              <a:t>, Medikal Makine, Alet ve Cihazlar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300" b="1" dirty="0" smtClean="0">
                <a:solidFill>
                  <a:schemeClr val="bg1"/>
                </a:solidFill>
              </a:rPr>
              <a:t>Otomasyon </a:t>
            </a:r>
            <a:r>
              <a:rPr lang="tr-TR" sz="2300" b="1" dirty="0">
                <a:solidFill>
                  <a:schemeClr val="bg1"/>
                </a:solidFill>
              </a:rPr>
              <a:t>ve </a:t>
            </a:r>
            <a:r>
              <a:rPr lang="tr-TR" sz="2300" b="1" dirty="0" smtClean="0">
                <a:solidFill>
                  <a:schemeClr val="bg1"/>
                </a:solidFill>
              </a:rPr>
              <a:t>Kontrol Sistemleri</a:t>
            </a:r>
            <a:endParaRPr lang="tr-TR" sz="2300" b="1" dirty="0">
              <a:solidFill>
                <a:schemeClr val="bg1"/>
              </a:solidFill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300" b="1" dirty="0" smtClean="0">
                <a:solidFill>
                  <a:schemeClr val="bg1"/>
                </a:solidFill>
              </a:rPr>
              <a:t>Malzeme </a:t>
            </a:r>
            <a:r>
              <a:rPr lang="tr-TR" sz="2300" b="1" dirty="0">
                <a:solidFill>
                  <a:schemeClr val="bg1"/>
                </a:solidFill>
              </a:rPr>
              <a:t>Teknolojileri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300" b="1" dirty="0" err="1" smtClean="0">
                <a:solidFill>
                  <a:schemeClr val="bg1"/>
                </a:solidFill>
              </a:rPr>
              <a:t>Hibrit</a:t>
            </a:r>
            <a:r>
              <a:rPr lang="tr-TR" sz="2300" b="1" dirty="0" smtClean="0">
                <a:solidFill>
                  <a:schemeClr val="bg1"/>
                </a:solidFill>
              </a:rPr>
              <a:t> </a:t>
            </a:r>
            <a:r>
              <a:rPr lang="tr-TR" sz="2300" b="1" dirty="0">
                <a:solidFill>
                  <a:schemeClr val="bg1"/>
                </a:solidFill>
              </a:rPr>
              <a:t>ve Elektrikli Araç Teknolojileri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300" b="1" dirty="0" smtClean="0">
                <a:solidFill>
                  <a:schemeClr val="bg1"/>
                </a:solidFill>
              </a:rPr>
              <a:t>Elektrikli </a:t>
            </a:r>
            <a:r>
              <a:rPr lang="tr-TR" sz="2300" b="1" dirty="0">
                <a:solidFill>
                  <a:schemeClr val="bg1"/>
                </a:solidFill>
              </a:rPr>
              <a:t>Araçlarda </a:t>
            </a:r>
            <a:r>
              <a:rPr lang="tr-TR" sz="2300" b="1" dirty="0" smtClean="0">
                <a:solidFill>
                  <a:schemeClr val="bg1"/>
                </a:solidFill>
              </a:rPr>
              <a:t>Motor, Kontrol </a:t>
            </a:r>
            <a:r>
              <a:rPr lang="tr-TR" sz="2300" b="1" dirty="0">
                <a:solidFill>
                  <a:schemeClr val="bg1"/>
                </a:solidFill>
              </a:rPr>
              <a:t>ve </a:t>
            </a:r>
            <a:r>
              <a:rPr lang="tr-TR" sz="2300" b="1" dirty="0" smtClean="0">
                <a:solidFill>
                  <a:schemeClr val="bg1"/>
                </a:solidFill>
              </a:rPr>
              <a:t>Sürücü Teknolojileri</a:t>
            </a:r>
            <a:endParaRPr lang="tr-TR" sz="2300" b="1" dirty="0">
              <a:solidFill>
                <a:schemeClr val="bg1"/>
              </a:solidFill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300" b="1" dirty="0">
                <a:solidFill>
                  <a:schemeClr val="bg1"/>
                </a:solidFill>
              </a:rPr>
              <a:t>Yenilikçi Araç Tasarımları ve Tasarım Doğrulama Çalışmaları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300" b="1" dirty="0">
                <a:solidFill>
                  <a:schemeClr val="bg1"/>
                </a:solidFill>
              </a:rPr>
              <a:t>Batarya Teknolojileri, Elektrikli Araçlara Yönelik </a:t>
            </a:r>
            <a:r>
              <a:rPr lang="tr-TR" sz="2300" b="1" dirty="0" smtClean="0">
                <a:solidFill>
                  <a:schemeClr val="bg1"/>
                </a:solidFill>
              </a:rPr>
              <a:t>Altyapı Teknolojileri </a:t>
            </a:r>
            <a:r>
              <a:rPr lang="tr-TR" sz="2300" b="1" dirty="0">
                <a:solidFill>
                  <a:schemeClr val="bg1"/>
                </a:solidFill>
              </a:rPr>
              <a:t>ve Şarj Ekosistemi Teknolojileri        </a:t>
            </a:r>
            <a:endParaRPr lang="tr-TR" sz="23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2300" dirty="0">
              <a:solidFill>
                <a:schemeClr val="bg1"/>
              </a:solidFill>
            </a:endParaRPr>
          </a:p>
          <a:p>
            <a:r>
              <a:rPr lang="tr-TR" sz="2300" dirty="0" smtClean="0">
                <a:solidFill>
                  <a:schemeClr val="bg1"/>
                </a:solidFill>
              </a:rPr>
              <a:t>   Konu </a:t>
            </a:r>
            <a:r>
              <a:rPr lang="tr-TR" sz="2300" dirty="0">
                <a:solidFill>
                  <a:schemeClr val="bg1"/>
                </a:solidFill>
              </a:rPr>
              <a:t>başlıklarını kapsar.</a:t>
            </a:r>
          </a:p>
        </p:txBody>
      </p:sp>
    </p:spTree>
    <p:extLst>
      <p:ext uri="{BB962C8B-B14F-4D97-AF65-F5344CB8AC3E}">
        <p14:creationId xmlns:p14="http://schemas.microsoft.com/office/powerpoint/2010/main" val="169053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 36"/>
          <p:cNvGrpSpPr/>
          <p:nvPr/>
        </p:nvGrpSpPr>
        <p:grpSpPr>
          <a:xfrm>
            <a:off x="332869" y="908720"/>
            <a:ext cx="8587680" cy="6002985"/>
            <a:chOff x="0" y="1096541"/>
            <a:chExt cx="2586344" cy="3265973"/>
          </a:xfrm>
        </p:grpSpPr>
        <p:sp>
          <p:nvSpPr>
            <p:cNvPr id="38" name="Yuvarlatılmış Dikdörtgen 37"/>
            <p:cNvSpPr/>
            <p:nvPr/>
          </p:nvSpPr>
          <p:spPr>
            <a:xfrm>
              <a:off x="0" y="1096541"/>
              <a:ext cx="2586342" cy="310080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Yuvarlatılmış Dikdörtgen 4"/>
            <p:cNvSpPr/>
            <p:nvPr/>
          </p:nvSpPr>
          <p:spPr>
            <a:xfrm>
              <a:off x="78037" y="1174578"/>
              <a:ext cx="2508307" cy="3187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400" kern="1200" dirty="0"/>
            </a:p>
          </p:txBody>
        </p:sp>
      </p:grpSp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-51454" y="116632"/>
            <a:ext cx="8943934" cy="706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100" dirty="0">
                <a:latin typeface="Arial" pitchFamily="34" charset="0"/>
                <a:cs typeface="Arial" pitchFamily="34" charset="0"/>
              </a:rPr>
              <a:t>2242 Öncelikli Alanlarda Üniversite Öğrencileri Proje 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Yarışması</a:t>
            </a:r>
            <a:br>
              <a:rPr lang="tr-TR" sz="2100" dirty="0" smtClean="0">
                <a:latin typeface="Arial" pitchFamily="34" charset="0"/>
                <a:cs typeface="Arial" pitchFamily="34" charset="0"/>
              </a:rPr>
            </a:br>
            <a:endParaRPr lang="tr-TR" sz="2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2992686" y="2980530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Metin kutusu 7"/>
          <p:cNvSpPr txBox="1"/>
          <p:nvPr/>
        </p:nvSpPr>
        <p:spPr>
          <a:xfrm>
            <a:off x="607254" y="1052155"/>
            <a:ext cx="67352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3- </a:t>
            </a:r>
            <a:r>
              <a:rPr lang="tr-TR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BİLGİ VE İLETİŞİM TEKNOLOJİLERİ </a:t>
            </a:r>
          </a:p>
          <a:p>
            <a:endParaRPr lang="tr-TR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706686" y="1582341"/>
            <a:ext cx="8056314" cy="4893647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bg1"/>
                </a:solidFill>
              </a:rPr>
              <a:t>Bilgi Güvenliği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chemeClr val="bg1"/>
                </a:solidFill>
              </a:rPr>
              <a:t>Bulut </a:t>
            </a:r>
            <a:r>
              <a:rPr lang="tr-TR" sz="2400" b="1" dirty="0">
                <a:solidFill>
                  <a:schemeClr val="bg1"/>
                </a:solidFill>
              </a:rPr>
              <a:t>Bilişim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chemeClr val="bg1"/>
                </a:solidFill>
              </a:rPr>
              <a:t>Büyük </a:t>
            </a:r>
            <a:r>
              <a:rPr lang="tr-TR" sz="2400" b="1" dirty="0">
                <a:solidFill>
                  <a:schemeClr val="bg1"/>
                </a:solidFill>
              </a:rPr>
              <a:t>Veri Analitiği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chemeClr val="bg1"/>
                </a:solidFill>
              </a:rPr>
              <a:t>E-Öğrenme </a:t>
            </a:r>
            <a:r>
              <a:rPr lang="tr-TR" sz="2400" b="1" dirty="0">
                <a:solidFill>
                  <a:schemeClr val="bg1"/>
                </a:solidFill>
              </a:rPr>
              <a:t>Teknolojileri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bg1"/>
                </a:solidFill>
              </a:rPr>
              <a:t>Mobil Uygulamalar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bg1"/>
                </a:solidFill>
              </a:rPr>
              <a:t>Robotik ve </a:t>
            </a:r>
            <a:r>
              <a:rPr lang="tr-TR" sz="2400" b="1" dirty="0" err="1">
                <a:solidFill>
                  <a:schemeClr val="bg1"/>
                </a:solidFill>
              </a:rPr>
              <a:t>Mekatronik</a:t>
            </a:r>
            <a:r>
              <a:rPr lang="tr-TR" sz="2400" b="1" dirty="0">
                <a:solidFill>
                  <a:schemeClr val="bg1"/>
                </a:solidFill>
              </a:rPr>
              <a:t> Sistemler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bg1"/>
                </a:solidFill>
              </a:rPr>
              <a:t>Modelleme ve Simülasyon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bg1"/>
                </a:solidFill>
              </a:rPr>
              <a:t>Nesnelerin İnterneti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bg1"/>
                </a:solidFill>
              </a:rPr>
              <a:t>Semantik Web Teknolojileri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bg1"/>
                </a:solidFill>
              </a:rPr>
              <a:t>Yapay Zeka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 err="1">
                <a:solidFill>
                  <a:schemeClr val="bg1"/>
                </a:solidFill>
              </a:rPr>
              <a:t>Sensör</a:t>
            </a:r>
            <a:r>
              <a:rPr lang="tr-TR" sz="2400" b="1" dirty="0">
                <a:solidFill>
                  <a:schemeClr val="bg1"/>
                </a:solidFill>
              </a:rPr>
              <a:t> Teknolojileri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bg1"/>
                </a:solidFill>
              </a:rPr>
              <a:t>E-Ticaret</a:t>
            </a:r>
          </a:p>
          <a:p>
            <a:r>
              <a:rPr lang="tr-TR" sz="2400" dirty="0"/>
              <a:t> </a:t>
            </a:r>
            <a:r>
              <a:rPr lang="tr-TR" sz="2400" dirty="0">
                <a:solidFill>
                  <a:schemeClr val="bg1"/>
                </a:solidFill>
              </a:rPr>
              <a:t>konu başlıklarını kapsar. </a:t>
            </a:r>
          </a:p>
        </p:txBody>
      </p:sp>
    </p:spTree>
    <p:extLst>
      <p:ext uri="{BB962C8B-B14F-4D97-AF65-F5344CB8AC3E}">
        <p14:creationId xmlns:p14="http://schemas.microsoft.com/office/powerpoint/2010/main" val="182276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3 Metin kutusu"/>
          <p:cNvSpPr txBox="1"/>
          <p:nvPr/>
        </p:nvSpPr>
        <p:spPr>
          <a:xfrm>
            <a:off x="4427984" y="6858000"/>
            <a:ext cx="493204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defRPr/>
            </a:pPr>
            <a:r>
              <a:rPr lang="tr-TR" sz="1400" b="1" spc="50" dirty="0">
                <a:ln w="11430"/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Detaylı Bilgi:</a:t>
            </a:r>
          </a:p>
          <a:p>
            <a:pPr algn="r">
              <a:defRPr/>
            </a:pPr>
            <a:r>
              <a:rPr lang="tr-TR" sz="1400" b="1" spc="50" dirty="0">
                <a:ln w="11430"/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www.</a:t>
            </a:r>
            <a:r>
              <a:rPr lang="tr-TR" sz="1400" b="1" spc="50" dirty="0" err="1">
                <a:ln w="11430"/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tubitak</a:t>
            </a:r>
            <a:r>
              <a:rPr lang="tr-TR" sz="1400" b="1" spc="50" dirty="0">
                <a:ln w="11430"/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.gov.tr/</a:t>
            </a:r>
            <a:r>
              <a:rPr lang="tr-TR" sz="1400" b="1" spc="50" dirty="0" err="1">
                <a:ln w="11430"/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bideb</a:t>
            </a:r>
            <a:r>
              <a:rPr lang="tr-TR" sz="1400" b="1" spc="50" dirty="0">
                <a:ln w="11430"/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/2238b</a:t>
            </a:r>
          </a:p>
        </p:txBody>
      </p:sp>
      <p:sp>
        <p:nvSpPr>
          <p:cNvPr id="5" name="8 Metin kutusu"/>
          <p:cNvSpPr txBox="1"/>
          <p:nvPr/>
        </p:nvSpPr>
        <p:spPr>
          <a:xfrm>
            <a:off x="323528" y="764704"/>
            <a:ext cx="471652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Proje Nasıl </a:t>
            </a:r>
            <a:r>
              <a:rPr lang="tr-T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O</a:t>
            </a: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lmalıdır?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280718" y="3673226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up 8"/>
          <p:cNvGrpSpPr/>
          <p:nvPr/>
        </p:nvGrpSpPr>
        <p:grpSpPr>
          <a:xfrm>
            <a:off x="431541" y="2255696"/>
            <a:ext cx="6048672" cy="741256"/>
            <a:chOff x="3022503" y="602186"/>
            <a:chExt cx="4968400" cy="763180"/>
          </a:xfrm>
        </p:grpSpPr>
        <p:sp>
          <p:nvSpPr>
            <p:cNvPr id="10" name="Köşeli Çift Ayraç 9"/>
            <p:cNvSpPr/>
            <p:nvPr/>
          </p:nvSpPr>
          <p:spPr>
            <a:xfrm>
              <a:off x="3022503" y="602186"/>
              <a:ext cx="4968400" cy="763180"/>
            </a:xfrm>
            <a:prstGeom prst="chevron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Köşeli Çift Ayraç 4"/>
            <p:cNvSpPr/>
            <p:nvPr/>
          </p:nvSpPr>
          <p:spPr>
            <a:xfrm>
              <a:off x="3274351" y="673752"/>
              <a:ext cx="4371596" cy="648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10160" rIns="0" bIns="10160" numCol="1" spcCol="1270" anchor="ctr" anchorCtr="0">
              <a:noAutofit/>
            </a:bodyPr>
            <a:lstStyle/>
            <a:p>
              <a:pPr lvl="0" algn="ctr" defTabSz="711200">
                <a:spcAft>
                  <a:spcPct val="35000"/>
                </a:spcAft>
              </a:pPr>
              <a:r>
                <a:rPr lang="tr-TR" sz="1400" dirty="0"/>
                <a:t>Yarışmanın </a:t>
              </a:r>
              <a:r>
                <a:rPr lang="tr-TR" sz="1400" dirty="0" smtClean="0"/>
                <a:t>her kategorisinde ekiplerin </a:t>
              </a:r>
              <a:r>
                <a:rPr lang="tr-TR" sz="1400" b="1" dirty="0" smtClean="0"/>
                <a:t>yenilikçi </a:t>
              </a:r>
              <a:r>
                <a:rPr lang="tr-TR" sz="1400" b="1" dirty="0"/>
                <a:t>iş </a:t>
              </a:r>
              <a:r>
                <a:rPr lang="tr-TR" sz="1400" b="1" dirty="0" smtClean="0"/>
                <a:t>fikirleri </a:t>
              </a:r>
              <a:r>
                <a:rPr lang="tr-TR" sz="1400" dirty="0" smtClean="0"/>
                <a:t>getirmesi </a:t>
              </a:r>
              <a:r>
                <a:rPr lang="tr-TR" sz="1400" dirty="0"/>
                <a:t>zorunludur</a:t>
              </a:r>
              <a:r>
                <a:rPr lang="tr-TR" sz="1400" dirty="0" smtClean="0"/>
                <a:t>. Proje Başvuruları  yandaki yenilik tanımlarına uygun olmalıdır. </a:t>
              </a:r>
              <a:endParaRPr lang="tr-TR" sz="1400" dirty="0"/>
            </a:p>
          </p:txBody>
        </p:sp>
      </p:grpSp>
      <p:grpSp>
        <p:nvGrpSpPr>
          <p:cNvPr id="20" name="Grup 19"/>
          <p:cNvGrpSpPr/>
          <p:nvPr/>
        </p:nvGrpSpPr>
        <p:grpSpPr>
          <a:xfrm>
            <a:off x="467545" y="1429967"/>
            <a:ext cx="5976664" cy="662481"/>
            <a:chOff x="3225848" y="2698633"/>
            <a:chExt cx="4691956" cy="796761"/>
          </a:xfrm>
        </p:grpSpPr>
        <p:sp>
          <p:nvSpPr>
            <p:cNvPr id="21" name="Köşeli Çift Ayraç 20"/>
            <p:cNvSpPr/>
            <p:nvPr/>
          </p:nvSpPr>
          <p:spPr>
            <a:xfrm>
              <a:off x="3225848" y="2698633"/>
              <a:ext cx="4691956" cy="763180"/>
            </a:xfrm>
            <a:prstGeom prst="chevron">
              <a:avLst/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Köşeli Çift Ayraç 4"/>
            <p:cNvSpPr/>
            <p:nvPr/>
          </p:nvSpPr>
          <p:spPr>
            <a:xfrm>
              <a:off x="3329493" y="2732214"/>
              <a:ext cx="4422096" cy="7631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tr-TR" sz="1400" dirty="0"/>
                <a:t>Adaylar hali hazırda ticarileşmiş bir ürünle başvuruda bulunamazlar. </a:t>
              </a:r>
            </a:p>
          </p:txBody>
        </p:sp>
      </p:grpSp>
      <p:sp>
        <p:nvSpPr>
          <p:cNvPr id="24" name="Köşeli Çift Ayraç 23"/>
          <p:cNvSpPr/>
          <p:nvPr/>
        </p:nvSpPr>
        <p:spPr>
          <a:xfrm>
            <a:off x="2985381" y="3212976"/>
            <a:ext cx="5393612" cy="648072"/>
          </a:xfrm>
          <a:prstGeom prst="chevron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Metin kutusu 5"/>
          <p:cNvSpPr txBox="1"/>
          <p:nvPr/>
        </p:nvSpPr>
        <p:spPr>
          <a:xfrm>
            <a:off x="3561445" y="3381871"/>
            <a:ext cx="4787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Proje konusu tamamıyla yeni bir uygulama </a:t>
            </a:r>
            <a:r>
              <a:rPr lang="tr-TR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olabilir. </a:t>
            </a:r>
            <a:endParaRPr lang="tr-TR" sz="14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28" name="Köşeli Çift Ayraç 27"/>
          <p:cNvSpPr/>
          <p:nvPr/>
        </p:nvSpPr>
        <p:spPr>
          <a:xfrm>
            <a:off x="2985382" y="4005064"/>
            <a:ext cx="5403042" cy="673031"/>
          </a:xfrm>
          <a:prstGeom prst="chevron">
            <a:avLst/>
          </a:prstGeom>
          <a:solidFill>
            <a:srgbClr val="DDDDDD">
              <a:alpha val="90000"/>
            </a:srgb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Metin kutusu 6"/>
          <p:cNvSpPr txBox="1"/>
          <p:nvPr/>
        </p:nvSpPr>
        <p:spPr>
          <a:xfrm>
            <a:off x="3561445" y="4154294"/>
            <a:ext cx="4821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 smtClean="0"/>
              <a:t>Proje konusu yerel </a:t>
            </a:r>
            <a:r>
              <a:rPr lang="tr-TR" dirty="0"/>
              <a:t>bölge için yeni bir </a:t>
            </a:r>
            <a:r>
              <a:rPr lang="tr-TR" dirty="0" smtClean="0"/>
              <a:t>uygulama olabilir. </a:t>
            </a:r>
            <a:endParaRPr lang="tr-TR" dirty="0"/>
          </a:p>
        </p:txBody>
      </p:sp>
      <p:sp>
        <p:nvSpPr>
          <p:cNvPr id="29" name="Köşeli Çift Ayraç 28"/>
          <p:cNvSpPr/>
          <p:nvPr/>
        </p:nvSpPr>
        <p:spPr>
          <a:xfrm>
            <a:off x="3049284" y="5733256"/>
            <a:ext cx="5282691" cy="617423"/>
          </a:xfrm>
          <a:prstGeom prst="chevron">
            <a:avLst/>
          </a:prstGeom>
          <a:solidFill>
            <a:schemeClr val="accent5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Metin kutusu 29"/>
          <p:cNvSpPr txBox="1"/>
          <p:nvPr/>
        </p:nvSpPr>
        <p:spPr>
          <a:xfrm>
            <a:off x="3489438" y="5733256"/>
            <a:ext cx="4394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Proje </a:t>
            </a:r>
            <a:r>
              <a:rPr lang="tr-TR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konusu, </a:t>
            </a:r>
            <a:r>
              <a:rPr lang="tr-TR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var olan bir uygulamanın yeni bir alanda </a:t>
            </a:r>
            <a:r>
              <a:rPr lang="tr-TR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rPr>
              <a:t>kullanılması olabilir. </a:t>
            </a:r>
            <a:endParaRPr lang="tr-TR" sz="14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n-lt"/>
            </a:endParaRPr>
          </a:p>
        </p:txBody>
      </p:sp>
      <p:sp>
        <p:nvSpPr>
          <p:cNvPr id="31" name="Köşeli Çift Ayraç 30"/>
          <p:cNvSpPr/>
          <p:nvPr/>
        </p:nvSpPr>
        <p:spPr>
          <a:xfrm>
            <a:off x="3075391" y="4869160"/>
            <a:ext cx="5303601" cy="708895"/>
          </a:xfrm>
          <a:prstGeom prst="chevron">
            <a:avLst/>
          </a:prstGeom>
          <a:solidFill>
            <a:schemeClr val="accent4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Metin kutusu 31"/>
          <p:cNvSpPr txBox="1"/>
          <p:nvPr/>
        </p:nvSpPr>
        <p:spPr>
          <a:xfrm>
            <a:off x="3489437" y="4929983"/>
            <a:ext cx="4896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defRPr>
            </a:lvl1pPr>
          </a:lstStyle>
          <a:p>
            <a:r>
              <a:rPr lang="tr-TR" dirty="0"/>
              <a:t>Proje konusu </a:t>
            </a:r>
            <a:r>
              <a:rPr lang="tr-TR" dirty="0" smtClean="0"/>
              <a:t>var </a:t>
            </a:r>
            <a:r>
              <a:rPr lang="tr-TR" dirty="0"/>
              <a:t>olan bir </a:t>
            </a:r>
            <a:r>
              <a:rPr lang="tr-TR" dirty="0" smtClean="0"/>
              <a:t>uygulamanın geliştirilmiş/genişletilmiş kullanımına</a:t>
            </a:r>
            <a:r>
              <a:rPr lang="tr-TR" dirty="0"/>
              <a:t>, yönelik yenilikçi fikir ve </a:t>
            </a:r>
            <a:r>
              <a:rPr lang="tr-TR" dirty="0" smtClean="0"/>
              <a:t>uygulama olabilir. 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85" y="3381871"/>
            <a:ext cx="2369608" cy="2926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-36512" y="0"/>
            <a:ext cx="8352928" cy="706090"/>
          </a:xfrm>
        </p:spPr>
        <p:txBody>
          <a:bodyPr>
            <a:normAutofit fontScale="90000"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</p:txBody>
      </p:sp>
    </p:spTree>
    <p:extLst>
      <p:ext uri="{BB962C8B-B14F-4D97-AF65-F5344CB8AC3E}">
        <p14:creationId xmlns:p14="http://schemas.microsoft.com/office/powerpoint/2010/main" val="352896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Metin kutusu"/>
          <p:cNvSpPr txBox="1"/>
          <p:nvPr/>
        </p:nvSpPr>
        <p:spPr>
          <a:xfrm>
            <a:off x="467544" y="1023119"/>
            <a:ext cx="471652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tr-T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Kimler Başvurabilir ?</a:t>
            </a:r>
            <a:endParaRPr lang="tr-T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cs typeface="Arial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2992686" y="2980530"/>
            <a:ext cx="1964378" cy="13307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up 8"/>
          <p:cNvGrpSpPr/>
          <p:nvPr/>
        </p:nvGrpSpPr>
        <p:grpSpPr>
          <a:xfrm>
            <a:off x="395536" y="1729716"/>
            <a:ext cx="8352928" cy="806280"/>
            <a:chOff x="3022502" y="602186"/>
            <a:chExt cx="4968399" cy="806280"/>
          </a:xfrm>
        </p:grpSpPr>
        <p:sp>
          <p:nvSpPr>
            <p:cNvPr id="10" name="Köşeli Çift Ayraç 9"/>
            <p:cNvSpPr/>
            <p:nvPr/>
          </p:nvSpPr>
          <p:spPr>
            <a:xfrm>
              <a:off x="3022502" y="602186"/>
              <a:ext cx="4968399" cy="763180"/>
            </a:xfrm>
            <a:prstGeom prst="chevron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Köşeli Çift Ayraç 4"/>
            <p:cNvSpPr/>
            <p:nvPr/>
          </p:nvSpPr>
          <p:spPr>
            <a:xfrm>
              <a:off x="3322320" y="645286"/>
              <a:ext cx="4668581" cy="7631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10160" rIns="0" bIns="10160" numCol="1" spcCol="1270" anchor="ctr" anchorCtr="0">
              <a:noAutofit/>
            </a:bodyPr>
            <a:lstStyle/>
            <a:p>
              <a:pPr lvl="0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tr-TR" sz="1400" dirty="0"/>
                <a:t>Başvuru sırasında </a:t>
              </a:r>
              <a:r>
                <a:rPr lang="tr-TR" sz="1400" b="1" dirty="0"/>
                <a:t>Türkiye’de ve KKTC’de </a:t>
              </a:r>
              <a:r>
                <a:rPr lang="tr-TR" sz="1400" dirty="0"/>
                <a:t>yer alan yükseköğretim kurumlarında </a:t>
              </a:r>
              <a:r>
                <a:rPr lang="tr-TR" sz="1400" b="1" dirty="0"/>
                <a:t>Ön Lisans veya</a:t>
              </a:r>
            </a:p>
            <a:p>
              <a:pPr lvl="0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tr-TR" sz="1400" b="1" dirty="0"/>
                <a:t>Lisans öğrencisi</a:t>
              </a:r>
              <a:r>
                <a:rPr lang="tr-TR" sz="1400" dirty="0"/>
                <a:t> olanlar başvuru yapabilir. </a:t>
              </a:r>
            </a:p>
          </p:txBody>
        </p:sp>
      </p:grpSp>
      <p:grpSp>
        <p:nvGrpSpPr>
          <p:cNvPr id="17" name="Grup 16"/>
          <p:cNvGrpSpPr/>
          <p:nvPr/>
        </p:nvGrpSpPr>
        <p:grpSpPr>
          <a:xfrm>
            <a:off x="395536" y="2724514"/>
            <a:ext cx="5976664" cy="992518"/>
            <a:chOff x="3163750" y="1650409"/>
            <a:chExt cx="4821124" cy="763180"/>
          </a:xfrm>
        </p:grpSpPr>
        <p:sp>
          <p:nvSpPr>
            <p:cNvPr id="18" name="Köşeli Çift Ayraç 17"/>
            <p:cNvSpPr/>
            <p:nvPr/>
          </p:nvSpPr>
          <p:spPr>
            <a:xfrm>
              <a:off x="3163750" y="1650409"/>
              <a:ext cx="4821124" cy="763180"/>
            </a:xfrm>
            <a:prstGeom prst="chevron">
              <a:avLst/>
            </a:pr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Köşeli Çift Ayraç 4"/>
            <p:cNvSpPr/>
            <p:nvPr/>
          </p:nvSpPr>
          <p:spPr>
            <a:xfrm>
              <a:off x="3335375" y="1696838"/>
              <a:ext cx="4591414" cy="6703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tr-TR" sz="1400" dirty="0" smtClean="0"/>
                <a:t>Adaylar</a:t>
              </a:r>
              <a:r>
                <a:rPr lang="tr-TR" sz="1400" dirty="0"/>
                <a:t>, yarışma kategorilerinden </a:t>
              </a:r>
              <a:r>
                <a:rPr lang="tr-TR" sz="1400" b="1" dirty="0"/>
                <a:t>sadece birine </a:t>
              </a:r>
              <a:r>
                <a:rPr lang="tr-TR" sz="1400" dirty="0"/>
                <a:t>başvurabilirler. Yarışmaya </a:t>
              </a:r>
              <a:r>
                <a:rPr lang="tr-TR" sz="1400" b="1" dirty="0"/>
                <a:t>bireysel olarak </a:t>
              </a:r>
              <a:r>
                <a:rPr lang="tr-TR" sz="1400" b="1" dirty="0" smtClean="0"/>
                <a:t>veya en </a:t>
              </a:r>
              <a:r>
                <a:rPr lang="tr-TR" sz="1400" b="1" dirty="0"/>
                <a:t>fazla 3 kişiden oluşan ekipler </a:t>
              </a:r>
              <a:r>
                <a:rPr lang="tr-TR" sz="1400" dirty="0"/>
                <a:t>halinde başvuru yapılabilir. </a:t>
              </a:r>
              <a:r>
                <a:rPr lang="tr-TR" sz="1400" dirty="0" smtClean="0"/>
                <a:t>Başvuru, ekip adına ekip temsilcisi tarafından yapılır.</a:t>
              </a:r>
              <a:endParaRPr lang="tr-TR" sz="1400" kern="1200" dirty="0"/>
            </a:p>
          </p:txBody>
        </p:sp>
      </p:grpSp>
      <p:grpSp>
        <p:nvGrpSpPr>
          <p:cNvPr id="20" name="Grup 19"/>
          <p:cNvGrpSpPr/>
          <p:nvPr/>
        </p:nvGrpSpPr>
        <p:grpSpPr>
          <a:xfrm>
            <a:off x="323527" y="3940718"/>
            <a:ext cx="5976665" cy="928442"/>
            <a:chOff x="3225848" y="2698633"/>
            <a:chExt cx="4691956" cy="763180"/>
          </a:xfrm>
        </p:grpSpPr>
        <p:sp>
          <p:nvSpPr>
            <p:cNvPr id="21" name="Köşeli Çift Ayraç 20"/>
            <p:cNvSpPr/>
            <p:nvPr/>
          </p:nvSpPr>
          <p:spPr>
            <a:xfrm>
              <a:off x="3225848" y="2698633"/>
              <a:ext cx="4691956" cy="763180"/>
            </a:xfrm>
            <a:prstGeom prst="chevron">
              <a:avLst/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Köşeli Çift Ayraç 4"/>
            <p:cNvSpPr/>
            <p:nvPr/>
          </p:nvSpPr>
          <p:spPr>
            <a:xfrm>
              <a:off x="3436431" y="2745733"/>
              <a:ext cx="4188126" cy="639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tr-TR" sz="1400" dirty="0"/>
                <a:t>Projenin 3’ten fazla kişi tarafından hazırlanması durumunda, proje ekibinin ortak kararıyla </a:t>
              </a:r>
              <a:r>
                <a:rPr lang="tr-TR" sz="1400" dirty="0" smtClean="0"/>
                <a:t>ekip üyeleri arasından </a:t>
              </a:r>
              <a:r>
                <a:rPr lang="tr-TR" sz="1400" dirty="0"/>
                <a:t>3 kişi seçilerek başvuru yapılabilir. Bu durumda ekip dışında kalanların </a:t>
              </a:r>
              <a:r>
                <a:rPr lang="tr-TR" sz="1400" dirty="0" smtClean="0"/>
                <a:t>hak talebinde bulunmayacaklarını </a:t>
              </a:r>
              <a:r>
                <a:rPr lang="tr-TR" sz="1400" dirty="0"/>
                <a:t>taahhüt eden </a:t>
              </a:r>
              <a:r>
                <a:rPr lang="tr-TR" sz="1400" b="1" dirty="0" err="1"/>
                <a:t>muvafakatnameleri</a:t>
              </a:r>
              <a:r>
                <a:rPr lang="tr-TR" sz="1400" dirty="0"/>
                <a:t> istenir.</a:t>
              </a:r>
            </a:p>
          </p:txBody>
        </p:sp>
      </p:grpSp>
      <p:sp>
        <p:nvSpPr>
          <p:cNvPr id="24" name="Köşeli Çift Ayraç 23"/>
          <p:cNvSpPr/>
          <p:nvPr/>
        </p:nvSpPr>
        <p:spPr>
          <a:xfrm>
            <a:off x="392499" y="5157192"/>
            <a:ext cx="5907693" cy="864096"/>
          </a:xfrm>
          <a:prstGeom prst="chevron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Köşeli Çift Ayraç 4"/>
          <p:cNvSpPr/>
          <p:nvPr/>
        </p:nvSpPr>
        <p:spPr>
          <a:xfrm>
            <a:off x="611559" y="5301208"/>
            <a:ext cx="5315091" cy="7060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510" tIns="8255" rIns="0" bIns="82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Aft>
                <a:spcPct val="35000"/>
              </a:spcAft>
            </a:pPr>
            <a:r>
              <a:rPr lang="tr-TR" sz="1400" dirty="0"/>
              <a:t>Adaylar istemeleri halinde projelerini </a:t>
            </a:r>
            <a:r>
              <a:rPr lang="tr-TR" sz="1400" b="1" dirty="0"/>
              <a:t>bir danışman</a:t>
            </a:r>
            <a:r>
              <a:rPr lang="tr-TR" sz="1400" dirty="0"/>
              <a:t> eşliğinde de hazırlayabilirler.</a:t>
            </a:r>
          </a:p>
        </p:txBody>
      </p:sp>
      <p:pic>
        <p:nvPicPr>
          <p:cNvPr id="27" name="Picture 2" descr="C:\Documents and Settings\burcin.alparslan\Desktop\karsilasti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14284">
            <a:off x="6161253" y="3222990"/>
            <a:ext cx="2963708" cy="22227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" name="1 Başlık"/>
          <p:cNvSpPr>
            <a:spLocks noGrp="1"/>
          </p:cNvSpPr>
          <p:nvPr>
            <p:ph type="title"/>
          </p:nvPr>
        </p:nvSpPr>
        <p:spPr>
          <a:xfrm>
            <a:off x="35496" y="0"/>
            <a:ext cx="8353176" cy="706438"/>
          </a:xfrm>
        </p:spPr>
        <p:txBody>
          <a:bodyPr>
            <a:normAutofit fontScale="90000"/>
          </a:bodyPr>
          <a:lstStyle/>
          <a:p>
            <a:pPr lvl="0"/>
            <a:r>
              <a:rPr lang="tr-TR" sz="2300" dirty="0">
                <a:latin typeface="Arial" pitchFamily="34" charset="0"/>
                <a:cs typeface="Arial" pitchFamily="34" charset="0"/>
              </a:rPr>
              <a:t>2242 Öncelikli Alanlarda Üniversite Öğrencileri Proje Yarışması</a:t>
            </a:r>
          </a:p>
        </p:txBody>
      </p:sp>
    </p:spTree>
    <p:extLst>
      <p:ext uri="{BB962C8B-B14F-4D97-AF65-F5344CB8AC3E}">
        <p14:creationId xmlns:p14="http://schemas.microsoft.com/office/powerpoint/2010/main" val="14886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lusal Yenilik Sistemimizin Geleceği_2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a:spPr>
      <a:bodyPr spcFirstLastPara="0" vert="horz" wrap="square" lIns="216354" tIns="189034" rIns="216354" bIns="189034" numCol="1" spcCol="1270" anchor="ctr" anchorCtr="0">
        <a:noAutofit/>
      </a:bodyPr>
      <a:lstStyle>
        <a:defPPr algn="ctr" defTabSz="711200">
          <a:lnSpc>
            <a:spcPct val="90000"/>
          </a:lnSpc>
          <a:spcBef>
            <a:spcPct val="0"/>
          </a:spcBef>
          <a:spcAft>
            <a:spcPct val="35000"/>
          </a:spcAft>
          <a:defRPr b="1" u="none" kern="1200" dirty="0" smtClean="0">
            <a:latin typeface="Futura Bk BT" pitchFamily="34" charset="0"/>
          </a:defRPr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1">
          <a:schemeClr val="accent3">
            <a:hueOff val="0"/>
            <a:satOff val="0"/>
            <a:lumOff val="0"/>
            <a:alphaOff val="0"/>
          </a:schemeClr>
        </a:fillRef>
        <a:effectRef idx="2">
          <a:schemeClr val="accent3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>
            <a:latin typeface="Corbe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1488</Words>
  <Application>Microsoft Office PowerPoint</Application>
  <PresentationFormat>Ekran Gösterisi (4:3)</PresentationFormat>
  <Paragraphs>315</Paragraphs>
  <Slides>18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Ulusal Yenilik Sistemimizin Geleceği_2</vt:lpstr>
      <vt:lpstr>    TÜRKİYE BİLİMSEL VE TEKNOLOJİK ARAŞTIRMA KURUMU (TÜBİTAK) </vt:lpstr>
      <vt:lpstr>Üniversite Öğrencilerine Yönelik Yarışmalar </vt:lpstr>
      <vt:lpstr>2242 Öncelikli Alanlarda Üniversite Öğrencileri Proje Yarışması</vt:lpstr>
      <vt:lpstr>2242 Öncelikli Alanlarda Üniversite Öğrencileri Proje Yarışması </vt:lpstr>
      <vt:lpstr>2242 Öncelikli Alanlarda Üniversite Öğrencileri Proje Yarışması </vt:lpstr>
      <vt:lpstr>2242 Öncelikli Alanlarda Üniversite Öğrencileri Proje Yarışması </vt:lpstr>
      <vt:lpstr>2242 Öncelikli Alanlarda Üniversite Öğrencileri Proje Yarışması </vt:lpstr>
      <vt:lpstr>2242 Öncelikli Alanlarda Üniversite Öğrencileri Proje Yarışması</vt:lpstr>
      <vt:lpstr>2242 Öncelikli Alanlarda Üniversite Öğrencileri Proje Yarışması</vt:lpstr>
      <vt:lpstr>2242 Öncelikli Alanlarda Üniversite Öğrencileri Proje Yarışması</vt:lpstr>
      <vt:lpstr>2242 Öncelikli Alanlarda Üniversite Öğrencileri Proje Yarışması</vt:lpstr>
      <vt:lpstr>2242 Öncelikli Alanlarda Üniversite Öğrencileri Proje Yarışması</vt:lpstr>
      <vt:lpstr>2242 Öncelikli Alanlarda Üniversite Öğrencileri Proje Yarışması</vt:lpstr>
      <vt:lpstr>2242 Öncelikli Alanlarda Üniversite Öğrencileri Proje Yarışması</vt:lpstr>
      <vt:lpstr>2242 Öncelikli Alanlarda Üniversite Öğrencileri Proje Yarışması</vt:lpstr>
      <vt:lpstr>2242 Öncelikli Alanlarda Üniversite Öğrencileri Proje Yarışması</vt:lpstr>
      <vt:lpstr>2242 Öncelikli Alanlarda Üniversite Öğrencileri Proje Yarışması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 BİLİMSEL VE TEKNOLOJİK ARAŞTIRMA KURUMU (TÜBİTAK)</dc:title>
  <dc:creator>math117</dc:creator>
  <cp:lastModifiedBy>math117</cp:lastModifiedBy>
  <cp:revision>3</cp:revision>
  <dcterms:created xsi:type="dcterms:W3CDTF">2018-04-24T09:31:50Z</dcterms:created>
  <dcterms:modified xsi:type="dcterms:W3CDTF">2018-04-24T09:35:54Z</dcterms:modified>
</cp:coreProperties>
</file>