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4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ED90E01-1E6B-4B60-976B-C8BE05F6A6CC}" type="doc">
      <dgm:prSet loTypeId="urn:microsoft.com/office/officeart/2005/8/layout/hierarchy3" loCatId="hierarchy" qsTypeId="urn:microsoft.com/office/officeart/2005/8/quickstyle/simple2" qsCatId="simple" csTypeId="urn:microsoft.com/office/officeart/2005/8/colors/accent2_1" csCatId="accent2" phldr="1"/>
      <dgm:spPr/>
      <dgm:t>
        <a:bodyPr/>
        <a:lstStyle/>
        <a:p>
          <a:endParaRPr lang="tr-TR"/>
        </a:p>
      </dgm:t>
    </dgm:pt>
    <dgm:pt modelId="{0C2C66C9-C191-4A5A-8CF7-EBDDE36AC4A3}">
      <dgm:prSet custT="1"/>
      <dgm:spPr/>
      <dgm:t>
        <a:bodyPr/>
        <a:lstStyle/>
        <a:p>
          <a:r>
            <a:rPr lang="tr-TR" sz="2400" b="1" dirty="0" smtClean="0">
              <a:latin typeface="Arial" pitchFamily="34" charset="0"/>
              <a:cs typeface="Arial" pitchFamily="34" charset="0"/>
            </a:rPr>
            <a:t>Üniversite Proje Yarışmaları</a:t>
          </a:r>
          <a:endParaRPr lang="tr-TR" sz="2400" b="1" dirty="0">
            <a:latin typeface="Arial" pitchFamily="34" charset="0"/>
            <a:cs typeface="Arial" pitchFamily="34" charset="0"/>
          </a:endParaRPr>
        </a:p>
      </dgm:t>
    </dgm:pt>
    <dgm:pt modelId="{67BF528C-35A9-4E55-92EB-B213401E02BD}" type="parTrans" cxnId="{5A67692D-5DC5-4E13-9A06-D7B1B11A2A26}">
      <dgm:prSet/>
      <dgm:spPr/>
      <dgm:t>
        <a:bodyPr/>
        <a:lstStyle/>
        <a:p>
          <a:endParaRPr lang="tr-TR" sz="1600">
            <a:latin typeface="Arial" pitchFamily="34" charset="0"/>
            <a:cs typeface="Arial" pitchFamily="34" charset="0"/>
          </a:endParaRPr>
        </a:p>
      </dgm:t>
    </dgm:pt>
    <dgm:pt modelId="{F3E2E931-33D3-426C-9383-046B31923499}" type="sibTrans" cxnId="{5A67692D-5DC5-4E13-9A06-D7B1B11A2A26}">
      <dgm:prSet/>
      <dgm:spPr/>
      <dgm:t>
        <a:bodyPr/>
        <a:lstStyle/>
        <a:p>
          <a:endParaRPr lang="tr-TR" sz="1600">
            <a:latin typeface="Arial" pitchFamily="34" charset="0"/>
            <a:cs typeface="Arial" pitchFamily="34" charset="0"/>
          </a:endParaRPr>
        </a:p>
      </dgm:t>
    </dgm:pt>
    <dgm:pt modelId="{4B63DC03-F3B5-4BB6-AB89-D9E99650901D}">
      <dgm:prSet custT="1"/>
      <dgm:spPr>
        <a:noFill/>
      </dgm:spPr>
      <dgm:t>
        <a:bodyPr/>
        <a:lstStyle/>
        <a:p>
          <a:r>
            <a:rPr lang="tr-TR" altLang="tr-TR" sz="3600" b="1" i="0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rPr>
            <a:t>2241</a:t>
          </a:r>
          <a:r>
            <a:rPr lang="en-US" altLang="tr-TR" sz="3600" b="1" i="0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rPr>
            <a:t> </a:t>
          </a:r>
          <a:r>
            <a:rPr lang="tr-TR" altLang="tr-TR" sz="3600" b="1" i="0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rPr>
            <a:t>Özel Sektöre Yönelik Lisans Bitirme Tezleri Yarışması</a:t>
          </a:r>
          <a:endParaRPr lang="tr-TR" sz="3600" b="1" i="0" dirty="0">
            <a:solidFill>
              <a:schemeClr val="accent2"/>
            </a:solidFill>
            <a:latin typeface="Arial" pitchFamily="34" charset="0"/>
            <a:cs typeface="Arial" pitchFamily="34" charset="0"/>
          </a:endParaRPr>
        </a:p>
      </dgm:t>
    </dgm:pt>
    <dgm:pt modelId="{735FCB39-CAE6-415F-92D2-6E276C2A289C}" type="parTrans" cxnId="{D935F670-B9F4-491D-B33D-818440B9CA1C}">
      <dgm:prSet/>
      <dgm:spPr/>
      <dgm:t>
        <a:bodyPr/>
        <a:lstStyle/>
        <a:p>
          <a:endParaRPr lang="tr-TR" sz="1600">
            <a:latin typeface="Arial" pitchFamily="34" charset="0"/>
            <a:cs typeface="Arial" pitchFamily="34" charset="0"/>
          </a:endParaRPr>
        </a:p>
      </dgm:t>
    </dgm:pt>
    <dgm:pt modelId="{27B3ACA4-BA14-4022-85A8-ED4FB97EEAA3}" type="sibTrans" cxnId="{D935F670-B9F4-491D-B33D-818440B9CA1C}">
      <dgm:prSet/>
      <dgm:spPr/>
      <dgm:t>
        <a:bodyPr/>
        <a:lstStyle/>
        <a:p>
          <a:endParaRPr lang="tr-TR" sz="1600">
            <a:latin typeface="Arial" pitchFamily="34" charset="0"/>
            <a:cs typeface="Arial" pitchFamily="34" charset="0"/>
          </a:endParaRPr>
        </a:p>
      </dgm:t>
    </dgm:pt>
    <dgm:pt modelId="{173C2169-A87F-45C2-9CAD-BF3B5DE3108F}">
      <dgm:prSet custT="1"/>
      <dgm:spPr>
        <a:noFill/>
      </dgm:spPr>
      <dgm:t>
        <a:bodyPr/>
        <a:lstStyle/>
        <a:p>
          <a:r>
            <a:rPr lang="tr-TR" sz="1800" b="1" i="0" dirty="0" smtClean="0">
              <a:latin typeface="Arial" pitchFamily="34" charset="0"/>
              <a:cs typeface="Arial" pitchFamily="34" charset="0"/>
            </a:rPr>
            <a:t>2242 Öncelikli Alanlarda Üniversite Öğrencileri Proje Yarışması</a:t>
          </a:r>
          <a:endParaRPr lang="tr-TR" sz="1800" b="1" i="0" dirty="0">
            <a:latin typeface="Arial" pitchFamily="34" charset="0"/>
            <a:cs typeface="Arial" pitchFamily="34" charset="0"/>
          </a:endParaRPr>
        </a:p>
      </dgm:t>
    </dgm:pt>
    <dgm:pt modelId="{329CE6AB-0992-4266-9142-014EA61A39AD}" type="parTrans" cxnId="{31ABA1EC-418C-41B1-B885-43A78F49A1A8}">
      <dgm:prSet/>
      <dgm:spPr/>
      <dgm:t>
        <a:bodyPr/>
        <a:lstStyle/>
        <a:p>
          <a:endParaRPr lang="tr-TR" sz="1600">
            <a:latin typeface="Arial" pitchFamily="34" charset="0"/>
            <a:cs typeface="Arial" pitchFamily="34" charset="0"/>
          </a:endParaRPr>
        </a:p>
      </dgm:t>
    </dgm:pt>
    <dgm:pt modelId="{C8648155-A195-4F0F-8FEA-2728A0AD7F03}" type="sibTrans" cxnId="{31ABA1EC-418C-41B1-B885-43A78F49A1A8}">
      <dgm:prSet/>
      <dgm:spPr/>
      <dgm:t>
        <a:bodyPr/>
        <a:lstStyle/>
        <a:p>
          <a:endParaRPr lang="tr-TR" sz="1600">
            <a:latin typeface="Arial" pitchFamily="34" charset="0"/>
            <a:cs typeface="Arial" pitchFamily="34" charset="0"/>
          </a:endParaRPr>
        </a:p>
      </dgm:t>
    </dgm:pt>
    <dgm:pt modelId="{17036E74-425C-4C3F-B5F3-108817628ECC}">
      <dgm:prSet custT="1"/>
      <dgm:spPr>
        <a:noFill/>
      </dgm:spPr>
      <dgm:t>
        <a:bodyPr/>
        <a:lstStyle/>
        <a:p>
          <a:r>
            <a:rPr lang="tr-TR" sz="1800" b="1" i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2238 Girişimcilik ve Yenilikçilik Yarışması</a:t>
          </a:r>
          <a:endParaRPr lang="tr-TR" sz="1800" b="1" i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926E9AB2-60AB-4F62-8F67-318F82963110}" type="parTrans" cxnId="{1E06B3D2-54F0-4620-BF07-D3B2D9DD2DD0}">
      <dgm:prSet/>
      <dgm:spPr/>
      <dgm:t>
        <a:bodyPr/>
        <a:lstStyle/>
        <a:p>
          <a:endParaRPr lang="tr-TR" sz="1600">
            <a:latin typeface="Arial" pitchFamily="34" charset="0"/>
            <a:cs typeface="Arial" pitchFamily="34" charset="0"/>
          </a:endParaRPr>
        </a:p>
      </dgm:t>
    </dgm:pt>
    <dgm:pt modelId="{0D19E063-4D91-46F6-A9F4-0CAE4C6FCBF3}" type="sibTrans" cxnId="{1E06B3D2-54F0-4620-BF07-D3B2D9DD2DD0}">
      <dgm:prSet/>
      <dgm:spPr/>
      <dgm:t>
        <a:bodyPr/>
        <a:lstStyle/>
        <a:p>
          <a:endParaRPr lang="tr-TR" sz="1600">
            <a:latin typeface="Arial" pitchFamily="34" charset="0"/>
            <a:cs typeface="Arial" pitchFamily="34" charset="0"/>
          </a:endParaRPr>
        </a:p>
      </dgm:t>
    </dgm:pt>
    <dgm:pt modelId="{E2DB55D3-0B1D-4525-8FCF-B0F02AD8DD02}" type="pres">
      <dgm:prSet presAssocID="{8ED90E01-1E6B-4B60-976B-C8BE05F6A6C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72644E84-A52F-4856-AED4-90DF9882498E}" type="pres">
      <dgm:prSet presAssocID="{0C2C66C9-C191-4A5A-8CF7-EBDDE36AC4A3}" presName="root" presStyleCnt="0"/>
      <dgm:spPr/>
    </dgm:pt>
    <dgm:pt modelId="{5A9A1285-00E6-44AD-8F62-BB301A73B536}" type="pres">
      <dgm:prSet presAssocID="{0C2C66C9-C191-4A5A-8CF7-EBDDE36AC4A3}" presName="rootComposite" presStyleCnt="0"/>
      <dgm:spPr/>
    </dgm:pt>
    <dgm:pt modelId="{A44EBC12-30DF-4168-A57C-D5AFDA76E05C}" type="pres">
      <dgm:prSet presAssocID="{0C2C66C9-C191-4A5A-8CF7-EBDDE36AC4A3}" presName="rootText" presStyleLbl="node1" presStyleIdx="0" presStyleCnt="1" custScaleX="231611" custScaleY="78845"/>
      <dgm:spPr/>
      <dgm:t>
        <a:bodyPr/>
        <a:lstStyle/>
        <a:p>
          <a:endParaRPr lang="tr-TR"/>
        </a:p>
      </dgm:t>
    </dgm:pt>
    <dgm:pt modelId="{DE6983DF-3849-48A1-BCC5-D5A7DAAE24C1}" type="pres">
      <dgm:prSet presAssocID="{0C2C66C9-C191-4A5A-8CF7-EBDDE36AC4A3}" presName="rootConnector" presStyleLbl="node1" presStyleIdx="0" presStyleCnt="1"/>
      <dgm:spPr/>
      <dgm:t>
        <a:bodyPr/>
        <a:lstStyle/>
        <a:p>
          <a:endParaRPr lang="tr-TR"/>
        </a:p>
      </dgm:t>
    </dgm:pt>
    <dgm:pt modelId="{2A2F0D67-83D6-4992-9070-5D8A55AE11CB}" type="pres">
      <dgm:prSet presAssocID="{0C2C66C9-C191-4A5A-8CF7-EBDDE36AC4A3}" presName="childShape" presStyleCnt="0"/>
      <dgm:spPr/>
    </dgm:pt>
    <dgm:pt modelId="{F4930F84-154C-41BF-98E3-1845BA32776B}" type="pres">
      <dgm:prSet presAssocID="{735FCB39-CAE6-415F-92D2-6E276C2A289C}" presName="Name13" presStyleLbl="parChTrans1D2" presStyleIdx="0" presStyleCnt="3"/>
      <dgm:spPr/>
      <dgm:t>
        <a:bodyPr/>
        <a:lstStyle/>
        <a:p>
          <a:endParaRPr lang="tr-TR"/>
        </a:p>
      </dgm:t>
    </dgm:pt>
    <dgm:pt modelId="{32B60E7E-B977-4E8F-805A-EF935F6AB459}" type="pres">
      <dgm:prSet presAssocID="{4B63DC03-F3B5-4BB6-AB89-D9E99650901D}" presName="childText" presStyleLbl="bgAcc1" presStyleIdx="0" presStyleCnt="3" custScaleX="433815" custLinFactY="9056" custLinFactNeighborX="5959" custLinFactNeighborY="10000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A73BDC9-8F18-4765-8125-552603601EC8}" type="pres">
      <dgm:prSet presAssocID="{329CE6AB-0992-4266-9142-014EA61A39AD}" presName="Name13" presStyleLbl="parChTrans1D2" presStyleIdx="1" presStyleCnt="3"/>
      <dgm:spPr/>
      <dgm:t>
        <a:bodyPr/>
        <a:lstStyle/>
        <a:p>
          <a:endParaRPr lang="tr-TR"/>
        </a:p>
      </dgm:t>
    </dgm:pt>
    <dgm:pt modelId="{D4A13498-78E9-4899-ABBA-55F6578D5C8B}" type="pres">
      <dgm:prSet presAssocID="{173C2169-A87F-45C2-9CAD-BF3B5DE3108F}" presName="childText" presStyleLbl="bgAcc1" presStyleIdx="1" presStyleCnt="3" custScaleX="433815" custLinFactY="1141" custLinFactNeighborX="5959" custLinFactNeighborY="10000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44C31A9-7C6C-47EA-B12A-2E4A69F7D05B}" type="pres">
      <dgm:prSet presAssocID="{926E9AB2-60AB-4F62-8F67-318F82963110}" presName="Name13" presStyleLbl="parChTrans1D2" presStyleIdx="2" presStyleCnt="3"/>
      <dgm:spPr/>
      <dgm:t>
        <a:bodyPr/>
        <a:lstStyle/>
        <a:p>
          <a:endParaRPr lang="tr-TR"/>
        </a:p>
      </dgm:t>
    </dgm:pt>
    <dgm:pt modelId="{FCF4E94D-8517-4B09-BE21-536BC40FA665}" type="pres">
      <dgm:prSet presAssocID="{17036E74-425C-4C3F-B5F3-108817628ECC}" presName="childText" presStyleLbl="bgAcc1" presStyleIdx="2" presStyleCnt="3" custScaleX="432859" custLinFactY="-100000" custLinFactNeighborX="5959" custLinFactNeighborY="-15802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1E06B3D2-54F0-4620-BF07-D3B2D9DD2DD0}" srcId="{0C2C66C9-C191-4A5A-8CF7-EBDDE36AC4A3}" destId="{17036E74-425C-4C3F-B5F3-108817628ECC}" srcOrd="2" destOrd="0" parTransId="{926E9AB2-60AB-4F62-8F67-318F82963110}" sibTransId="{0D19E063-4D91-46F6-A9F4-0CAE4C6FCBF3}"/>
    <dgm:cxn modelId="{31ABA1EC-418C-41B1-B885-43A78F49A1A8}" srcId="{0C2C66C9-C191-4A5A-8CF7-EBDDE36AC4A3}" destId="{173C2169-A87F-45C2-9CAD-BF3B5DE3108F}" srcOrd="1" destOrd="0" parTransId="{329CE6AB-0992-4266-9142-014EA61A39AD}" sibTransId="{C8648155-A195-4F0F-8FEA-2728A0AD7F03}"/>
    <dgm:cxn modelId="{5E746018-AA78-4F1A-B4F9-32C1CF7B1B9D}" type="presOf" srcId="{0C2C66C9-C191-4A5A-8CF7-EBDDE36AC4A3}" destId="{DE6983DF-3849-48A1-BCC5-D5A7DAAE24C1}" srcOrd="1" destOrd="0" presId="urn:microsoft.com/office/officeart/2005/8/layout/hierarchy3"/>
    <dgm:cxn modelId="{5A67692D-5DC5-4E13-9A06-D7B1B11A2A26}" srcId="{8ED90E01-1E6B-4B60-976B-C8BE05F6A6CC}" destId="{0C2C66C9-C191-4A5A-8CF7-EBDDE36AC4A3}" srcOrd="0" destOrd="0" parTransId="{67BF528C-35A9-4E55-92EB-B213401E02BD}" sibTransId="{F3E2E931-33D3-426C-9383-046B31923499}"/>
    <dgm:cxn modelId="{138CD5D8-3722-438C-A51C-0ACC88A95E3E}" type="presOf" srcId="{17036E74-425C-4C3F-B5F3-108817628ECC}" destId="{FCF4E94D-8517-4B09-BE21-536BC40FA665}" srcOrd="0" destOrd="0" presId="urn:microsoft.com/office/officeart/2005/8/layout/hierarchy3"/>
    <dgm:cxn modelId="{D935F670-B9F4-491D-B33D-818440B9CA1C}" srcId="{0C2C66C9-C191-4A5A-8CF7-EBDDE36AC4A3}" destId="{4B63DC03-F3B5-4BB6-AB89-D9E99650901D}" srcOrd="0" destOrd="0" parTransId="{735FCB39-CAE6-415F-92D2-6E276C2A289C}" sibTransId="{27B3ACA4-BA14-4022-85A8-ED4FB97EEAA3}"/>
    <dgm:cxn modelId="{612E4DFA-6AE0-4CAF-B0BD-43568D0F7E5F}" type="presOf" srcId="{4B63DC03-F3B5-4BB6-AB89-D9E99650901D}" destId="{32B60E7E-B977-4E8F-805A-EF935F6AB459}" srcOrd="0" destOrd="0" presId="urn:microsoft.com/office/officeart/2005/8/layout/hierarchy3"/>
    <dgm:cxn modelId="{C856E257-A383-4E87-8630-9494D25F0932}" type="presOf" srcId="{8ED90E01-1E6B-4B60-976B-C8BE05F6A6CC}" destId="{E2DB55D3-0B1D-4525-8FCF-B0F02AD8DD02}" srcOrd="0" destOrd="0" presId="urn:microsoft.com/office/officeart/2005/8/layout/hierarchy3"/>
    <dgm:cxn modelId="{4421E86F-2D69-43FC-B5F6-71381B0B6D79}" type="presOf" srcId="{0C2C66C9-C191-4A5A-8CF7-EBDDE36AC4A3}" destId="{A44EBC12-30DF-4168-A57C-D5AFDA76E05C}" srcOrd="0" destOrd="0" presId="urn:microsoft.com/office/officeart/2005/8/layout/hierarchy3"/>
    <dgm:cxn modelId="{15A9E6B6-E42E-4329-AD88-B6AD19613B6F}" type="presOf" srcId="{329CE6AB-0992-4266-9142-014EA61A39AD}" destId="{8A73BDC9-8F18-4765-8125-552603601EC8}" srcOrd="0" destOrd="0" presId="urn:microsoft.com/office/officeart/2005/8/layout/hierarchy3"/>
    <dgm:cxn modelId="{A267ECC6-4BCA-41BF-96D2-97A82F0E4F7E}" type="presOf" srcId="{173C2169-A87F-45C2-9CAD-BF3B5DE3108F}" destId="{D4A13498-78E9-4899-ABBA-55F6578D5C8B}" srcOrd="0" destOrd="0" presId="urn:microsoft.com/office/officeart/2005/8/layout/hierarchy3"/>
    <dgm:cxn modelId="{AA137927-40BC-4380-8182-E7F2103FCECB}" type="presOf" srcId="{735FCB39-CAE6-415F-92D2-6E276C2A289C}" destId="{F4930F84-154C-41BF-98E3-1845BA32776B}" srcOrd="0" destOrd="0" presId="urn:microsoft.com/office/officeart/2005/8/layout/hierarchy3"/>
    <dgm:cxn modelId="{56C95EF4-D032-4383-8585-2A244DE48659}" type="presOf" srcId="{926E9AB2-60AB-4F62-8F67-318F82963110}" destId="{544C31A9-7C6C-47EA-B12A-2E4A69F7D05B}" srcOrd="0" destOrd="0" presId="urn:microsoft.com/office/officeart/2005/8/layout/hierarchy3"/>
    <dgm:cxn modelId="{C7B38484-20D7-470E-B8E7-E100FACA4969}" type="presParOf" srcId="{E2DB55D3-0B1D-4525-8FCF-B0F02AD8DD02}" destId="{72644E84-A52F-4856-AED4-90DF9882498E}" srcOrd="0" destOrd="0" presId="urn:microsoft.com/office/officeart/2005/8/layout/hierarchy3"/>
    <dgm:cxn modelId="{3F57E8CD-EB79-49B8-AD03-C41CE2C01B2A}" type="presParOf" srcId="{72644E84-A52F-4856-AED4-90DF9882498E}" destId="{5A9A1285-00E6-44AD-8F62-BB301A73B536}" srcOrd="0" destOrd="0" presId="urn:microsoft.com/office/officeart/2005/8/layout/hierarchy3"/>
    <dgm:cxn modelId="{1A8CBF18-B4A0-4C3F-9253-007A90ED507C}" type="presParOf" srcId="{5A9A1285-00E6-44AD-8F62-BB301A73B536}" destId="{A44EBC12-30DF-4168-A57C-D5AFDA76E05C}" srcOrd="0" destOrd="0" presId="urn:microsoft.com/office/officeart/2005/8/layout/hierarchy3"/>
    <dgm:cxn modelId="{414BC907-E73F-4CE7-9765-1F10D83171D6}" type="presParOf" srcId="{5A9A1285-00E6-44AD-8F62-BB301A73B536}" destId="{DE6983DF-3849-48A1-BCC5-D5A7DAAE24C1}" srcOrd="1" destOrd="0" presId="urn:microsoft.com/office/officeart/2005/8/layout/hierarchy3"/>
    <dgm:cxn modelId="{2AF0044A-536F-43DE-A0CF-706128857495}" type="presParOf" srcId="{72644E84-A52F-4856-AED4-90DF9882498E}" destId="{2A2F0D67-83D6-4992-9070-5D8A55AE11CB}" srcOrd="1" destOrd="0" presId="urn:microsoft.com/office/officeart/2005/8/layout/hierarchy3"/>
    <dgm:cxn modelId="{C65531B7-394B-4CDA-8FD7-5BBB1272E0B6}" type="presParOf" srcId="{2A2F0D67-83D6-4992-9070-5D8A55AE11CB}" destId="{F4930F84-154C-41BF-98E3-1845BA32776B}" srcOrd="0" destOrd="0" presId="urn:microsoft.com/office/officeart/2005/8/layout/hierarchy3"/>
    <dgm:cxn modelId="{8F9EA4CF-36CD-4967-BB00-9C1FBC7E6F00}" type="presParOf" srcId="{2A2F0D67-83D6-4992-9070-5D8A55AE11CB}" destId="{32B60E7E-B977-4E8F-805A-EF935F6AB459}" srcOrd="1" destOrd="0" presId="urn:microsoft.com/office/officeart/2005/8/layout/hierarchy3"/>
    <dgm:cxn modelId="{FDD2202B-E06B-425A-A0D0-294EC32A025E}" type="presParOf" srcId="{2A2F0D67-83D6-4992-9070-5D8A55AE11CB}" destId="{8A73BDC9-8F18-4765-8125-552603601EC8}" srcOrd="2" destOrd="0" presId="urn:microsoft.com/office/officeart/2005/8/layout/hierarchy3"/>
    <dgm:cxn modelId="{47081376-9742-4A98-A0EF-0208F8BE8B52}" type="presParOf" srcId="{2A2F0D67-83D6-4992-9070-5D8A55AE11CB}" destId="{D4A13498-78E9-4899-ABBA-55F6578D5C8B}" srcOrd="3" destOrd="0" presId="urn:microsoft.com/office/officeart/2005/8/layout/hierarchy3"/>
    <dgm:cxn modelId="{7FF68B82-B351-4116-BBAE-BD92E359DDC9}" type="presParOf" srcId="{2A2F0D67-83D6-4992-9070-5D8A55AE11CB}" destId="{544C31A9-7C6C-47EA-B12A-2E4A69F7D05B}" srcOrd="4" destOrd="0" presId="urn:microsoft.com/office/officeart/2005/8/layout/hierarchy3"/>
    <dgm:cxn modelId="{E884E21E-5E69-4341-A5D4-71BE63017F0C}" type="presParOf" srcId="{2A2F0D67-83D6-4992-9070-5D8A55AE11CB}" destId="{FCF4E94D-8517-4B09-BE21-536BC40FA665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E56E2CD-B45C-4674-AC53-C94E0463D23C}" type="doc">
      <dgm:prSet loTypeId="urn:microsoft.com/office/officeart/2005/8/layout/pyramid3" loCatId="pyramid" qsTypeId="urn:microsoft.com/office/officeart/2005/8/quickstyle/simple1" qsCatId="simple" csTypeId="urn:microsoft.com/office/officeart/2005/8/colors/colorful1#3" csCatId="colorful" phldr="1"/>
      <dgm:spPr/>
    </dgm:pt>
    <dgm:pt modelId="{C19E5A62-D567-4C30-8AC2-3EAC86A9CADD}">
      <dgm:prSet phldrT="[Metin]" custT="1"/>
      <dgm:spPr/>
      <dgm:t>
        <a:bodyPr/>
        <a:lstStyle/>
        <a:p>
          <a:endParaRPr lang="tr-TR" sz="2000" dirty="0" smtClean="0">
            <a:solidFill>
              <a:schemeClr val="bg1"/>
            </a:solidFill>
          </a:endParaRPr>
        </a:p>
        <a:p>
          <a:endParaRPr lang="tr-TR" sz="2000" dirty="0">
            <a:solidFill>
              <a:schemeClr val="bg1"/>
            </a:solidFill>
          </a:endParaRPr>
        </a:p>
      </dgm:t>
    </dgm:pt>
    <dgm:pt modelId="{31D60F90-FBCB-40A5-8171-8A0BCB544FBA}" type="parTrans" cxnId="{8DD3582D-CFA2-4F65-9DCF-4B6338113542}">
      <dgm:prSet/>
      <dgm:spPr/>
      <dgm:t>
        <a:bodyPr/>
        <a:lstStyle/>
        <a:p>
          <a:endParaRPr lang="tr-TR"/>
        </a:p>
      </dgm:t>
    </dgm:pt>
    <dgm:pt modelId="{257778D9-8842-40A0-A48B-F5381C67CC7D}" type="sibTrans" cxnId="{8DD3582D-CFA2-4F65-9DCF-4B6338113542}">
      <dgm:prSet/>
      <dgm:spPr/>
      <dgm:t>
        <a:bodyPr/>
        <a:lstStyle/>
        <a:p>
          <a:endParaRPr lang="tr-TR"/>
        </a:p>
      </dgm:t>
    </dgm:pt>
    <dgm:pt modelId="{5A070287-3825-4B60-9E29-CC7A9D3CEC83}">
      <dgm:prSet phldrT="[Metin]" custT="1"/>
      <dgm:spPr/>
      <dgm:t>
        <a:bodyPr/>
        <a:lstStyle/>
        <a:p>
          <a:endParaRPr lang="tr-TR" sz="1600" dirty="0">
            <a:solidFill>
              <a:schemeClr val="bg1"/>
            </a:solidFill>
          </a:endParaRPr>
        </a:p>
      </dgm:t>
    </dgm:pt>
    <dgm:pt modelId="{E5A1AA2B-1BDB-4912-9EC7-43D887A7DDC9}" type="parTrans" cxnId="{41D8775D-D7B2-434A-9E28-0507A85ADEAA}">
      <dgm:prSet/>
      <dgm:spPr/>
      <dgm:t>
        <a:bodyPr/>
        <a:lstStyle/>
        <a:p>
          <a:endParaRPr lang="tr-TR"/>
        </a:p>
      </dgm:t>
    </dgm:pt>
    <dgm:pt modelId="{B16AD669-0CBC-40A5-A1A3-F3FF23033883}" type="sibTrans" cxnId="{41D8775D-D7B2-434A-9E28-0507A85ADEAA}">
      <dgm:prSet/>
      <dgm:spPr/>
      <dgm:t>
        <a:bodyPr/>
        <a:lstStyle/>
        <a:p>
          <a:endParaRPr lang="tr-TR"/>
        </a:p>
      </dgm:t>
    </dgm:pt>
    <dgm:pt modelId="{9B0DB319-80A9-4446-9FEA-2205E1F54E50}">
      <dgm:prSet phldrT="[Metin]" custT="1"/>
      <dgm:spPr/>
      <dgm:t>
        <a:bodyPr/>
        <a:lstStyle/>
        <a:p>
          <a:pPr>
            <a:lnSpc>
              <a:spcPct val="90000"/>
            </a:lnSpc>
          </a:pPr>
          <a:endParaRPr lang="tr-TR" sz="2400" dirty="0">
            <a:solidFill>
              <a:schemeClr val="bg1"/>
            </a:solidFill>
          </a:endParaRPr>
        </a:p>
      </dgm:t>
    </dgm:pt>
    <dgm:pt modelId="{C373E6ED-49B1-4299-B652-43FAB8214A82}" type="parTrans" cxnId="{A2701832-1CEE-4628-A518-EBCE10059EE7}">
      <dgm:prSet/>
      <dgm:spPr/>
      <dgm:t>
        <a:bodyPr/>
        <a:lstStyle/>
        <a:p>
          <a:endParaRPr lang="tr-TR"/>
        </a:p>
      </dgm:t>
    </dgm:pt>
    <dgm:pt modelId="{D48775D7-9F52-4BA3-AA98-0BC6615E667E}" type="sibTrans" cxnId="{A2701832-1CEE-4628-A518-EBCE10059EE7}">
      <dgm:prSet/>
      <dgm:spPr/>
      <dgm:t>
        <a:bodyPr/>
        <a:lstStyle/>
        <a:p>
          <a:endParaRPr lang="tr-TR"/>
        </a:p>
      </dgm:t>
    </dgm:pt>
    <dgm:pt modelId="{6166D46A-4BE8-4BF0-B48C-D067326C2615}">
      <dgm:prSet/>
      <dgm:spPr/>
      <dgm:t>
        <a:bodyPr/>
        <a:lstStyle/>
        <a:p>
          <a:endParaRPr lang="tr-TR"/>
        </a:p>
      </dgm:t>
    </dgm:pt>
    <dgm:pt modelId="{297EFA3E-33CC-4393-8525-D47ACBA0E6B3}" type="parTrans" cxnId="{E62B8CC0-DB48-4671-AEF1-250BD08F14F8}">
      <dgm:prSet/>
      <dgm:spPr/>
      <dgm:t>
        <a:bodyPr/>
        <a:lstStyle/>
        <a:p>
          <a:endParaRPr lang="tr-TR"/>
        </a:p>
      </dgm:t>
    </dgm:pt>
    <dgm:pt modelId="{3E966DB8-C8E3-4670-86CA-5FF34B420CD5}" type="sibTrans" cxnId="{E62B8CC0-DB48-4671-AEF1-250BD08F14F8}">
      <dgm:prSet/>
      <dgm:spPr/>
      <dgm:t>
        <a:bodyPr/>
        <a:lstStyle/>
        <a:p>
          <a:endParaRPr lang="tr-TR"/>
        </a:p>
      </dgm:t>
    </dgm:pt>
    <dgm:pt modelId="{359E47C3-A97B-476F-BA69-E024C0339BBE}" type="pres">
      <dgm:prSet presAssocID="{FE56E2CD-B45C-4674-AC53-C94E0463D23C}" presName="Name0" presStyleCnt="0">
        <dgm:presLayoutVars>
          <dgm:dir/>
          <dgm:animLvl val="lvl"/>
          <dgm:resizeHandles val="exact"/>
        </dgm:presLayoutVars>
      </dgm:prSet>
      <dgm:spPr/>
    </dgm:pt>
    <dgm:pt modelId="{D90BD0BD-3315-4EFB-A3D8-E3DF03AD1B74}" type="pres">
      <dgm:prSet presAssocID="{6166D46A-4BE8-4BF0-B48C-D067326C2615}" presName="Name8" presStyleCnt="0"/>
      <dgm:spPr/>
    </dgm:pt>
    <dgm:pt modelId="{2DDEBC45-7D0D-4F97-B6EB-DD613D5EE6DF}" type="pres">
      <dgm:prSet presAssocID="{6166D46A-4BE8-4BF0-B48C-D067326C2615}" presName="level" presStyleLbl="node1" presStyleIdx="0" presStyleCnt="4" custAng="10800000" custScaleY="71476" custLinFactY="200000" custLinFactNeighborX="-44628" custLinFactNeighborY="235494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3A966CA-36D6-4575-A53E-9ECB1A8699CC}" type="pres">
      <dgm:prSet presAssocID="{6166D46A-4BE8-4BF0-B48C-D067326C2615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0ED6CFD-D576-415D-A322-FD22D14F9605}" type="pres">
      <dgm:prSet presAssocID="{C19E5A62-D567-4C30-8AC2-3EAC86A9CADD}" presName="Name8" presStyleCnt="0"/>
      <dgm:spPr/>
    </dgm:pt>
    <dgm:pt modelId="{BA190C6E-D769-430C-89F1-9C58055B927F}" type="pres">
      <dgm:prSet presAssocID="{C19E5A62-D567-4C30-8AC2-3EAC86A9CADD}" presName="level" presStyleLbl="node1" presStyleIdx="1" presStyleCnt="4" custAng="10800000" custScaleX="97324" custScaleY="84335" custLinFactY="49735" custLinFactNeighborX="-455" custLinFactNeighborY="100000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4F7EB37-5F2A-4004-A3A1-FE542A0729D0}" type="pres">
      <dgm:prSet presAssocID="{C19E5A62-D567-4C30-8AC2-3EAC86A9CAD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A222799-876A-4D67-A06B-C2C11F6A2020}" type="pres">
      <dgm:prSet presAssocID="{5A070287-3825-4B60-9E29-CC7A9D3CEC83}" presName="Name8" presStyleCnt="0"/>
      <dgm:spPr/>
    </dgm:pt>
    <dgm:pt modelId="{DD94318D-5690-4119-A6AF-7233F2952685}" type="pres">
      <dgm:prSet presAssocID="{5A070287-3825-4B60-9E29-CC7A9D3CEC83}" presName="level" presStyleLbl="node1" presStyleIdx="2" presStyleCnt="4" custAng="10800000" custScaleX="98903" custScaleY="94902" custLinFactNeighborX="-1404" custLinFactNeighborY="-28904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D662E3F-6F99-4E23-AD13-DD05650867CD}" type="pres">
      <dgm:prSet presAssocID="{5A070287-3825-4B60-9E29-CC7A9D3CEC8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2ACFDF0-12AC-4FF3-B1B1-CF1E929B7B0F}" type="pres">
      <dgm:prSet presAssocID="{9B0DB319-80A9-4446-9FEA-2205E1F54E50}" presName="Name8" presStyleCnt="0"/>
      <dgm:spPr/>
    </dgm:pt>
    <dgm:pt modelId="{D3A99FE1-CD26-4F08-BCD7-05E9E9E47142}" type="pres">
      <dgm:prSet presAssocID="{9B0DB319-80A9-4446-9FEA-2205E1F54E50}" presName="level" presStyleLbl="node1" presStyleIdx="3" presStyleCnt="4" custAng="10800000" custScaleX="97358" custScaleY="128210" custLinFactY="-100000" custLinFactNeighborX="-2955" custLinFactNeighborY="-155334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2D039D7-EA55-41A9-8879-874B3BE71E84}" type="pres">
      <dgm:prSet presAssocID="{9B0DB319-80A9-4446-9FEA-2205E1F54E5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6C7F4367-EEB2-4D74-8E37-33B7E23B447B}" type="presOf" srcId="{FE56E2CD-B45C-4674-AC53-C94E0463D23C}" destId="{359E47C3-A97B-476F-BA69-E024C0339BBE}" srcOrd="0" destOrd="0" presId="urn:microsoft.com/office/officeart/2005/8/layout/pyramid3"/>
    <dgm:cxn modelId="{7718F8F0-FB2A-4A4F-BACD-9794FBAEDEF3}" type="presOf" srcId="{9B0DB319-80A9-4446-9FEA-2205E1F54E50}" destId="{D3A99FE1-CD26-4F08-BCD7-05E9E9E47142}" srcOrd="0" destOrd="0" presId="urn:microsoft.com/office/officeart/2005/8/layout/pyramid3"/>
    <dgm:cxn modelId="{E62B8CC0-DB48-4671-AEF1-250BD08F14F8}" srcId="{FE56E2CD-B45C-4674-AC53-C94E0463D23C}" destId="{6166D46A-4BE8-4BF0-B48C-D067326C2615}" srcOrd="0" destOrd="0" parTransId="{297EFA3E-33CC-4393-8525-D47ACBA0E6B3}" sibTransId="{3E966DB8-C8E3-4670-86CA-5FF34B420CD5}"/>
    <dgm:cxn modelId="{36290E85-52B7-4AE3-BFA3-DD8846A4636E}" type="presOf" srcId="{C19E5A62-D567-4C30-8AC2-3EAC86A9CADD}" destId="{BA190C6E-D769-430C-89F1-9C58055B927F}" srcOrd="0" destOrd="0" presId="urn:microsoft.com/office/officeart/2005/8/layout/pyramid3"/>
    <dgm:cxn modelId="{A2701832-1CEE-4628-A518-EBCE10059EE7}" srcId="{FE56E2CD-B45C-4674-AC53-C94E0463D23C}" destId="{9B0DB319-80A9-4446-9FEA-2205E1F54E50}" srcOrd="3" destOrd="0" parTransId="{C373E6ED-49B1-4299-B652-43FAB8214A82}" sibTransId="{D48775D7-9F52-4BA3-AA98-0BC6615E667E}"/>
    <dgm:cxn modelId="{8DD3582D-CFA2-4F65-9DCF-4B6338113542}" srcId="{FE56E2CD-B45C-4674-AC53-C94E0463D23C}" destId="{C19E5A62-D567-4C30-8AC2-3EAC86A9CADD}" srcOrd="1" destOrd="0" parTransId="{31D60F90-FBCB-40A5-8171-8A0BCB544FBA}" sibTransId="{257778D9-8842-40A0-A48B-F5381C67CC7D}"/>
    <dgm:cxn modelId="{2917EF54-7BC9-46BA-9E37-BB2F196CB946}" type="presOf" srcId="{6166D46A-4BE8-4BF0-B48C-D067326C2615}" destId="{2DDEBC45-7D0D-4F97-B6EB-DD613D5EE6DF}" srcOrd="0" destOrd="0" presId="urn:microsoft.com/office/officeart/2005/8/layout/pyramid3"/>
    <dgm:cxn modelId="{9106A5F0-B753-41A5-ADB3-329B7076D170}" type="presOf" srcId="{6166D46A-4BE8-4BF0-B48C-D067326C2615}" destId="{33A966CA-36D6-4575-A53E-9ECB1A8699CC}" srcOrd="1" destOrd="0" presId="urn:microsoft.com/office/officeart/2005/8/layout/pyramid3"/>
    <dgm:cxn modelId="{41D8775D-D7B2-434A-9E28-0507A85ADEAA}" srcId="{FE56E2CD-B45C-4674-AC53-C94E0463D23C}" destId="{5A070287-3825-4B60-9E29-CC7A9D3CEC83}" srcOrd="2" destOrd="0" parTransId="{E5A1AA2B-1BDB-4912-9EC7-43D887A7DDC9}" sibTransId="{B16AD669-0CBC-40A5-A1A3-F3FF23033883}"/>
    <dgm:cxn modelId="{5E54000F-1883-4D99-B0F8-1BD9B31B2368}" type="presOf" srcId="{9B0DB319-80A9-4446-9FEA-2205E1F54E50}" destId="{12D039D7-EA55-41A9-8879-874B3BE71E84}" srcOrd="1" destOrd="0" presId="urn:microsoft.com/office/officeart/2005/8/layout/pyramid3"/>
    <dgm:cxn modelId="{B32AFD81-BFD5-41E7-87D0-5ACB95C6B46D}" type="presOf" srcId="{5A070287-3825-4B60-9E29-CC7A9D3CEC83}" destId="{5D662E3F-6F99-4E23-AD13-DD05650867CD}" srcOrd="1" destOrd="0" presId="urn:microsoft.com/office/officeart/2005/8/layout/pyramid3"/>
    <dgm:cxn modelId="{E6481DBB-9FE8-4AFA-BC2F-B873E30292A3}" type="presOf" srcId="{5A070287-3825-4B60-9E29-CC7A9D3CEC83}" destId="{DD94318D-5690-4119-A6AF-7233F2952685}" srcOrd="0" destOrd="0" presId="urn:microsoft.com/office/officeart/2005/8/layout/pyramid3"/>
    <dgm:cxn modelId="{B12156F9-43D8-4F14-B232-4E53B9C80292}" type="presOf" srcId="{C19E5A62-D567-4C30-8AC2-3EAC86A9CADD}" destId="{24F7EB37-5F2A-4004-A3A1-FE542A0729D0}" srcOrd="1" destOrd="0" presId="urn:microsoft.com/office/officeart/2005/8/layout/pyramid3"/>
    <dgm:cxn modelId="{D9F89143-37D0-49F1-80E0-9D243E6E7398}" type="presParOf" srcId="{359E47C3-A97B-476F-BA69-E024C0339BBE}" destId="{D90BD0BD-3315-4EFB-A3D8-E3DF03AD1B74}" srcOrd="0" destOrd="0" presId="urn:microsoft.com/office/officeart/2005/8/layout/pyramid3"/>
    <dgm:cxn modelId="{5B02E66D-F96D-4FC0-A00B-E8FD68A39A48}" type="presParOf" srcId="{D90BD0BD-3315-4EFB-A3D8-E3DF03AD1B74}" destId="{2DDEBC45-7D0D-4F97-B6EB-DD613D5EE6DF}" srcOrd="0" destOrd="0" presId="urn:microsoft.com/office/officeart/2005/8/layout/pyramid3"/>
    <dgm:cxn modelId="{7FDC3363-33B9-416E-8FA9-023B2F8A11E2}" type="presParOf" srcId="{D90BD0BD-3315-4EFB-A3D8-E3DF03AD1B74}" destId="{33A966CA-36D6-4575-A53E-9ECB1A8699CC}" srcOrd="1" destOrd="0" presId="urn:microsoft.com/office/officeart/2005/8/layout/pyramid3"/>
    <dgm:cxn modelId="{7C1D8A61-C269-41F3-9C85-6A3631B0F171}" type="presParOf" srcId="{359E47C3-A97B-476F-BA69-E024C0339BBE}" destId="{A0ED6CFD-D576-415D-A322-FD22D14F9605}" srcOrd="1" destOrd="0" presId="urn:microsoft.com/office/officeart/2005/8/layout/pyramid3"/>
    <dgm:cxn modelId="{386B324F-31C0-4EE5-9845-930D6F0F03DD}" type="presParOf" srcId="{A0ED6CFD-D576-415D-A322-FD22D14F9605}" destId="{BA190C6E-D769-430C-89F1-9C58055B927F}" srcOrd="0" destOrd="0" presId="urn:microsoft.com/office/officeart/2005/8/layout/pyramid3"/>
    <dgm:cxn modelId="{321CFDF5-0322-4393-B44E-15EC2261D719}" type="presParOf" srcId="{A0ED6CFD-D576-415D-A322-FD22D14F9605}" destId="{24F7EB37-5F2A-4004-A3A1-FE542A0729D0}" srcOrd="1" destOrd="0" presId="urn:microsoft.com/office/officeart/2005/8/layout/pyramid3"/>
    <dgm:cxn modelId="{25B74DC5-8E52-490F-8539-1E08320C5CDB}" type="presParOf" srcId="{359E47C3-A97B-476F-BA69-E024C0339BBE}" destId="{9A222799-876A-4D67-A06B-C2C11F6A2020}" srcOrd="2" destOrd="0" presId="urn:microsoft.com/office/officeart/2005/8/layout/pyramid3"/>
    <dgm:cxn modelId="{8CD392A2-2686-49E8-A65A-D222FF5A466C}" type="presParOf" srcId="{9A222799-876A-4D67-A06B-C2C11F6A2020}" destId="{DD94318D-5690-4119-A6AF-7233F2952685}" srcOrd="0" destOrd="0" presId="urn:microsoft.com/office/officeart/2005/8/layout/pyramid3"/>
    <dgm:cxn modelId="{58BF00EA-AFFD-40F8-90AD-8A3F925C753F}" type="presParOf" srcId="{9A222799-876A-4D67-A06B-C2C11F6A2020}" destId="{5D662E3F-6F99-4E23-AD13-DD05650867CD}" srcOrd="1" destOrd="0" presId="urn:microsoft.com/office/officeart/2005/8/layout/pyramid3"/>
    <dgm:cxn modelId="{94614FC3-52F7-4535-B0FF-060A79799CE9}" type="presParOf" srcId="{359E47C3-A97B-476F-BA69-E024C0339BBE}" destId="{92ACFDF0-12AC-4FF3-B1B1-CF1E929B7B0F}" srcOrd="3" destOrd="0" presId="urn:microsoft.com/office/officeart/2005/8/layout/pyramid3"/>
    <dgm:cxn modelId="{659D3788-F10B-4E10-A09B-ABB876DD6571}" type="presParOf" srcId="{92ACFDF0-12AC-4FF3-B1B1-CF1E929B7B0F}" destId="{D3A99FE1-CD26-4F08-BCD7-05E9E9E47142}" srcOrd="0" destOrd="0" presId="urn:microsoft.com/office/officeart/2005/8/layout/pyramid3"/>
    <dgm:cxn modelId="{CC5F32D3-B79E-43D6-81B1-6FF962C2B44C}" type="presParOf" srcId="{92ACFDF0-12AC-4FF3-B1B1-CF1E929B7B0F}" destId="{12D039D7-EA55-41A9-8879-874B3BE71E84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E56E2CD-B45C-4674-AC53-C94E0463D23C}" type="doc">
      <dgm:prSet loTypeId="urn:microsoft.com/office/officeart/2005/8/layout/pyramid3" loCatId="pyramid" qsTypeId="urn:microsoft.com/office/officeart/2005/8/quickstyle/simple1" qsCatId="simple" csTypeId="urn:microsoft.com/office/officeart/2005/8/colors/colorful1#4" csCatId="colorful" phldr="1"/>
      <dgm:spPr/>
      <dgm:t>
        <a:bodyPr/>
        <a:lstStyle/>
        <a:p>
          <a:endParaRPr lang="tr-TR"/>
        </a:p>
      </dgm:t>
    </dgm:pt>
    <dgm:pt modelId="{359E47C3-A97B-476F-BA69-E024C0339BBE}" type="pres">
      <dgm:prSet presAssocID="{FE56E2CD-B45C-4674-AC53-C94E0463D23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</dgm:ptLst>
  <dgm:cxnLst>
    <dgm:cxn modelId="{4ECCFEEA-7A18-4ABD-B69F-99EEBC5F943E}" type="presOf" srcId="{FE56E2CD-B45C-4674-AC53-C94E0463D23C}" destId="{359E47C3-A97B-476F-BA69-E024C0339BBE}" srcOrd="0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4EBC12-30DF-4168-A57C-D5AFDA76E05C}">
      <dsp:nvSpPr>
        <dsp:cNvPr id="0" name=""/>
        <dsp:cNvSpPr/>
      </dsp:nvSpPr>
      <dsp:spPr>
        <a:xfrm>
          <a:off x="55427" y="3161"/>
          <a:ext cx="5064755" cy="86207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>
              <a:latin typeface="Arial" pitchFamily="34" charset="0"/>
              <a:cs typeface="Arial" pitchFamily="34" charset="0"/>
            </a:rPr>
            <a:t>Üniversite Proje Yarışmaları</a:t>
          </a:r>
          <a:endParaRPr lang="tr-TR" sz="2400" b="1" kern="1200" dirty="0">
            <a:latin typeface="Arial" pitchFamily="34" charset="0"/>
            <a:cs typeface="Arial" pitchFamily="34" charset="0"/>
          </a:endParaRPr>
        </a:p>
      </dsp:txBody>
      <dsp:txXfrm>
        <a:off x="80676" y="28410"/>
        <a:ext cx="5014257" cy="811573"/>
      </dsp:txXfrm>
    </dsp:sp>
    <dsp:sp modelId="{F4930F84-154C-41BF-98E3-1845BA32776B}">
      <dsp:nvSpPr>
        <dsp:cNvPr id="0" name=""/>
        <dsp:cNvSpPr/>
      </dsp:nvSpPr>
      <dsp:spPr>
        <a:xfrm>
          <a:off x="561902" y="865233"/>
          <a:ext cx="561902" cy="20124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12422"/>
              </a:lnTo>
              <a:lnTo>
                <a:pt x="561902" y="2012422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B60E7E-B977-4E8F-805A-EF935F6AB459}">
      <dsp:nvSpPr>
        <dsp:cNvPr id="0" name=""/>
        <dsp:cNvSpPr/>
      </dsp:nvSpPr>
      <dsp:spPr>
        <a:xfrm>
          <a:off x="1123805" y="2330968"/>
          <a:ext cx="7589162" cy="109337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altLang="tr-TR" sz="3600" b="1" i="0" kern="1200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rPr>
            <a:t>2241</a:t>
          </a:r>
          <a:r>
            <a:rPr lang="en-US" altLang="tr-TR" sz="3600" b="1" i="0" kern="1200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rPr>
            <a:t> </a:t>
          </a:r>
          <a:r>
            <a:rPr lang="tr-TR" altLang="tr-TR" sz="3600" b="1" i="0" kern="1200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rPr>
            <a:t>Özel Sektöre Yönelik Lisans Bitirme Tezleri Yarışması</a:t>
          </a:r>
          <a:endParaRPr lang="tr-TR" sz="3600" b="1" i="0" kern="1200" dirty="0">
            <a:solidFill>
              <a:schemeClr val="accent2"/>
            </a:solidFill>
            <a:latin typeface="Arial" pitchFamily="34" charset="0"/>
            <a:cs typeface="Arial" pitchFamily="34" charset="0"/>
          </a:endParaRPr>
        </a:p>
      </dsp:txBody>
      <dsp:txXfrm>
        <a:off x="1155829" y="2362992"/>
        <a:ext cx="7525114" cy="1029327"/>
      </dsp:txXfrm>
    </dsp:sp>
    <dsp:sp modelId="{8A73BDC9-8F18-4765-8125-552603601EC8}">
      <dsp:nvSpPr>
        <dsp:cNvPr id="0" name=""/>
        <dsp:cNvSpPr/>
      </dsp:nvSpPr>
      <dsp:spPr>
        <a:xfrm>
          <a:off x="561902" y="865233"/>
          <a:ext cx="561902" cy="32926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92601"/>
              </a:lnTo>
              <a:lnTo>
                <a:pt x="561902" y="3292601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A13498-78E9-4899-ABBA-55F6578D5C8B}">
      <dsp:nvSpPr>
        <dsp:cNvPr id="0" name=""/>
        <dsp:cNvSpPr/>
      </dsp:nvSpPr>
      <dsp:spPr>
        <a:xfrm>
          <a:off x="1123805" y="3611146"/>
          <a:ext cx="7589162" cy="109337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i="0" kern="1200" dirty="0" smtClean="0">
              <a:latin typeface="Arial" pitchFamily="34" charset="0"/>
              <a:cs typeface="Arial" pitchFamily="34" charset="0"/>
            </a:rPr>
            <a:t>2242 Öncelikli Alanlarda Üniversite Öğrencileri Proje Yarışması</a:t>
          </a:r>
          <a:endParaRPr lang="tr-TR" sz="1800" b="1" i="0" kern="1200" dirty="0">
            <a:latin typeface="Arial" pitchFamily="34" charset="0"/>
            <a:cs typeface="Arial" pitchFamily="34" charset="0"/>
          </a:endParaRPr>
        </a:p>
      </dsp:txBody>
      <dsp:txXfrm>
        <a:off x="1155829" y="3643170"/>
        <a:ext cx="7525114" cy="1029327"/>
      </dsp:txXfrm>
    </dsp:sp>
    <dsp:sp modelId="{544C31A9-7C6C-47EA-B12A-2E4A69F7D05B}">
      <dsp:nvSpPr>
        <dsp:cNvPr id="0" name=""/>
        <dsp:cNvSpPr/>
      </dsp:nvSpPr>
      <dsp:spPr>
        <a:xfrm>
          <a:off x="561902" y="865233"/>
          <a:ext cx="578627" cy="7322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2255"/>
              </a:lnTo>
              <a:lnTo>
                <a:pt x="578627" y="732255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F4E94D-8517-4B09-BE21-536BC40FA665}">
      <dsp:nvSpPr>
        <dsp:cNvPr id="0" name=""/>
        <dsp:cNvSpPr/>
      </dsp:nvSpPr>
      <dsp:spPr>
        <a:xfrm>
          <a:off x="1140530" y="1050800"/>
          <a:ext cx="7572437" cy="109337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i="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2238 Girişimcilik ve Yenilikçilik Yarışması</a:t>
          </a:r>
          <a:endParaRPr lang="tr-TR" sz="1800" b="1" i="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1172554" y="1082824"/>
        <a:ext cx="7508389" cy="102932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DEBC45-7D0D-4F97-B6EB-DD613D5EE6DF}">
      <dsp:nvSpPr>
        <dsp:cNvPr id="0" name=""/>
        <dsp:cNvSpPr/>
      </dsp:nvSpPr>
      <dsp:spPr>
        <a:xfrm>
          <a:off x="0" y="4790864"/>
          <a:ext cx="8712968" cy="1113791"/>
        </a:xfrm>
        <a:prstGeom prst="trapezoid">
          <a:avLst>
            <a:gd name="adj" fmla="val 7378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6500" kern="1200"/>
        </a:p>
      </dsp:txBody>
      <dsp:txXfrm rot="10800000">
        <a:off x="1524771" y="4790864"/>
        <a:ext cx="5663429" cy="1113791"/>
      </dsp:txXfrm>
    </dsp:sp>
    <dsp:sp modelId="{BA190C6E-D769-430C-89F1-9C58055B927F}">
      <dsp:nvSpPr>
        <dsp:cNvPr id="0" name=""/>
        <dsp:cNvSpPr/>
      </dsp:nvSpPr>
      <dsp:spPr>
        <a:xfrm>
          <a:off x="884183" y="3447071"/>
          <a:ext cx="6880268" cy="1314169"/>
        </a:xfrm>
        <a:prstGeom prst="trapezoid">
          <a:avLst>
            <a:gd name="adj" fmla="val 7378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000" kern="1200" dirty="0" smtClean="0">
            <a:solidFill>
              <a:schemeClr val="bg1"/>
            </a:solidFill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000" kern="1200" dirty="0">
            <a:solidFill>
              <a:schemeClr val="bg1"/>
            </a:solidFill>
          </a:endParaRPr>
        </a:p>
      </dsp:txBody>
      <dsp:txXfrm rot="10800000">
        <a:off x="2088230" y="3447071"/>
        <a:ext cx="4472174" cy="1314169"/>
      </dsp:txXfrm>
    </dsp:sp>
    <dsp:sp modelId="{DD94318D-5690-4119-A6AF-7233F2952685}">
      <dsp:nvSpPr>
        <dsp:cNvPr id="0" name=""/>
        <dsp:cNvSpPr/>
      </dsp:nvSpPr>
      <dsp:spPr>
        <a:xfrm>
          <a:off x="1747472" y="1977557"/>
          <a:ext cx="5073965" cy="1478832"/>
        </a:xfrm>
        <a:prstGeom prst="trapezoid">
          <a:avLst>
            <a:gd name="adj" fmla="val 7378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600" kern="1200" dirty="0">
            <a:solidFill>
              <a:schemeClr val="bg1"/>
            </a:solidFill>
          </a:endParaRPr>
        </a:p>
      </dsp:txBody>
      <dsp:txXfrm rot="10800000">
        <a:off x="2635416" y="1977557"/>
        <a:ext cx="3298077" cy="1478832"/>
      </dsp:txXfrm>
    </dsp:sp>
    <dsp:sp modelId="{D3A99FE1-CD26-4F08-BCD7-05E9E9E47142}">
      <dsp:nvSpPr>
        <dsp:cNvPr id="0" name=""/>
        <dsp:cNvSpPr/>
      </dsp:nvSpPr>
      <dsp:spPr>
        <a:xfrm>
          <a:off x="2834280" y="0"/>
          <a:ext cx="2870177" cy="1997862"/>
        </a:xfrm>
        <a:prstGeom prst="trapezoid">
          <a:avLst>
            <a:gd name="adj" fmla="val 7378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400" kern="1200" dirty="0">
            <a:solidFill>
              <a:schemeClr val="bg1"/>
            </a:solidFill>
          </a:endParaRPr>
        </a:p>
      </dsp:txBody>
      <dsp:txXfrm rot="10800000">
        <a:off x="2834280" y="0"/>
        <a:ext cx="2870177" cy="199786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891138-D9F9-412E-B4E7-F7963E8591AE}" type="datetimeFigureOut">
              <a:rPr lang="tr-TR" smtClean="0"/>
              <a:t>24.04.2018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F28761-CCBD-45C7-8DDC-5BE4565DC5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8933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İş Fikri İle Başvuru</a:t>
            </a:r>
          </a:p>
          <a:p>
            <a:pPr marL="228600" indent="-228600">
              <a:buFontTx/>
              <a:buAutoNum type="arabicPeriod"/>
              <a:defRPr/>
            </a:pPr>
            <a:r>
              <a:rPr lang="tr-TR" dirty="0" smtClean="0"/>
              <a:t>Aşama Elemesi (en fazla 120 grup)</a:t>
            </a:r>
          </a:p>
          <a:p>
            <a:pPr marL="228600" indent="-228600">
              <a:defRPr/>
            </a:pPr>
            <a:r>
              <a:rPr lang="tr-TR" dirty="0" smtClean="0"/>
              <a:t>İş Planı Eğitimi</a:t>
            </a:r>
          </a:p>
          <a:p>
            <a:pPr marL="228600" indent="-228600">
              <a:defRPr/>
            </a:pPr>
            <a:r>
              <a:rPr lang="tr-TR" dirty="0" smtClean="0"/>
              <a:t>İş Planlarının Sisteme Yüklenmesi</a:t>
            </a:r>
          </a:p>
          <a:p>
            <a:pPr marL="228600" indent="-228600">
              <a:defRPr/>
            </a:pPr>
            <a:r>
              <a:rPr lang="tr-TR" dirty="0" smtClean="0"/>
              <a:t>2. Aşama Elemesi (En fazla 30 Proje)</a:t>
            </a:r>
          </a:p>
          <a:p>
            <a:pPr marL="228600" indent="-228600">
              <a:defRPr/>
            </a:pPr>
            <a:r>
              <a:rPr lang="tr-TR" dirty="0" smtClean="0"/>
              <a:t>Sergi</a:t>
            </a:r>
          </a:p>
          <a:p>
            <a:pPr marL="228600" indent="-228600">
              <a:defRPr/>
            </a:pPr>
            <a:r>
              <a:rPr lang="tr-TR" dirty="0" smtClean="0"/>
              <a:t>Ödüller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BE949D7-FC5A-4DF7-809C-98E060E82840}" type="slidenum">
              <a:rPr lang="tr-TR" smtClean="0"/>
              <a:pPr>
                <a:defRPr/>
              </a:pPr>
              <a:t>3</a:t>
            </a:fld>
            <a:endParaRPr lang="tr-T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İş Fikri İle Başvuru</a:t>
            </a:r>
          </a:p>
          <a:p>
            <a:pPr marL="228600" indent="-228600">
              <a:buFontTx/>
              <a:buAutoNum type="arabicPeriod"/>
              <a:defRPr/>
            </a:pPr>
            <a:r>
              <a:rPr lang="tr-TR" dirty="0" smtClean="0"/>
              <a:t>Aşama Elemesi (en fazla 120 grup)</a:t>
            </a:r>
          </a:p>
          <a:p>
            <a:pPr marL="228600" indent="-228600">
              <a:defRPr/>
            </a:pPr>
            <a:r>
              <a:rPr lang="tr-TR" dirty="0" smtClean="0"/>
              <a:t>İş Planı Eğitimi</a:t>
            </a:r>
          </a:p>
          <a:p>
            <a:pPr marL="228600" indent="-228600">
              <a:defRPr/>
            </a:pPr>
            <a:r>
              <a:rPr lang="tr-TR" dirty="0" smtClean="0"/>
              <a:t>İş Planlarının Sisteme Yüklenmesi</a:t>
            </a:r>
          </a:p>
          <a:p>
            <a:pPr marL="228600" indent="-228600">
              <a:defRPr/>
            </a:pPr>
            <a:r>
              <a:rPr lang="tr-TR" dirty="0" smtClean="0"/>
              <a:t>2. Aşama Elemesi (En fazla 30 Proje)</a:t>
            </a:r>
          </a:p>
          <a:p>
            <a:pPr marL="228600" indent="-228600">
              <a:defRPr/>
            </a:pPr>
            <a:r>
              <a:rPr lang="tr-TR" dirty="0" smtClean="0"/>
              <a:t>Sergi</a:t>
            </a:r>
          </a:p>
          <a:p>
            <a:pPr marL="228600" indent="-228600">
              <a:defRPr/>
            </a:pPr>
            <a:r>
              <a:rPr lang="tr-TR" dirty="0" smtClean="0"/>
              <a:t>Ödüller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BE949D7-FC5A-4DF7-809C-98E060E82840}" type="slidenum">
              <a:rPr lang="tr-TR" smtClean="0"/>
              <a:pPr>
                <a:defRPr/>
              </a:pPr>
              <a:t>4</a:t>
            </a:fld>
            <a:endParaRPr lang="tr-T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İş Fikri İle Başvuru</a:t>
            </a:r>
          </a:p>
          <a:p>
            <a:pPr marL="228600" indent="-228600">
              <a:buFontTx/>
              <a:buAutoNum type="arabicPeriod"/>
              <a:defRPr/>
            </a:pPr>
            <a:r>
              <a:rPr lang="tr-TR" dirty="0" smtClean="0"/>
              <a:t>Aşama Elemesi (en fazla 120 grup)</a:t>
            </a:r>
          </a:p>
          <a:p>
            <a:pPr marL="228600" indent="-228600">
              <a:defRPr/>
            </a:pPr>
            <a:r>
              <a:rPr lang="tr-TR" dirty="0" smtClean="0"/>
              <a:t>İş Planı Eğitimi</a:t>
            </a:r>
          </a:p>
          <a:p>
            <a:pPr marL="228600" indent="-228600">
              <a:defRPr/>
            </a:pPr>
            <a:r>
              <a:rPr lang="tr-TR" dirty="0" smtClean="0"/>
              <a:t>İş Planlarının Sisteme Yüklenmesi</a:t>
            </a:r>
          </a:p>
          <a:p>
            <a:pPr marL="228600" indent="-228600">
              <a:defRPr/>
            </a:pPr>
            <a:r>
              <a:rPr lang="tr-TR" dirty="0" smtClean="0"/>
              <a:t>2. Aşama Elemesi (En fazla 30 Proje)</a:t>
            </a:r>
          </a:p>
          <a:p>
            <a:pPr marL="228600" indent="-228600">
              <a:defRPr/>
            </a:pPr>
            <a:r>
              <a:rPr lang="tr-TR" dirty="0" smtClean="0"/>
              <a:t>Sergi</a:t>
            </a:r>
          </a:p>
          <a:p>
            <a:pPr marL="228600" indent="-228600">
              <a:defRPr/>
            </a:pPr>
            <a:r>
              <a:rPr lang="tr-TR" dirty="0" smtClean="0"/>
              <a:t>Ödüller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BE949D7-FC5A-4DF7-809C-98E060E82840}" type="slidenum">
              <a:rPr lang="tr-TR" smtClean="0"/>
              <a:pPr>
                <a:defRPr/>
              </a:pPr>
              <a:t>5</a:t>
            </a:fld>
            <a:endParaRPr lang="tr-T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İş Fikri İle Başvuru</a:t>
            </a:r>
          </a:p>
          <a:p>
            <a:pPr marL="228600" indent="-228600">
              <a:buFontTx/>
              <a:buAutoNum type="arabicPeriod"/>
              <a:defRPr/>
            </a:pPr>
            <a:r>
              <a:rPr lang="tr-TR" dirty="0" smtClean="0"/>
              <a:t>Aşama Elemesi (en fazla 120 grup)</a:t>
            </a:r>
          </a:p>
          <a:p>
            <a:pPr marL="228600" indent="-228600">
              <a:defRPr/>
            </a:pPr>
            <a:r>
              <a:rPr lang="tr-TR" dirty="0" smtClean="0"/>
              <a:t>İş Planı Eğitimi</a:t>
            </a:r>
          </a:p>
          <a:p>
            <a:pPr marL="228600" indent="-228600">
              <a:defRPr/>
            </a:pPr>
            <a:r>
              <a:rPr lang="tr-TR" dirty="0" smtClean="0"/>
              <a:t>İş Planlarının Sisteme Yüklenmesi</a:t>
            </a:r>
          </a:p>
          <a:p>
            <a:pPr marL="228600" indent="-228600">
              <a:defRPr/>
            </a:pPr>
            <a:r>
              <a:rPr lang="tr-TR" dirty="0" smtClean="0"/>
              <a:t>2. Aşama Elemesi (En fazla 30 Proje)</a:t>
            </a:r>
          </a:p>
          <a:p>
            <a:pPr marL="228600" indent="-228600">
              <a:defRPr/>
            </a:pPr>
            <a:r>
              <a:rPr lang="tr-TR" dirty="0" smtClean="0"/>
              <a:t>Sergi</a:t>
            </a:r>
          </a:p>
          <a:p>
            <a:pPr marL="228600" indent="-228600">
              <a:defRPr/>
            </a:pPr>
            <a:r>
              <a:rPr lang="tr-TR" dirty="0" smtClean="0"/>
              <a:t>Ödüller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BE949D7-FC5A-4DF7-809C-98E060E82840}" type="slidenum">
              <a:rPr lang="tr-TR" smtClean="0"/>
              <a:pPr>
                <a:defRPr/>
              </a:pPr>
              <a:t>6</a:t>
            </a:fld>
            <a:endParaRPr lang="tr-T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İş Fikri İle Başvuru</a:t>
            </a:r>
          </a:p>
          <a:p>
            <a:pPr marL="228600" indent="-228600">
              <a:buFontTx/>
              <a:buAutoNum type="arabicPeriod"/>
              <a:defRPr/>
            </a:pPr>
            <a:r>
              <a:rPr lang="tr-TR" dirty="0" smtClean="0"/>
              <a:t>Aşama Elemesi (en fazla 120 grup)</a:t>
            </a:r>
          </a:p>
          <a:p>
            <a:pPr marL="228600" indent="-228600">
              <a:defRPr/>
            </a:pPr>
            <a:r>
              <a:rPr lang="tr-TR" dirty="0" smtClean="0"/>
              <a:t>İş Planı Eğitimi</a:t>
            </a:r>
          </a:p>
          <a:p>
            <a:pPr marL="228600" indent="-228600">
              <a:defRPr/>
            </a:pPr>
            <a:r>
              <a:rPr lang="tr-TR" dirty="0" smtClean="0"/>
              <a:t>İş Planlarının Sisteme Yüklenmesi</a:t>
            </a:r>
          </a:p>
          <a:p>
            <a:pPr marL="228600" indent="-228600">
              <a:defRPr/>
            </a:pPr>
            <a:r>
              <a:rPr lang="tr-TR" dirty="0" smtClean="0"/>
              <a:t>2. Aşama Elemesi (En fazla 30 Proje)</a:t>
            </a:r>
          </a:p>
          <a:p>
            <a:pPr marL="228600" indent="-228600">
              <a:defRPr/>
            </a:pPr>
            <a:r>
              <a:rPr lang="tr-TR" dirty="0" smtClean="0"/>
              <a:t>Sergi</a:t>
            </a:r>
          </a:p>
          <a:p>
            <a:pPr marL="228600" indent="-228600">
              <a:defRPr/>
            </a:pPr>
            <a:r>
              <a:rPr lang="tr-TR" dirty="0" smtClean="0"/>
              <a:t>Ödüller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BE949D7-FC5A-4DF7-809C-98E060E82840}" type="slidenum">
              <a:rPr lang="tr-TR" smtClean="0"/>
              <a:pPr>
                <a:defRPr/>
              </a:pPr>
              <a:t>7</a:t>
            </a:fld>
            <a:endParaRPr lang="tr-T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İş Fikri İle Başvuru</a:t>
            </a:r>
          </a:p>
          <a:p>
            <a:pPr marL="228600" indent="-228600">
              <a:buFontTx/>
              <a:buAutoNum type="arabicPeriod"/>
              <a:defRPr/>
            </a:pPr>
            <a:r>
              <a:rPr lang="tr-TR" dirty="0" smtClean="0"/>
              <a:t>Aşama Elemesi (en fazla 120 grup)</a:t>
            </a:r>
          </a:p>
          <a:p>
            <a:pPr marL="228600" indent="-228600">
              <a:defRPr/>
            </a:pPr>
            <a:r>
              <a:rPr lang="tr-TR" dirty="0" smtClean="0"/>
              <a:t>İş Planı Eğitimi</a:t>
            </a:r>
          </a:p>
          <a:p>
            <a:pPr marL="228600" indent="-228600">
              <a:defRPr/>
            </a:pPr>
            <a:r>
              <a:rPr lang="tr-TR" dirty="0" smtClean="0"/>
              <a:t>İş Planlarının Sisteme Yüklenmesi</a:t>
            </a:r>
          </a:p>
          <a:p>
            <a:pPr marL="228600" indent="-228600">
              <a:defRPr/>
            </a:pPr>
            <a:r>
              <a:rPr lang="tr-TR" dirty="0" smtClean="0"/>
              <a:t>2. Aşama Elemesi (En fazla 30 Proje)</a:t>
            </a:r>
          </a:p>
          <a:p>
            <a:pPr marL="228600" indent="-228600">
              <a:defRPr/>
            </a:pPr>
            <a:r>
              <a:rPr lang="tr-TR" dirty="0" smtClean="0"/>
              <a:t>Sergi</a:t>
            </a:r>
          </a:p>
          <a:p>
            <a:pPr marL="228600" indent="-228600">
              <a:defRPr/>
            </a:pPr>
            <a:r>
              <a:rPr lang="tr-TR" dirty="0" smtClean="0"/>
              <a:t>Ödüller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BE949D7-FC5A-4DF7-809C-98E060E82840}" type="slidenum">
              <a:rPr lang="tr-TR" smtClean="0"/>
              <a:pPr>
                <a:defRPr/>
              </a:pPr>
              <a:t>9</a:t>
            </a:fld>
            <a:endParaRPr lang="tr-T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İş Fikri İle Başvuru</a:t>
            </a:r>
          </a:p>
          <a:p>
            <a:pPr marL="228600" indent="-228600">
              <a:buFontTx/>
              <a:buAutoNum type="arabicPeriod"/>
              <a:defRPr/>
            </a:pPr>
            <a:r>
              <a:rPr lang="tr-TR" dirty="0" smtClean="0"/>
              <a:t>Aşama Elemesi (en fazla 120 grup)</a:t>
            </a:r>
          </a:p>
          <a:p>
            <a:pPr marL="228600" indent="-228600">
              <a:defRPr/>
            </a:pPr>
            <a:r>
              <a:rPr lang="tr-TR" dirty="0" smtClean="0"/>
              <a:t>İş Planı Eğitimi</a:t>
            </a:r>
          </a:p>
          <a:p>
            <a:pPr marL="228600" indent="-228600">
              <a:defRPr/>
            </a:pPr>
            <a:r>
              <a:rPr lang="tr-TR" dirty="0" smtClean="0"/>
              <a:t>İş Planlarının Sisteme Yüklenmesi</a:t>
            </a:r>
          </a:p>
          <a:p>
            <a:pPr marL="228600" indent="-228600">
              <a:defRPr/>
            </a:pPr>
            <a:r>
              <a:rPr lang="tr-TR" dirty="0" smtClean="0"/>
              <a:t>2. Aşama Elemesi (En fazla 30 Proje)</a:t>
            </a:r>
          </a:p>
          <a:p>
            <a:pPr marL="228600" indent="-228600">
              <a:defRPr/>
            </a:pPr>
            <a:r>
              <a:rPr lang="tr-TR" dirty="0" smtClean="0"/>
              <a:t>Sergi</a:t>
            </a:r>
          </a:p>
          <a:p>
            <a:pPr marL="228600" indent="-228600">
              <a:defRPr/>
            </a:pPr>
            <a:r>
              <a:rPr lang="tr-TR" dirty="0" smtClean="0"/>
              <a:t>Ödüller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BE949D7-FC5A-4DF7-809C-98E060E82840}" type="slidenum">
              <a:rPr lang="tr-TR" smtClean="0"/>
              <a:pPr>
                <a:defRPr/>
              </a:pPr>
              <a:t>10</a:t>
            </a:fld>
            <a:endParaRPr lang="tr-T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17575" fontAlgn="base">
              <a:spcBef>
                <a:spcPct val="0"/>
              </a:spcBef>
              <a:spcAft>
                <a:spcPct val="0"/>
              </a:spcAft>
              <a:defRPr/>
            </a:pPr>
            <a:fld id="{428CDB03-2943-42CA-8566-3DCC088487C1}" type="slidenum">
              <a:rPr lang="tr-TR" altLang="tr-TR" smtClean="0"/>
              <a:pPr defTabSz="917575"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tr-TR" altLang="tr-TR" smtClean="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11 Resim" descr="Arka Fon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8" y="0"/>
            <a:ext cx="91281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12 Grup"/>
          <p:cNvGrpSpPr>
            <a:grpSpLocks noChangeAspect="1"/>
          </p:cNvGrpSpPr>
          <p:nvPr userDrawn="1"/>
        </p:nvGrpSpPr>
        <p:grpSpPr bwMode="auto">
          <a:xfrm>
            <a:off x="4059238" y="549275"/>
            <a:ext cx="1025525" cy="808038"/>
            <a:chOff x="-52904" y="96988"/>
            <a:chExt cx="971600" cy="765566"/>
          </a:xfrm>
        </p:grpSpPr>
        <p:pic>
          <p:nvPicPr>
            <p:cNvPr id="6" name="4 İçerik Yer Tutucusu" descr="TUBITAK%20LOGO[1].bmp"/>
            <p:cNvPicPr preferRelativeResize="0"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504" y="96988"/>
              <a:ext cx="617244" cy="6363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15 Metin kutusu"/>
            <p:cNvSpPr txBox="1">
              <a:spLocks noChangeArrowheads="1"/>
            </p:cNvSpPr>
            <p:nvPr/>
          </p:nvSpPr>
          <p:spPr bwMode="auto">
            <a:xfrm>
              <a:off x="-52904" y="739221"/>
              <a:ext cx="971600" cy="1233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tr-TR" altLang="tr-TR" sz="800" smtClean="0">
                  <a:solidFill>
                    <a:srgbClr val="000000"/>
                  </a:solidFill>
                  <a:latin typeface="Calibri" pitchFamily="34" charset="0"/>
                </a:rPr>
                <a:t>TÜBİTAK</a:t>
              </a:r>
              <a:endParaRPr lang="en-US" altLang="tr-TR" sz="800" smtClean="0">
                <a:solidFill>
                  <a:srgbClr val="000000"/>
                </a:solidFill>
                <a:latin typeface="Calibri" pitchFamily="34" charset="0"/>
              </a:endParaRPr>
            </a:p>
          </p:txBody>
        </p:sp>
      </p:grpSp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 algn="ctr">
              <a:defRPr sz="4800" b="1">
                <a:solidFill>
                  <a:schemeClr val="accent2">
                    <a:lumMod val="50000"/>
                  </a:schemeClr>
                </a:solidFill>
                <a:latin typeface="Corbel" pitchFamily="34" charset="0"/>
              </a:defRPr>
            </a:lvl1pPr>
          </a:lstStyle>
          <a:p>
            <a:r>
              <a:rPr lang="tr-TR" noProof="0" dirty="0" smtClean="0"/>
              <a:t>Asıl başlık stili için tıklatın</a:t>
            </a:r>
            <a:endParaRPr lang="tr-TR" noProof="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  <a:latin typeface="Corbe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8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orbe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orbel" pitchFamily="34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0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rbel" pitchFamily="34" charset="0"/>
              </a:defRPr>
            </a:lvl1pPr>
          </a:lstStyle>
          <a:p>
            <a:pPr>
              <a:defRPr/>
            </a:pPr>
            <a:fld id="{C3D12700-8052-426F-AA6B-26975670F3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28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0"/>
            <a:ext cx="7776864" cy="706090"/>
          </a:xfrm>
        </p:spPr>
        <p:txBody>
          <a:bodyPr>
            <a:normAutofit/>
          </a:bodyPr>
          <a:lstStyle>
            <a:lvl1pPr>
              <a:defRPr sz="3200" b="1">
                <a:latin typeface="Corbel" pitchFamily="34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noProof="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14400" y="1052736"/>
            <a:ext cx="7715200" cy="5073427"/>
          </a:xfrm>
        </p:spPr>
        <p:txBody>
          <a:bodyPr>
            <a:normAutofit/>
          </a:bodyPr>
          <a:lstStyle>
            <a:lvl1pPr>
              <a:defRPr sz="2800">
                <a:latin typeface="Corbel" pitchFamily="34" charset="0"/>
              </a:defRPr>
            </a:lvl1pPr>
            <a:lvl2pPr>
              <a:defRPr sz="2400">
                <a:latin typeface="Corbel" pitchFamily="34" charset="0"/>
              </a:defRPr>
            </a:lvl2pPr>
            <a:lvl3pPr>
              <a:defRPr sz="2000">
                <a:latin typeface="Corbel" pitchFamily="34" charset="0"/>
              </a:defRPr>
            </a:lvl3pPr>
            <a:lvl4pPr>
              <a:defRPr sz="1800">
                <a:latin typeface="Corbel" pitchFamily="34" charset="0"/>
              </a:defRPr>
            </a:lvl4pPr>
            <a:lvl5pPr>
              <a:defRPr sz="1800">
                <a:latin typeface="Corbel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 smtClean="0"/>
          </a:p>
          <a:p>
            <a:pPr lvl="4"/>
            <a:endParaRPr lang="tr-TR" noProof="0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orbe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orbel" pitchFamily="34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rbel" pitchFamily="34" charset="0"/>
              </a:defRPr>
            </a:lvl1pPr>
          </a:lstStyle>
          <a:p>
            <a:pPr>
              <a:defRPr/>
            </a:pPr>
            <a:fld id="{114FE2FB-4214-4723-845C-223DE9BA88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440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 b="1">
                <a:latin typeface="Corbel" pitchFamily="34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67544" y="1052736"/>
            <a:ext cx="4028256" cy="5073427"/>
          </a:xfrm>
        </p:spPr>
        <p:txBody>
          <a:bodyPr/>
          <a:lstStyle>
            <a:lvl1pPr>
              <a:defRPr sz="2800">
                <a:latin typeface="Corbel" pitchFamily="34" charset="0"/>
              </a:defRPr>
            </a:lvl1pPr>
            <a:lvl2pPr>
              <a:defRPr sz="2400">
                <a:latin typeface="Corbel" pitchFamily="34" charset="0"/>
              </a:defRPr>
            </a:lvl2pPr>
            <a:lvl3pPr>
              <a:defRPr sz="2000">
                <a:latin typeface="Corbel" pitchFamily="34" charset="0"/>
              </a:defRPr>
            </a:lvl3pPr>
            <a:lvl4pPr>
              <a:defRPr sz="1800">
                <a:latin typeface="Corbel" pitchFamily="34" charset="0"/>
              </a:defRPr>
            </a:lvl4pPr>
            <a:lvl5pPr>
              <a:defRPr sz="1800">
                <a:latin typeface="Corbe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052736"/>
            <a:ext cx="4038600" cy="5073427"/>
          </a:xfrm>
        </p:spPr>
        <p:txBody>
          <a:bodyPr/>
          <a:lstStyle>
            <a:lvl1pPr>
              <a:defRPr sz="2800">
                <a:latin typeface="Corbel" pitchFamily="34" charset="0"/>
              </a:defRPr>
            </a:lvl1pPr>
            <a:lvl2pPr>
              <a:defRPr sz="2400">
                <a:latin typeface="Corbel" pitchFamily="34" charset="0"/>
              </a:defRPr>
            </a:lvl2pPr>
            <a:lvl3pPr>
              <a:defRPr sz="2000">
                <a:latin typeface="Corbel" pitchFamily="34" charset="0"/>
              </a:defRPr>
            </a:lvl3pPr>
            <a:lvl4pPr>
              <a:defRPr sz="1800">
                <a:latin typeface="Corbel" pitchFamily="34" charset="0"/>
              </a:defRPr>
            </a:lvl4pPr>
            <a:lvl5pPr>
              <a:defRPr sz="1800">
                <a:latin typeface="Corbe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orbe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orbel" pitchFamily="34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rbel" pitchFamily="34" charset="0"/>
              </a:defRPr>
            </a:lvl1pPr>
          </a:lstStyle>
          <a:p>
            <a:pPr>
              <a:defRPr/>
            </a:pPr>
            <a:fld id="{8208A809-41A2-4F39-AC97-590DDD8387D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1885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 b="1">
                <a:latin typeface="Corbel" pitchFamily="34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67544" y="1124745"/>
            <a:ext cx="4029844" cy="792088"/>
          </a:xfrm>
        </p:spPr>
        <p:txBody>
          <a:bodyPr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dirty="0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7544" y="1988840"/>
            <a:ext cx="4029844" cy="413732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124745"/>
            <a:ext cx="4041775" cy="792088"/>
          </a:xfrm>
        </p:spPr>
        <p:txBody>
          <a:bodyPr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dirty="0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1988840"/>
            <a:ext cx="4041775" cy="413732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7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8AA992-43EA-4CD6-944B-9872EC4128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962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 b="1">
                <a:latin typeface="Corbel" pitchFamily="34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orbe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orbel" pitchFamily="34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rbel" pitchFamily="34" charset="0"/>
              </a:defRPr>
            </a:lvl1pPr>
          </a:lstStyle>
          <a:p>
            <a:pPr>
              <a:defRPr/>
            </a:pPr>
            <a:fld id="{1DE80D2B-B981-4486-B7C1-7033A23FB0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912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18 Resim" descr="Arka Fon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8" y="0"/>
            <a:ext cx="91281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1 Başlık Yer Tutucusu"/>
          <p:cNvSpPr>
            <a:spLocks noGrp="1"/>
          </p:cNvSpPr>
          <p:nvPr>
            <p:ph type="title"/>
          </p:nvPr>
        </p:nvSpPr>
        <p:spPr bwMode="auto">
          <a:xfrm>
            <a:off x="395288" y="0"/>
            <a:ext cx="7777162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1028" name="2 Metin Yer Tutucusu"/>
          <p:cNvSpPr>
            <a:spLocks noGrp="1"/>
          </p:cNvSpPr>
          <p:nvPr>
            <p:ph type="body" idx="1"/>
          </p:nvPr>
        </p:nvSpPr>
        <p:spPr bwMode="auto">
          <a:xfrm>
            <a:off x="714375" y="1052513"/>
            <a:ext cx="7715250" cy="507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Futura Bk BT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Futura Bk BT" pitchFamily="34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Futura Bk BT" pitchFamily="34" charset="0"/>
              </a:defRPr>
            </a:lvl1pPr>
          </a:lstStyle>
          <a:p>
            <a:pPr>
              <a:defRPr/>
            </a:pPr>
            <a:fld id="{D231E6AE-0ED5-4D5C-BB6D-DD537CAC15D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1032" name="12 Grup"/>
          <p:cNvGrpSpPr>
            <a:grpSpLocks noChangeAspect="1"/>
          </p:cNvGrpSpPr>
          <p:nvPr/>
        </p:nvGrpSpPr>
        <p:grpSpPr bwMode="auto">
          <a:xfrm>
            <a:off x="8275638" y="44450"/>
            <a:ext cx="933450" cy="735013"/>
            <a:chOff x="-52904" y="96988"/>
            <a:chExt cx="971600" cy="765566"/>
          </a:xfrm>
        </p:grpSpPr>
        <p:pic>
          <p:nvPicPr>
            <p:cNvPr id="1034" name="4 İçerik Yer Tutucusu" descr="TUBITAK%20LOGO[1].bmp"/>
            <p:cNvPicPr preferRelativeResize="0">
              <a:picLocks noChangeAspect="1"/>
            </p:cNvPicPr>
            <p:nvPr userDrawn="1"/>
          </p:nvPicPr>
          <p:blipFill>
            <a:blip r:embed="rId8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504" y="96988"/>
              <a:ext cx="617244" cy="6363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35" name="14 Metin kutusu"/>
            <p:cNvSpPr txBox="1">
              <a:spLocks noChangeArrowheads="1"/>
            </p:cNvSpPr>
            <p:nvPr userDrawn="1"/>
          </p:nvSpPr>
          <p:spPr bwMode="auto">
            <a:xfrm>
              <a:off x="-52904" y="740196"/>
              <a:ext cx="971600" cy="1223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tr-TR" altLang="tr-TR" sz="800" b="1" smtClean="0">
                  <a:solidFill>
                    <a:srgbClr val="000000"/>
                  </a:solidFill>
                  <a:cs typeface="Arial" pitchFamily="34" charset="0"/>
                </a:rPr>
                <a:t>TÜBİTAK</a:t>
              </a:r>
              <a:endParaRPr lang="en-US" altLang="tr-TR" sz="800" b="1" smtClean="0">
                <a:solidFill>
                  <a:srgbClr val="000000"/>
                </a:solidFill>
                <a:cs typeface="Arial" pitchFamily="34" charset="0"/>
              </a:endParaRPr>
            </a:p>
          </p:txBody>
        </p:sp>
      </p:grpSp>
      <p:pic>
        <p:nvPicPr>
          <p:cNvPr id="1033" name="24 Resim" descr="Template Resim_2 copy.png"/>
          <p:cNvPicPr>
            <a:picLocks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1438" y="-42863"/>
            <a:ext cx="8459788" cy="842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1029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bg1"/>
          </a:solidFill>
          <a:latin typeface="Futura Bk BT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Futura Bk BT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Futura Bk BT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Futura Bk BT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Futura Bk BT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Futura Bk BT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Futura Bk BT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Futura Bk BT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Futura Bk BT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Corbel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400" kern="1200">
          <a:solidFill>
            <a:schemeClr val="tx1"/>
          </a:solidFill>
          <a:latin typeface="Corbel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Corbel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ern="1200">
          <a:solidFill>
            <a:schemeClr val="tx1"/>
          </a:solidFill>
          <a:latin typeface="Corbel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ern="1200">
          <a:solidFill>
            <a:schemeClr val="tx1"/>
          </a:solidFill>
          <a:latin typeface="Corbel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diagramLayout" Target="../diagrams/layout3.xml"/><Relationship Id="rId7" Type="http://schemas.openxmlformats.org/officeDocument/2006/relationships/image" Target="../media/image7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528" y="3717032"/>
            <a:ext cx="8784902" cy="1439862"/>
          </a:xfrm>
        </p:spPr>
        <p:txBody>
          <a:bodyPr rtlCol="0" anchor="b">
            <a:normAutofit fontScale="90000"/>
          </a:bodyPr>
          <a:lstStyle/>
          <a:p>
            <a:pPr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tr-TR" sz="4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tr-TR" sz="4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tr-TR" sz="4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tr-TR" sz="4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tr-TR" sz="31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tr-TR" sz="31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tr-TR" sz="4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TÜRKİYE BİLİMSEL VE TEKNOLOJİK ARAŞTIRMA </a:t>
            </a:r>
            <a:r>
              <a:rPr lang="tr-TR" sz="4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KURUMU</a:t>
            </a:r>
            <a:br>
              <a:rPr lang="tr-TR" sz="4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tr-TR" sz="4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tr-TR" sz="4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TÜBİTAK)</a:t>
            </a:r>
            <a:r>
              <a:rPr lang="tr-TR" sz="27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tr-TR" sz="27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endParaRPr lang="tr-TR" sz="27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5619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Başlık"/>
          <p:cNvSpPr>
            <a:spLocks noGrp="1"/>
          </p:cNvSpPr>
          <p:nvPr>
            <p:ph type="title"/>
          </p:nvPr>
        </p:nvSpPr>
        <p:spPr>
          <a:xfrm>
            <a:off x="-36512" y="0"/>
            <a:ext cx="8748464" cy="70643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tr-TR" sz="2500" dirty="0">
                <a:latin typeface="Arial" pitchFamily="34" charset="0"/>
                <a:cs typeface="Arial" pitchFamily="34" charset="0"/>
              </a:rPr>
              <a:t>2241-Özel Sektöre Yönelik Lisans Bitirme Tezleri Yarışması</a:t>
            </a:r>
            <a:endParaRPr lang="tr-TR" sz="25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8 Metin kutusu"/>
          <p:cNvSpPr txBox="1"/>
          <p:nvPr/>
        </p:nvSpPr>
        <p:spPr>
          <a:xfrm>
            <a:off x="323528" y="879103"/>
            <a:ext cx="9217024" cy="4616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tr-TR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cs typeface="Arial" pitchFamily="34" charset="0"/>
              </a:rPr>
              <a:t>Proje Hangi Koşullarda değerlendirme dışında tutulur? </a:t>
            </a:r>
            <a:endParaRPr lang="tr-TR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cs typeface="Arial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280718" y="3673226"/>
            <a:ext cx="1964378" cy="1330707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9" name="Grup 8"/>
          <p:cNvGrpSpPr/>
          <p:nvPr/>
        </p:nvGrpSpPr>
        <p:grpSpPr>
          <a:xfrm>
            <a:off x="1043608" y="5301208"/>
            <a:ext cx="6606472" cy="689593"/>
            <a:chOff x="3064378" y="-118884"/>
            <a:chExt cx="5499720" cy="763180"/>
          </a:xfrm>
        </p:grpSpPr>
        <p:sp>
          <p:nvSpPr>
            <p:cNvPr id="10" name="Köşeli Çift Ayraç 9"/>
            <p:cNvSpPr/>
            <p:nvPr/>
          </p:nvSpPr>
          <p:spPr>
            <a:xfrm>
              <a:off x="3064378" y="-118884"/>
              <a:ext cx="5499720" cy="763180"/>
            </a:xfrm>
            <a:prstGeom prst="chevron">
              <a:avLst/>
            </a:prstGeom>
          </p:spPr>
          <p:style>
            <a:lnRef idx="2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Köşeli Çift Ayraç 4"/>
            <p:cNvSpPr/>
            <p:nvPr/>
          </p:nvSpPr>
          <p:spPr>
            <a:xfrm>
              <a:off x="3333475" y="50302"/>
              <a:ext cx="5065993" cy="43329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0320" tIns="10160" rIns="0" bIns="10160" numCol="1" spcCol="1270" anchor="ctr" anchorCtr="0">
              <a:noAutofit/>
            </a:bodyPr>
            <a:lstStyle/>
            <a:p>
              <a:pPr lvl="0" defTabSz="711200">
                <a:spcAft>
                  <a:spcPct val="35000"/>
                </a:spcAft>
              </a:pPr>
              <a:r>
                <a:rPr lang="tr-TR" sz="1400" dirty="0"/>
                <a:t>Tez kapsamında yürütülen çalışmaların halk sağlığı ve güvenliği için risk </a:t>
              </a:r>
              <a:r>
                <a:rPr lang="tr-TR" sz="1400" dirty="0" smtClean="0"/>
                <a:t>teşkil ettiğinin/edeceğinin </a:t>
              </a:r>
              <a:r>
                <a:rPr lang="tr-TR" sz="1400" dirty="0"/>
                <a:t>anlaşılması (özellikle radyoaktif maddeler, tehlikeli </a:t>
              </a:r>
              <a:r>
                <a:rPr lang="tr-TR" sz="1400" dirty="0" smtClean="0"/>
                <a:t>deney setleri</a:t>
              </a:r>
              <a:r>
                <a:rPr lang="tr-TR" sz="1400" dirty="0"/>
                <a:t>, toksin </a:t>
              </a:r>
              <a:r>
                <a:rPr lang="tr-TR" sz="1400" dirty="0" smtClean="0"/>
                <a:t>ve kanserojen </a:t>
              </a:r>
              <a:r>
                <a:rPr lang="tr-TR" sz="1400" dirty="0"/>
                <a:t>vb. maddeler ihtiva eden projeler</a:t>
              </a:r>
            </a:p>
          </p:txBody>
        </p:sp>
      </p:grpSp>
      <p:sp>
        <p:nvSpPr>
          <p:cNvPr id="14" name="Köşeli Çift Ayraç 13"/>
          <p:cNvSpPr/>
          <p:nvPr/>
        </p:nvSpPr>
        <p:spPr>
          <a:xfrm>
            <a:off x="1043608" y="1516015"/>
            <a:ext cx="6515210" cy="328809"/>
          </a:xfrm>
          <a:prstGeom prst="chevron">
            <a:avLst/>
          </a:prstGeom>
        </p:spPr>
        <p:style>
          <a:lnRef idx="2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" name="Köşeli Çift Ayraç 15"/>
          <p:cNvSpPr/>
          <p:nvPr/>
        </p:nvSpPr>
        <p:spPr>
          <a:xfrm>
            <a:off x="1043608" y="2492896"/>
            <a:ext cx="6515210" cy="360040"/>
          </a:xfrm>
          <a:prstGeom prst="chevron">
            <a:avLst/>
          </a:prstGeom>
          <a:solidFill>
            <a:schemeClr val="accent1">
              <a:lumMod val="20000"/>
              <a:lumOff val="80000"/>
              <a:alpha val="90000"/>
            </a:schemeClr>
          </a:solidFill>
        </p:spPr>
        <p:style>
          <a:lnRef idx="2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7" name="Köşeli Çift Ayraç 16"/>
          <p:cNvSpPr/>
          <p:nvPr/>
        </p:nvSpPr>
        <p:spPr>
          <a:xfrm>
            <a:off x="1074029" y="2996952"/>
            <a:ext cx="6522307" cy="369912"/>
          </a:xfrm>
          <a:prstGeom prst="chevron">
            <a:avLst/>
          </a:prstGeom>
          <a:solidFill>
            <a:srgbClr val="DDDDDD">
              <a:alpha val="90000"/>
            </a:srgbClr>
          </a:solidFill>
        </p:spPr>
        <p:style>
          <a:lnRef idx="2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" name="Dikdörtgen 1"/>
          <p:cNvSpPr/>
          <p:nvPr/>
        </p:nvSpPr>
        <p:spPr>
          <a:xfrm>
            <a:off x="1403648" y="1537047"/>
            <a:ext cx="5994412" cy="307777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0320" tIns="10160" rIns="0" bIns="10160" numCol="1" spcCol="1270" anchor="ctr" anchorCtr="0">
            <a:noAutofit/>
          </a:bodyPr>
          <a:lstStyle/>
          <a:p>
            <a:pPr defTabSz="711200">
              <a:spcAft>
                <a:spcPct val="35000"/>
              </a:spcAft>
            </a:pPr>
            <a:r>
              <a:rPr lang="tr-TR" sz="1400" dirty="0"/>
              <a:t>Tezin başvuru sahibi öğrenci/</a:t>
            </a:r>
            <a:r>
              <a:rPr lang="tr-TR" sz="1400" dirty="0" err="1"/>
              <a:t>ler</a:t>
            </a:r>
            <a:r>
              <a:rPr lang="tr-TR" sz="1400" dirty="0"/>
              <a:t> tarafından gerçekleştirilmemiş </a:t>
            </a:r>
            <a:r>
              <a:rPr lang="tr-TR" sz="1400" dirty="0" smtClean="0"/>
              <a:t>olması</a:t>
            </a:r>
            <a:endParaRPr lang="tr-TR" sz="1400" dirty="0">
              <a:solidFill>
                <a:schemeClr val="dk1">
                  <a:hueOff val="0"/>
                  <a:satOff val="0"/>
                  <a:lumOff val="0"/>
                  <a:alphaOff val="0"/>
                </a:schemeClr>
              </a:solidFill>
              <a:latin typeface="+mn-lt"/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1331640" y="2492896"/>
            <a:ext cx="4536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</a:rPr>
              <a:t>Yararlanılan kaynakların belirtilmemesi, intihal </a:t>
            </a:r>
            <a:r>
              <a:rPr lang="tr-TR" sz="1400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</a:rPr>
              <a:t>yapılması</a:t>
            </a:r>
            <a:endParaRPr lang="tr-TR" sz="1400" dirty="0">
              <a:solidFill>
                <a:schemeClr val="dk1">
                  <a:hueOff val="0"/>
                  <a:satOff val="0"/>
                  <a:lumOff val="0"/>
                  <a:alphaOff val="0"/>
                </a:schemeClr>
              </a:solidFill>
              <a:latin typeface="+mn-lt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1271116" y="3068960"/>
            <a:ext cx="69012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r-TR"/>
            </a:defPPr>
            <a:lvl1pPr>
              <a:defRPr sz="14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</a:defRPr>
            </a:lvl1pPr>
          </a:lstStyle>
          <a:p>
            <a:r>
              <a:rPr lang="tr-TR" dirty="0"/>
              <a:t>Bireylerin temel hak ve özgürlüklerine müdahale </a:t>
            </a:r>
            <a:r>
              <a:rPr lang="tr-TR" dirty="0" smtClean="0"/>
              <a:t>edilmesi</a:t>
            </a:r>
            <a:endParaRPr lang="tr-TR" dirty="0"/>
          </a:p>
        </p:txBody>
      </p:sp>
      <p:sp>
        <p:nvSpPr>
          <p:cNvPr id="18" name="Köşeli Çift Ayraç 17"/>
          <p:cNvSpPr/>
          <p:nvPr/>
        </p:nvSpPr>
        <p:spPr>
          <a:xfrm>
            <a:off x="1015874" y="3501008"/>
            <a:ext cx="6508454" cy="387499"/>
          </a:xfrm>
          <a:prstGeom prst="chevron">
            <a:avLst/>
          </a:prstGeom>
          <a:solidFill>
            <a:schemeClr val="accent3">
              <a:lumMod val="20000"/>
              <a:lumOff val="80000"/>
              <a:alpha val="90000"/>
            </a:schemeClr>
          </a:solidFill>
        </p:spPr>
        <p:style>
          <a:lnRef idx="2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9" name="Metin kutusu 18"/>
          <p:cNvSpPr txBox="1"/>
          <p:nvPr/>
        </p:nvSpPr>
        <p:spPr>
          <a:xfrm>
            <a:off x="1259632" y="3573016"/>
            <a:ext cx="67687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r-TR"/>
            </a:defPPr>
            <a:lvl1pPr>
              <a:defRPr sz="14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</a:defRPr>
            </a:lvl1pPr>
          </a:lstStyle>
          <a:p>
            <a:r>
              <a:rPr lang="tr-TR" dirty="0"/>
              <a:t>Bireylere fiziksel veya ruhsal zarar </a:t>
            </a:r>
            <a:r>
              <a:rPr lang="tr-TR" dirty="0" smtClean="0"/>
              <a:t>verilmesi</a:t>
            </a:r>
            <a:endParaRPr lang="tr-TR" dirty="0"/>
          </a:p>
        </p:txBody>
      </p:sp>
      <p:sp>
        <p:nvSpPr>
          <p:cNvPr id="20" name="Köşeli Çift Ayraç 19"/>
          <p:cNvSpPr/>
          <p:nvPr/>
        </p:nvSpPr>
        <p:spPr>
          <a:xfrm>
            <a:off x="1043608" y="4005064"/>
            <a:ext cx="6502382" cy="432048"/>
          </a:xfrm>
          <a:prstGeom prst="chevron">
            <a:avLst/>
          </a:prstGeom>
          <a:solidFill>
            <a:schemeClr val="accent5">
              <a:lumMod val="20000"/>
              <a:lumOff val="80000"/>
              <a:alpha val="90000"/>
            </a:schemeClr>
          </a:solidFill>
        </p:spPr>
        <p:style>
          <a:lnRef idx="2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1" name="Metin kutusu 20"/>
          <p:cNvSpPr txBox="1"/>
          <p:nvPr/>
        </p:nvSpPr>
        <p:spPr>
          <a:xfrm>
            <a:off x="1259632" y="4077072"/>
            <a:ext cx="67687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r-TR"/>
            </a:defPPr>
            <a:lvl1pPr>
              <a:defRPr sz="14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</a:defRPr>
            </a:lvl1pPr>
          </a:lstStyle>
          <a:p>
            <a:r>
              <a:rPr lang="tr-TR" dirty="0"/>
              <a:t>Tezde kullanılan/toplanan kişisel bilgilerin </a:t>
            </a:r>
            <a:r>
              <a:rPr lang="tr-TR" dirty="0" smtClean="0"/>
              <a:t>paylaşılması</a:t>
            </a:r>
            <a:endParaRPr lang="tr-TR" dirty="0"/>
          </a:p>
        </p:txBody>
      </p:sp>
      <p:grpSp>
        <p:nvGrpSpPr>
          <p:cNvPr id="23" name="Grup 22"/>
          <p:cNvGrpSpPr/>
          <p:nvPr/>
        </p:nvGrpSpPr>
        <p:grpSpPr>
          <a:xfrm>
            <a:off x="1043608" y="1988840"/>
            <a:ext cx="7200800" cy="333639"/>
            <a:chOff x="2894186" y="604215"/>
            <a:chExt cx="5415364" cy="763180"/>
          </a:xfrm>
        </p:grpSpPr>
        <p:sp>
          <p:nvSpPr>
            <p:cNvPr id="24" name="Köşeli Çift Ayraç 23"/>
            <p:cNvSpPr/>
            <p:nvPr/>
          </p:nvSpPr>
          <p:spPr>
            <a:xfrm>
              <a:off x="2894186" y="604215"/>
              <a:ext cx="4968400" cy="763180"/>
            </a:xfrm>
            <a:prstGeom prst="chevron">
              <a:avLst/>
            </a:prstGeom>
          </p:spPr>
          <p:style>
            <a:lnRef idx="2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5" name="Köşeli Çift Ayraç 4"/>
            <p:cNvSpPr/>
            <p:nvPr/>
          </p:nvSpPr>
          <p:spPr>
            <a:xfrm>
              <a:off x="3138654" y="644296"/>
              <a:ext cx="5170896" cy="64876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0320" tIns="10160" rIns="0" bIns="10160" numCol="1" spcCol="1270" anchor="ctr" anchorCtr="0">
              <a:noAutofit/>
            </a:bodyPr>
            <a:lstStyle/>
            <a:p>
              <a:pPr lvl="0" defTabSz="711200">
                <a:spcAft>
                  <a:spcPct val="35000"/>
                </a:spcAft>
              </a:pPr>
              <a:r>
                <a:rPr lang="tr-TR" sz="1400" dirty="0"/>
                <a:t>Teze uzman katkısının beklenenden fazla </a:t>
              </a:r>
              <a:r>
                <a:rPr lang="tr-TR" sz="1400" dirty="0" smtClean="0"/>
                <a:t>olması</a:t>
              </a:r>
              <a:endParaRPr lang="tr-TR" sz="1400" dirty="0"/>
            </a:p>
          </p:txBody>
        </p:sp>
      </p:grpSp>
      <p:sp>
        <p:nvSpPr>
          <p:cNvPr id="26" name="Köşeli Çift Ayraç 25"/>
          <p:cNvSpPr/>
          <p:nvPr/>
        </p:nvSpPr>
        <p:spPr>
          <a:xfrm>
            <a:off x="1072670" y="4561964"/>
            <a:ext cx="6486147" cy="595228"/>
          </a:xfrm>
          <a:prstGeom prst="chevron">
            <a:avLst/>
          </a:prstGeom>
        </p:spPr>
        <p:style>
          <a:lnRef idx="2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Metin kutusu 7"/>
          <p:cNvSpPr txBox="1"/>
          <p:nvPr/>
        </p:nvSpPr>
        <p:spPr>
          <a:xfrm>
            <a:off x="1259632" y="4581128"/>
            <a:ext cx="5966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r-TR"/>
            </a:defPPr>
            <a:lvl1pPr>
              <a:defRPr sz="14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</a:defRPr>
            </a:lvl1pPr>
          </a:lstStyle>
          <a:p>
            <a:r>
              <a:rPr lang="tr-TR" dirty="0"/>
              <a:t>Kurumlarda yapılacak çalışmalarda gerekli olduğu halde kurum yetkililerinden izin alınmaması</a:t>
            </a:r>
          </a:p>
        </p:txBody>
      </p:sp>
    </p:spTree>
    <p:extLst>
      <p:ext uri="{BB962C8B-B14F-4D97-AF65-F5344CB8AC3E}">
        <p14:creationId xmlns:p14="http://schemas.microsoft.com/office/powerpoint/2010/main" val="153237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1 Başlık"/>
          <p:cNvSpPr>
            <a:spLocks noGrp="1"/>
          </p:cNvSpPr>
          <p:nvPr>
            <p:ph type="title"/>
          </p:nvPr>
        </p:nvSpPr>
        <p:spPr>
          <a:xfrm>
            <a:off x="-108520" y="44624"/>
            <a:ext cx="9235908" cy="706438"/>
          </a:xfrm>
        </p:spPr>
        <p:txBody>
          <a:bodyPr>
            <a:noAutofit/>
          </a:bodyPr>
          <a:lstStyle/>
          <a:p>
            <a:pPr lvl="0"/>
            <a:r>
              <a:rPr lang="tr-TR" sz="2300" dirty="0">
                <a:latin typeface="Arial" pitchFamily="34" charset="0"/>
                <a:cs typeface="Arial" pitchFamily="34" charset="0"/>
              </a:rPr>
              <a:t>2241-Özel Sektöre Yönelik Lisans Bitirme Tezleri Yarışması</a:t>
            </a:r>
          </a:p>
        </p:txBody>
      </p:sp>
      <p:graphicFrame>
        <p:nvGraphicFramePr>
          <p:cNvPr id="2" name="Diyagram 1"/>
          <p:cNvGraphicFramePr/>
          <p:nvPr>
            <p:extLst>
              <p:ext uri="{D42A27DB-BD31-4B8C-83A1-F6EECF244321}">
                <p14:modId xmlns:p14="http://schemas.microsoft.com/office/powerpoint/2010/main" val="2019072975"/>
              </p:ext>
            </p:extLst>
          </p:nvPr>
        </p:nvGraphicFramePr>
        <p:xfrm>
          <a:off x="209650" y="711860"/>
          <a:ext cx="8712968" cy="5904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8" name="Grup 7"/>
          <p:cNvGrpSpPr/>
          <p:nvPr/>
        </p:nvGrpSpPr>
        <p:grpSpPr>
          <a:xfrm>
            <a:off x="284724" y="2329717"/>
            <a:ext cx="1996414" cy="2251411"/>
            <a:chOff x="1208074" y="2593501"/>
            <a:chExt cx="6126332" cy="3107921"/>
          </a:xfrm>
        </p:grpSpPr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brightnessContrast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8074" y="2649053"/>
              <a:ext cx="6126332" cy="3052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Metin kutusu 10"/>
            <p:cNvSpPr txBox="1"/>
            <p:nvPr/>
          </p:nvSpPr>
          <p:spPr>
            <a:xfrm>
              <a:off x="2229283" y="2593501"/>
              <a:ext cx="4088367" cy="6226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2800" b="1" dirty="0" smtClean="0">
                  <a:solidFill>
                    <a:schemeClr val="bg1"/>
                  </a:solidFill>
                  <a:latin typeface="+mn-lt"/>
                </a:rPr>
                <a:t>3.000TL</a:t>
              </a:r>
            </a:p>
          </p:txBody>
        </p:sp>
        <p:sp>
          <p:nvSpPr>
            <p:cNvPr id="13" name="Metin kutusu 12"/>
            <p:cNvSpPr txBox="1"/>
            <p:nvPr/>
          </p:nvSpPr>
          <p:spPr>
            <a:xfrm>
              <a:off x="2044489" y="3713378"/>
              <a:ext cx="4806878" cy="6226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2800" b="1" dirty="0" smtClean="0">
                  <a:solidFill>
                    <a:schemeClr val="bg1"/>
                  </a:solidFill>
                  <a:latin typeface="+mn-lt"/>
                </a:rPr>
                <a:t>2.500 TL</a:t>
              </a:r>
            </a:p>
          </p:txBody>
        </p:sp>
        <p:sp>
          <p:nvSpPr>
            <p:cNvPr id="15" name="Metin kutusu 14"/>
            <p:cNvSpPr txBox="1"/>
            <p:nvPr/>
          </p:nvSpPr>
          <p:spPr>
            <a:xfrm>
              <a:off x="2211025" y="4821635"/>
              <a:ext cx="4640342" cy="7222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2800" b="1" dirty="0" smtClean="0">
                  <a:solidFill>
                    <a:schemeClr val="bg1"/>
                  </a:solidFill>
                  <a:latin typeface="+mn-lt"/>
                </a:rPr>
                <a:t>1.500 TL</a:t>
              </a:r>
            </a:p>
          </p:txBody>
        </p:sp>
      </p:grpSp>
      <p:sp>
        <p:nvSpPr>
          <p:cNvPr id="20" name="8 Metin kutusu"/>
          <p:cNvSpPr txBox="1"/>
          <p:nvPr/>
        </p:nvSpPr>
        <p:spPr>
          <a:xfrm>
            <a:off x="1115616" y="908720"/>
            <a:ext cx="3117405" cy="4616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tr-TR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cs typeface="Arial" pitchFamily="34" charset="0"/>
              </a:rPr>
              <a:t>Bölge Ödülleri</a:t>
            </a:r>
            <a:endParaRPr lang="tr-TR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cs typeface="Arial" pitchFamily="34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323528" y="1484784"/>
            <a:ext cx="20882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latin typeface="Corbel" pitchFamily="34" charset="0"/>
              </a:rPr>
              <a:t>Tez Başına Ödenecek Ödül</a:t>
            </a:r>
            <a:endParaRPr lang="tr-TR" sz="2000" b="1" dirty="0">
              <a:latin typeface="Corbel" pitchFamily="34" charset="0"/>
            </a:endParaRPr>
          </a:p>
        </p:txBody>
      </p:sp>
      <p:grpSp>
        <p:nvGrpSpPr>
          <p:cNvPr id="14" name="Grup 13"/>
          <p:cNvGrpSpPr/>
          <p:nvPr/>
        </p:nvGrpSpPr>
        <p:grpSpPr>
          <a:xfrm>
            <a:off x="2555776" y="2329717"/>
            <a:ext cx="1839004" cy="2251411"/>
            <a:chOff x="1208074" y="2593501"/>
            <a:chExt cx="6126332" cy="3107921"/>
          </a:xfrm>
        </p:grpSpPr>
        <p:pic>
          <p:nvPicPr>
            <p:cNvPr id="16" name="Picture 2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brightnessContrast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8074" y="2649053"/>
              <a:ext cx="6126332" cy="3052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" name="Metin kutusu 16"/>
            <p:cNvSpPr txBox="1"/>
            <p:nvPr/>
          </p:nvSpPr>
          <p:spPr>
            <a:xfrm>
              <a:off x="2229284" y="2593501"/>
              <a:ext cx="4088368" cy="7222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2800" b="1" dirty="0" smtClean="0">
                  <a:solidFill>
                    <a:schemeClr val="bg1"/>
                  </a:solidFill>
                  <a:latin typeface="+mn-lt"/>
                </a:rPr>
                <a:t>1.000TL</a:t>
              </a:r>
            </a:p>
          </p:txBody>
        </p:sp>
        <p:sp>
          <p:nvSpPr>
            <p:cNvPr id="18" name="Metin kutusu 17"/>
            <p:cNvSpPr txBox="1"/>
            <p:nvPr/>
          </p:nvSpPr>
          <p:spPr>
            <a:xfrm>
              <a:off x="2044489" y="3713378"/>
              <a:ext cx="4806878" cy="7222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2800" b="1" dirty="0" smtClean="0">
                  <a:solidFill>
                    <a:schemeClr val="bg1"/>
                  </a:solidFill>
                  <a:latin typeface="+mn-lt"/>
                </a:rPr>
                <a:t>  750 TL</a:t>
              </a:r>
            </a:p>
          </p:txBody>
        </p:sp>
        <p:sp>
          <p:nvSpPr>
            <p:cNvPr id="23" name="Metin kutusu 22"/>
            <p:cNvSpPr txBox="1"/>
            <p:nvPr/>
          </p:nvSpPr>
          <p:spPr>
            <a:xfrm>
              <a:off x="2694064" y="4821635"/>
              <a:ext cx="4640342" cy="7222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2800" b="1" dirty="0" smtClean="0">
                  <a:solidFill>
                    <a:schemeClr val="bg1"/>
                  </a:solidFill>
                  <a:latin typeface="+mn-lt"/>
                </a:rPr>
                <a:t>500 TL</a:t>
              </a:r>
            </a:p>
          </p:txBody>
        </p:sp>
      </p:grpSp>
      <p:sp>
        <p:nvSpPr>
          <p:cNvPr id="24" name="Metin kutusu 23"/>
          <p:cNvSpPr txBox="1"/>
          <p:nvPr/>
        </p:nvSpPr>
        <p:spPr>
          <a:xfrm>
            <a:off x="2411760" y="1496978"/>
            <a:ext cx="19690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latin typeface="Corbel" pitchFamily="34" charset="0"/>
              </a:rPr>
              <a:t>Danışmanlık Ödülü</a:t>
            </a:r>
            <a:endParaRPr lang="tr-TR" sz="2000" b="1" dirty="0">
              <a:latin typeface="Corbel" pitchFamily="34" charset="0"/>
            </a:endParaRPr>
          </a:p>
        </p:txBody>
      </p:sp>
      <p:grpSp>
        <p:nvGrpSpPr>
          <p:cNvPr id="25" name="Grup 24"/>
          <p:cNvGrpSpPr/>
          <p:nvPr/>
        </p:nvGrpSpPr>
        <p:grpSpPr>
          <a:xfrm>
            <a:off x="284724" y="2349837"/>
            <a:ext cx="1996414" cy="2251411"/>
            <a:chOff x="1208074" y="2593501"/>
            <a:chExt cx="6126332" cy="3107921"/>
          </a:xfrm>
        </p:grpSpPr>
        <p:pic>
          <p:nvPicPr>
            <p:cNvPr id="26" name="Picture 2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brightnessContrast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8074" y="2649053"/>
              <a:ext cx="6126332" cy="3052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7" name="Metin kutusu 26"/>
            <p:cNvSpPr txBox="1"/>
            <p:nvPr/>
          </p:nvSpPr>
          <p:spPr>
            <a:xfrm>
              <a:off x="2229283" y="2593501"/>
              <a:ext cx="4088367" cy="6226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2800" b="1" dirty="0" smtClean="0">
                  <a:solidFill>
                    <a:schemeClr val="bg1"/>
                  </a:solidFill>
                  <a:latin typeface="+mn-lt"/>
                </a:rPr>
                <a:t>3.000TL</a:t>
              </a:r>
            </a:p>
          </p:txBody>
        </p:sp>
        <p:sp>
          <p:nvSpPr>
            <p:cNvPr id="28" name="Metin kutusu 27"/>
            <p:cNvSpPr txBox="1"/>
            <p:nvPr/>
          </p:nvSpPr>
          <p:spPr>
            <a:xfrm>
              <a:off x="2044489" y="3713378"/>
              <a:ext cx="4806878" cy="7222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2800" b="1" dirty="0" smtClean="0">
                  <a:solidFill>
                    <a:schemeClr val="bg1"/>
                  </a:solidFill>
                  <a:latin typeface="+mn-lt"/>
                </a:rPr>
                <a:t>2.250 TL</a:t>
              </a:r>
            </a:p>
          </p:txBody>
        </p:sp>
        <p:sp>
          <p:nvSpPr>
            <p:cNvPr id="29" name="Metin kutusu 28"/>
            <p:cNvSpPr txBox="1"/>
            <p:nvPr/>
          </p:nvSpPr>
          <p:spPr>
            <a:xfrm>
              <a:off x="2211025" y="4821635"/>
              <a:ext cx="4640342" cy="7222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2800" b="1" dirty="0" smtClean="0">
                  <a:solidFill>
                    <a:schemeClr val="bg1"/>
                  </a:solidFill>
                  <a:latin typeface="+mn-lt"/>
                </a:rPr>
                <a:t>1.500 TL</a:t>
              </a:r>
            </a:p>
          </p:txBody>
        </p:sp>
      </p:grpSp>
      <p:grpSp>
        <p:nvGrpSpPr>
          <p:cNvPr id="32" name="Grup 31"/>
          <p:cNvGrpSpPr/>
          <p:nvPr/>
        </p:nvGrpSpPr>
        <p:grpSpPr>
          <a:xfrm>
            <a:off x="7232335" y="2276872"/>
            <a:ext cx="1804161" cy="2251412"/>
            <a:chOff x="1208074" y="2593500"/>
            <a:chExt cx="6381012" cy="3107922"/>
          </a:xfrm>
        </p:grpSpPr>
        <p:pic>
          <p:nvPicPr>
            <p:cNvPr id="33" name="Picture 2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brightnessContrast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8074" y="2649053"/>
              <a:ext cx="6126332" cy="3052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4" name="Metin kutusu 33"/>
            <p:cNvSpPr txBox="1"/>
            <p:nvPr/>
          </p:nvSpPr>
          <p:spPr>
            <a:xfrm>
              <a:off x="2229284" y="2593500"/>
              <a:ext cx="4370119" cy="6372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2400" b="1" dirty="0" smtClean="0">
                  <a:solidFill>
                    <a:schemeClr val="bg1"/>
                  </a:solidFill>
                  <a:latin typeface="+mn-lt"/>
                </a:rPr>
                <a:t>3.000TL</a:t>
              </a:r>
              <a:endParaRPr lang="tr-TR" sz="2800" b="1" dirty="0" smtClean="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35" name="Metin kutusu 34"/>
            <p:cNvSpPr txBox="1"/>
            <p:nvPr/>
          </p:nvSpPr>
          <p:spPr>
            <a:xfrm>
              <a:off x="1945793" y="3745443"/>
              <a:ext cx="5643293" cy="6372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2400" b="1" dirty="0" smtClean="0">
                  <a:solidFill>
                    <a:schemeClr val="bg1"/>
                  </a:solidFill>
                  <a:latin typeface="+mn-lt"/>
                </a:rPr>
                <a:t>  2</a:t>
              </a:r>
              <a:r>
                <a:rPr lang="en-US" sz="2400" b="1" dirty="0" smtClean="0">
                  <a:solidFill>
                    <a:schemeClr val="bg1"/>
                  </a:solidFill>
                  <a:latin typeface="+mn-lt"/>
                </a:rPr>
                <a:t>.</a:t>
              </a:r>
              <a:r>
                <a:rPr lang="tr-TR" sz="2400" b="1" dirty="0" smtClean="0">
                  <a:solidFill>
                    <a:schemeClr val="bg1"/>
                  </a:solidFill>
                  <a:latin typeface="+mn-lt"/>
                </a:rPr>
                <a:t>000 TL</a:t>
              </a:r>
            </a:p>
          </p:txBody>
        </p:sp>
        <p:sp>
          <p:nvSpPr>
            <p:cNvPr id="36" name="Metin kutusu 35"/>
            <p:cNvSpPr txBox="1"/>
            <p:nvPr/>
          </p:nvSpPr>
          <p:spPr>
            <a:xfrm>
              <a:off x="2240804" y="4879751"/>
              <a:ext cx="4640343" cy="6372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2400" b="1" dirty="0" smtClean="0">
                  <a:solidFill>
                    <a:schemeClr val="bg1"/>
                  </a:solidFill>
                  <a:latin typeface="+mn-lt"/>
                </a:rPr>
                <a:t>1.500 TL</a:t>
              </a:r>
            </a:p>
          </p:txBody>
        </p:sp>
      </p:grpSp>
      <p:sp>
        <p:nvSpPr>
          <p:cNvPr id="37" name="Metin kutusu 36"/>
          <p:cNvSpPr txBox="1"/>
          <p:nvPr/>
        </p:nvSpPr>
        <p:spPr>
          <a:xfrm>
            <a:off x="7147677" y="1464664"/>
            <a:ext cx="20882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latin typeface="Corbel" pitchFamily="34" charset="0"/>
              </a:rPr>
              <a:t>Danışmanlık Ödülü</a:t>
            </a:r>
            <a:endParaRPr lang="tr-TR" sz="2000" b="1" dirty="0">
              <a:latin typeface="Corbel" pitchFamily="34" charset="0"/>
            </a:endParaRPr>
          </a:p>
        </p:txBody>
      </p:sp>
      <p:grpSp>
        <p:nvGrpSpPr>
          <p:cNvPr id="38" name="Grup 37"/>
          <p:cNvGrpSpPr/>
          <p:nvPr/>
        </p:nvGrpSpPr>
        <p:grpSpPr>
          <a:xfrm>
            <a:off x="5023858" y="2369960"/>
            <a:ext cx="2068422" cy="2211169"/>
            <a:chOff x="1208074" y="2649053"/>
            <a:chExt cx="6347301" cy="3052369"/>
          </a:xfrm>
        </p:grpSpPr>
        <p:pic>
          <p:nvPicPr>
            <p:cNvPr id="39" name="Picture 2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brightnessContrast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8074" y="2649053"/>
              <a:ext cx="6126332" cy="3052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0" name="Metin kutusu 39"/>
            <p:cNvSpPr txBox="1"/>
            <p:nvPr/>
          </p:nvSpPr>
          <p:spPr>
            <a:xfrm>
              <a:off x="2306559" y="2678472"/>
              <a:ext cx="5248816" cy="6372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2400" b="1" dirty="0" smtClean="0">
                  <a:solidFill>
                    <a:schemeClr val="bg1"/>
                  </a:solidFill>
                  <a:latin typeface="+mn-lt"/>
                </a:rPr>
                <a:t>10.000TL</a:t>
              </a:r>
            </a:p>
          </p:txBody>
        </p:sp>
        <p:sp>
          <p:nvSpPr>
            <p:cNvPr id="41" name="Metin kutusu 40"/>
            <p:cNvSpPr txBox="1"/>
            <p:nvPr/>
          </p:nvSpPr>
          <p:spPr>
            <a:xfrm>
              <a:off x="2085590" y="3686924"/>
              <a:ext cx="4806878" cy="7222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2800" b="1" dirty="0" smtClean="0">
                  <a:solidFill>
                    <a:schemeClr val="bg1"/>
                  </a:solidFill>
                  <a:latin typeface="+mn-lt"/>
                </a:rPr>
                <a:t>7.500 TL</a:t>
              </a:r>
            </a:p>
          </p:txBody>
        </p:sp>
        <p:sp>
          <p:nvSpPr>
            <p:cNvPr id="42" name="Metin kutusu 41"/>
            <p:cNvSpPr txBox="1"/>
            <p:nvPr/>
          </p:nvSpPr>
          <p:spPr>
            <a:xfrm>
              <a:off x="2211025" y="4821635"/>
              <a:ext cx="4640342" cy="7222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2800" b="1" dirty="0" smtClean="0">
                  <a:solidFill>
                    <a:schemeClr val="bg1"/>
                  </a:solidFill>
                  <a:latin typeface="+mn-lt"/>
                </a:rPr>
                <a:t>5.000 TL</a:t>
              </a:r>
            </a:p>
          </p:txBody>
        </p:sp>
      </p:grpSp>
      <p:sp>
        <p:nvSpPr>
          <p:cNvPr id="43" name="8 Metin kutusu"/>
          <p:cNvSpPr txBox="1"/>
          <p:nvPr/>
        </p:nvSpPr>
        <p:spPr>
          <a:xfrm>
            <a:off x="5847083" y="908720"/>
            <a:ext cx="3117405" cy="4616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tr-TR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cs typeface="Arial" pitchFamily="34" charset="0"/>
              </a:rPr>
              <a:t>Final Ödülleri</a:t>
            </a:r>
            <a:endParaRPr lang="tr-TR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cs typeface="Arial" pitchFamily="34" charset="0"/>
            </a:endParaRPr>
          </a:p>
        </p:txBody>
      </p:sp>
      <p:sp>
        <p:nvSpPr>
          <p:cNvPr id="44" name="Metin kutusu 43"/>
          <p:cNvSpPr txBox="1"/>
          <p:nvPr/>
        </p:nvSpPr>
        <p:spPr>
          <a:xfrm>
            <a:off x="4868242" y="1484784"/>
            <a:ext cx="20882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latin typeface="Corbel" pitchFamily="34" charset="0"/>
              </a:rPr>
              <a:t>Tez Başına Ödenecek Ödül</a:t>
            </a:r>
            <a:endParaRPr lang="tr-TR" sz="2000" b="1" dirty="0">
              <a:latin typeface="Corbel" pitchFamily="34" charset="0"/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193392" y="4869160"/>
            <a:ext cx="884310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1400" dirty="0"/>
              <a:t>Her kategoride derece alan tezler için tez başına </a:t>
            </a:r>
            <a:r>
              <a:rPr lang="tr-TR" sz="1400" dirty="0" smtClean="0"/>
              <a:t>yukarıda </a:t>
            </a:r>
            <a:r>
              <a:rPr lang="tr-TR" sz="1400" dirty="0"/>
              <a:t>belirtilen miktarda ödül ödemesi yapılır. Tez başına verilecek ödül miktarı, başvuru formunda adı geçen öğrenciler arasında eşit miktarda dağıtılır. </a:t>
            </a:r>
            <a:endParaRPr lang="tr-TR" sz="1400" dirty="0" smtClean="0"/>
          </a:p>
          <a:p>
            <a:pPr algn="just"/>
            <a:endParaRPr lang="tr-TR" sz="1400" dirty="0"/>
          </a:p>
          <a:p>
            <a:pPr algn="just"/>
            <a:r>
              <a:rPr lang="tr-TR" sz="1400" dirty="0"/>
              <a:t>Tezde yer alan akademik ve özel sektör danışmanlarına </a:t>
            </a:r>
            <a:r>
              <a:rPr lang="tr-TR" sz="1400" dirty="0" smtClean="0"/>
              <a:t>yukarıda </a:t>
            </a:r>
            <a:r>
              <a:rPr lang="tr-TR" sz="1400" dirty="0"/>
              <a:t>belirtilen miktarlarda </a:t>
            </a:r>
            <a:r>
              <a:rPr lang="tr-TR" sz="1400" dirty="0" smtClean="0"/>
              <a:t>danışman başına </a:t>
            </a:r>
            <a:r>
              <a:rPr lang="tr-TR" sz="1400" dirty="0"/>
              <a:t>ödül ödenir. </a:t>
            </a:r>
            <a:r>
              <a:rPr lang="tr-TR" sz="1400" u="sng" dirty="0"/>
              <a:t>Birden çok tezde danışmanlık yapılması durumunda sadece birisi için </a:t>
            </a:r>
            <a:r>
              <a:rPr lang="tr-TR" sz="1400" u="sng" dirty="0" smtClean="0"/>
              <a:t>ödül ödenir.</a:t>
            </a:r>
          </a:p>
          <a:p>
            <a:pPr algn="just"/>
            <a:endParaRPr lang="tr-TR" sz="1400" dirty="0"/>
          </a:p>
          <a:p>
            <a:pPr algn="just"/>
            <a:r>
              <a:rPr lang="tr-TR" sz="1400" u="sng" dirty="0" smtClean="0"/>
              <a:t>Jüri</a:t>
            </a:r>
            <a:r>
              <a:rPr lang="tr-TR" sz="1400" u="sng" dirty="0"/>
              <a:t>, derece almaya layık proje bulunmadığına kanaat ederse derece/ödül verilmeyebilir</a:t>
            </a:r>
            <a:r>
              <a:rPr lang="tr-TR" sz="1400" u="sng" dirty="0" smtClean="0"/>
              <a:t>.</a:t>
            </a:r>
          </a:p>
          <a:p>
            <a:endParaRPr lang="tr-TR" sz="1400" dirty="0">
              <a:latin typeface="Corbe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9502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1 Başlık"/>
          <p:cNvSpPr>
            <a:spLocks noGrp="1"/>
          </p:cNvSpPr>
          <p:nvPr>
            <p:ph type="title"/>
          </p:nvPr>
        </p:nvSpPr>
        <p:spPr>
          <a:xfrm>
            <a:off x="-36512" y="44624"/>
            <a:ext cx="8682930" cy="706438"/>
          </a:xfrm>
        </p:spPr>
        <p:txBody>
          <a:bodyPr>
            <a:noAutofit/>
          </a:bodyPr>
          <a:lstStyle/>
          <a:p>
            <a:pPr lvl="0"/>
            <a:r>
              <a:rPr lang="tr-TR" sz="2300" dirty="0">
                <a:latin typeface="Arial" pitchFamily="34" charset="0"/>
                <a:cs typeface="Arial" pitchFamily="34" charset="0"/>
              </a:rPr>
              <a:t>2241-Özel Sektöre Yönelik Lisans Bitirme Tezleri Yarışması</a:t>
            </a:r>
          </a:p>
        </p:txBody>
      </p:sp>
      <p:sp>
        <p:nvSpPr>
          <p:cNvPr id="20" name="8 Metin kutusu"/>
          <p:cNvSpPr txBox="1"/>
          <p:nvPr/>
        </p:nvSpPr>
        <p:spPr>
          <a:xfrm>
            <a:off x="302965" y="935136"/>
            <a:ext cx="3117405" cy="4616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tr-TR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cs typeface="Arial" pitchFamily="34" charset="0"/>
              </a:rPr>
              <a:t>Yarışma Takvimi</a:t>
            </a:r>
            <a:endParaRPr lang="tr-TR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cs typeface="Arial" pitchFamily="34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395536" y="1669008"/>
            <a:ext cx="8640960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600" b="1" dirty="0">
                <a:solidFill>
                  <a:schemeClr val="accent2"/>
                </a:solidFill>
              </a:rPr>
              <a:t>Başvuru </a:t>
            </a:r>
            <a:r>
              <a:rPr lang="tr-TR" sz="1600" b="1" dirty="0" smtClean="0">
                <a:solidFill>
                  <a:schemeClr val="accent2"/>
                </a:solidFill>
              </a:rPr>
              <a:t>Tarihleri 			</a:t>
            </a:r>
            <a:r>
              <a:rPr lang="tr-TR" sz="1600" dirty="0" smtClean="0"/>
              <a:t>7 </a:t>
            </a:r>
            <a:r>
              <a:rPr lang="tr-TR" sz="1600" dirty="0"/>
              <a:t>- 25 Mayıs 2018 </a:t>
            </a:r>
            <a:endParaRPr lang="tr-TR" sz="1600" dirty="0" smtClean="0"/>
          </a:p>
          <a:p>
            <a:r>
              <a:rPr lang="tr-TR" sz="1600" dirty="0"/>
              <a:t>	</a:t>
            </a:r>
            <a:r>
              <a:rPr lang="tr-TR" sz="1600" dirty="0" smtClean="0"/>
              <a:t>			</a:t>
            </a:r>
            <a:r>
              <a:rPr lang="tr-TR" sz="1400" dirty="0" smtClean="0"/>
              <a:t>(</a:t>
            </a:r>
            <a:r>
              <a:rPr lang="tr-TR" sz="1400" dirty="0"/>
              <a:t>Başvuruların son </a:t>
            </a:r>
            <a:r>
              <a:rPr lang="tr-TR" sz="1400" dirty="0" smtClean="0"/>
              <a:t>gününde sistem </a:t>
            </a:r>
            <a:r>
              <a:rPr lang="tr-TR" sz="1400" dirty="0"/>
              <a:t>17.30’da </a:t>
            </a:r>
            <a:r>
              <a:rPr lang="tr-TR" sz="1400" dirty="0" smtClean="0"/>
              <a:t>kapanacaktır</a:t>
            </a:r>
            <a:r>
              <a:rPr lang="tr-TR" sz="1400" dirty="0"/>
              <a:t>.) </a:t>
            </a:r>
            <a:endParaRPr lang="tr-TR" sz="1400" dirty="0" smtClean="0"/>
          </a:p>
          <a:p>
            <a:endParaRPr lang="tr-TR" sz="1600" dirty="0"/>
          </a:p>
          <a:p>
            <a:r>
              <a:rPr lang="tr-TR" sz="1600" b="1" dirty="0" smtClean="0">
                <a:solidFill>
                  <a:schemeClr val="accent2"/>
                </a:solidFill>
              </a:rPr>
              <a:t>Birinci </a:t>
            </a:r>
            <a:r>
              <a:rPr lang="tr-TR" sz="1600" b="1" dirty="0">
                <a:solidFill>
                  <a:schemeClr val="accent2"/>
                </a:solidFill>
              </a:rPr>
              <a:t>Aşama Değerlendirmesi </a:t>
            </a:r>
            <a:r>
              <a:rPr lang="tr-TR" sz="1600" b="1" dirty="0" smtClean="0">
                <a:solidFill>
                  <a:schemeClr val="accent2"/>
                </a:solidFill>
              </a:rPr>
              <a:t>   	</a:t>
            </a:r>
            <a:r>
              <a:rPr lang="tr-TR" sz="1600" dirty="0" smtClean="0"/>
              <a:t>13 </a:t>
            </a:r>
            <a:r>
              <a:rPr lang="tr-TR" sz="1600" dirty="0"/>
              <a:t>Haziran 2018</a:t>
            </a:r>
          </a:p>
          <a:p>
            <a:r>
              <a:rPr lang="tr-TR" sz="1600" b="1" dirty="0" smtClean="0">
                <a:solidFill>
                  <a:schemeClr val="accent2"/>
                </a:solidFill>
              </a:rPr>
              <a:t>(</a:t>
            </a:r>
            <a:r>
              <a:rPr lang="tr-TR" sz="1600" b="1" dirty="0">
                <a:solidFill>
                  <a:schemeClr val="accent2"/>
                </a:solidFill>
              </a:rPr>
              <a:t>Ön İnceleme) </a:t>
            </a:r>
            <a:r>
              <a:rPr lang="tr-TR" sz="1600" b="1" dirty="0" smtClean="0">
                <a:solidFill>
                  <a:schemeClr val="accent2"/>
                </a:solidFill>
              </a:rPr>
              <a:t>Sonuçlarının </a:t>
            </a:r>
          </a:p>
          <a:p>
            <a:r>
              <a:rPr lang="tr-TR" sz="1600" b="1" dirty="0" smtClean="0">
                <a:solidFill>
                  <a:schemeClr val="accent2"/>
                </a:solidFill>
              </a:rPr>
              <a:t>Açıklanacağı Tarih</a:t>
            </a:r>
          </a:p>
          <a:p>
            <a:endParaRPr lang="tr-TR" sz="900" dirty="0"/>
          </a:p>
          <a:p>
            <a:r>
              <a:rPr lang="tr-TR" sz="1600" dirty="0" smtClean="0"/>
              <a:t>		</a:t>
            </a:r>
            <a:endParaRPr lang="tr-TR" sz="1600" dirty="0"/>
          </a:p>
          <a:p>
            <a:r>
              <a:rPr lang="tr-TR" sz="1600" b="1" dirty="0" smtClean="0">
                <a:solidFill>
                  <a:schemeClr val="accent2"/>
                </a:solidFill>
              </a:rPr>
              <a:t>İkinci </a:t>
            </a:r>
            <a:r>
              <a:rPr lang="tr-TR" sz="1600" b="1" dirty="0">
                <a:solidFill>
                  <a:schemeClr val="accent2"/>
                </a:solidFill>
              </a:rPr>
              <a:t>Aşama </a:t>
            </a:r>
            <a:r>
              <a:rPr lang="tr-TR" sz="1600" b="1" dirty="0" smtClean="0">
                <a:solidFill>
                  <a:schemeClr val="accent2"/>
                </a:solidFill>
              </a:rPr>
              <a:t>Değerlendirmesi	</a:t>
            </a:r>
            <a:r>
              <a:rPr lang="tr-TR" sz="1600" dirty="0"/>
              <a:t>3 Eylül 2018 </a:t>
            </a:r>
          </a:p>
          <a:p>
            <a:r>
              <a:rPr lang="tr-TR" sz="1600" b="1" dirty="0" smtClean="0">
                <a:solidFill>
                  <a:schemeClr val="accent2"/>
                </a:solidFill>
              </a:rPr>
              <a:t>Sonuçlarının </a:t>
            </a:r>
            <a:r>
              <a:rPr lang="tr-TR" sz="1600" b="1" dirty="0">
                <a:solidFill>
                  <a:schemeClr val="accent2"/>
                </a:solidFill>
              </a:rPr>
              <a:t>Açıklanacağı </a:t>
            </a:r>
            <a:r>
              <a:rPr lang="tr-TR" sz="1600" b="1" dirty="0" smtClean="0">
                <a:solidFill>
                  <a:schemeClr val="accent2"/>
                </a:solidFill>
              </a:rPr>
              <a:t>Tarih</a:t>
            </a:r>
            <a:endParaRPr lang="tr-TR" sz="1600" b="1" dirty="0" smtClean="0"/>
          </a:p>
          <a:p>
            <a:endParaRPr lang="tr-TR" sz="1100" dirty="0"/>
          </a:p>
          <a:p>
            <a:r>
              <a:rPr lang="tr-TR" sz="1600" dirty="0" smtClean="0"/>
              <a:t> 		</a:t>
            </a:r>
            <a:endParaRPr lang="tr-TR" sz="1600" dirty="0"/>
          </a:p>
          <a:p>
            <a:r>
              <a:rPr lang="tr-TR" sz="1600" b="1" dirty="0" smtClean="0">
                <a:solidFill>
                  <a:schemeClr val="accent2"/>
                </a:solidFill>
              </a:rPr>
              <a:t>Üçüncü </a:t>
            </a:r>
            <a:r>
              <a:rPr lang="tr-TR" sz="1600" b="1" dirty="0">
                <a:solidFill>
                  <a:schemeClr val="accent2"/>
                </a:solidFill>
              </a:rPr>
              <a:t>Aşama Değerlendirmesi </a:t>
            </a:r>
            <a:r>
              <a:rPr lang="tr-TR" sz="1600" b="1" dirty="0" smtClean="0">
                <a:solidFill>
                  <a:schemeClr val="accent2"/>
                </a:solidFill>
              </a:rPr>
              <a:t>   	</a:t>
            </a:r>
            <a:r>
              <a:rPr lang="tr-TR" sz="1600" dirty="0" smtClean="0"/>
              <a:t>Ekim </a:t>
            </a:r>
            <a:r>
              <a:rPr lang="tr-TR" sz="1600" dirty="0"/>
              <a:t>2018 </a:t>
            </a:r>
            <a:endParaRPr lang="tr-TR" sz="1600" dirty="0" smtClean="0"/>
          </a:p>
          <a:p>
            <a:r>
              <a:rPr lang="tr-TR" sz="1600" b="1" dirty="0" smtClean="0">
                <a:solidFill>
                  <a:schemeClr val="accent2"/>
                </a:solidFill>
              </a:rPr>
              <a:t>(</a:t>
            </a:r>
            <a:r>
              <a:rPr lang="tr-TR" sz="1600" b="1" dirty="0">
                <a:solidFill>
                  <a:schemeClr val="accent2"/>
                </a:solidFill>
              </a:rPr>
              <a:t>Bölge Sergileri</a:t>
            </a:r>
            <a:r>
              <a:rPr lang="tr-TR" sz="1600" b="1" dirty="0" smtClean="0">
                <a:solidFill>
                  <a:schemeClr val="accent2"/>
                </a:solidFill>
              </a:rPr>
              <a:t>)</a:t>
            </a:r>
            <a:r>
              <a:rPr lang="tr-TR" sz="1600" dirty="0"/>
              <a:t> </a:t>
            </a:r>
            <a:r>
              <a:rPr lang="tr-TR" sz="1600" dirty="0" smtClean="0"/>
              <a:t>			(</a:t>
            </a:r>
            <a:r>
              <a:rPr lang="tr-TR" sz="1600" dirty="0"/>
              <a:t>Tarihleri daha sonra ilan edilecektir.)</a:t>
            </a:r>
            <a:endParaRPr lang="tr-TR" sz="1600" b="1" dirty="0">
              <a:solidFill>
                <a:schemeClr val="accent2"/>
              </a:solidFill>
            </a:endParaRPr>
          </a:p>
          <a:p>
            <a:endParaRPr lang="tr-TR" sz="1050" b="1" dirty="0">
              <a:solidFill>
                <a:schemeClr val="accent2"/>
              </a:solidFill>
            </a:endParaRPr>
          </a:p>
          <a:p>
            <a:r>
              <a:rPr lang="tr-TR" sz="1600" dirty="0" smtClean="0"/>
              <a:t>	</a:t>
            </a:r>
          </a:p>
          <a:p>
            <a:endParaRPr lang="tr-TR" sz="1000" dirty="0"/>
          </a:p>
          <a:p>
            <a:r>
              <a:rPr lang="tr-TR" sz="1600" b="1" dirty="0" smtClean="0">
                <a:solidFill>
                  <a:schemeClr val="accent2"/>
                </a:solidFill>
              </a:rPr>
              <a:t>Final Sergisi			</a:t>
            </a:r>
            <a:r>
              <a:rPr lang="tr-TR" sz="1600" dirty="0" smtClean="0"/>
              <a:t>Kasım </a:t>
            </a:r>
            <a:r>
              <a:rPr lang="tr-TR" sz="1600" dirty="0"/>
              <a:t>/ Aralık 2018 </a:t>
            </a:r>
            <a:endParaRPr lang="tr-TR" sz="1600" dirty="0" smtClean="0"/>
          </a:p>
          <a:p>
            <a:r>
              <a:rPr lang="tr-TR" sz="1600" dirty="0"/>
              <a:t>	</a:t>
            </a:r>
            <a:r>
              <a:rPr lang="tr-TR" sz="1600" dirty="0" smtClean="0"/>
              <a:t>			</a:t>
            </a:r>
            <a:r>
              <a:rPr lang="tr-TR" sz="1400" dirty="0" smtClean="0"/>
              <a:t>(</a:t>
            </a:r>
            <a:r>
              <a:rPr lang="tr-TR" sz="1400" dirty="0"/>
              <a:t>Tarihleri daha sonra ilan edilecektir.)</a:t>
            </a:r>
          </a:p>
        </p:txBody>
      </p:sp>
    </p:spTree>
    <p:extLst>
      <p:ext uri="{BB962C8B-B14F-4D97-AF65-F5344CB8AC3E}">
        <p14:creationId xmlns:p14="http://schemas.microsoft.com/office/powerpoint/2010/main" val="3010537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1 Başlık"/>
          <p:cNvSpPr>
            <a:spLocks noGrp="1"/>
          </p:cNvSpPr>
          <p:nvPr>
            <p:ph type="title"/>
          </p:nvPr>
        </p:nvSpPr>
        <p:spPr>
          <a:xfrm>
            <a:off x="-108520" y="44624"/>
            <a:ext cx="8431410" cy="706438"/>
          </a:xfrm>
        </p:spPr>
        <p:txBody>
          <a:bodyPr>
            <a:noAutofit/>
          </a:bodyPr>
          <a:lstStyle/>
          <a:p>
            <a:pPr lvl="0"/>
            <a:r>
              <a:rPr lang="tr-TR" sz="2300" dirty="0">
                <a:latin typeface="Arial" pitchFamily="34" charset="0"/>
                <a:cs typeface="Arial" pitchFamily="34" charset="0"/>
              </a:rPr>
              <a:t>2241-Özel Sektöre Yönelik Lisans Bitirme Tezleri Yarışması</a:t>
            </a:r>
          </a:p>
        </p:txBody>
      </p:sp>
      <p:sp>
        <p:nvSpPr>
          <p:cNvPr id="20" name="8 Metin kutusu"/>
          <p:cNvSpPr txBox="1"/>
          <p:nvPr/>
        </p:nvSpPr>
        <p:spPr>
          <a:xfrm>
            <a:off x="302965" y="935136"/>
            <a:ext cx="6069235" cy="4616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tr-TR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cs typeface="Arial" pitchFamily="34" charset="0"/>
              </a:rPr>
              <a:t>Bölge Koordinatörlükleri ve Bağlı İller</a:t>
            </a:r>
            <a:endParaRPr lang="tr-TR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cs typeface="Arial" pitchFamily="34" charset="0"/>
            </a:endParaRPr>
          </a:p>
        </p:txBody>
      </p:sp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8748470"/>
              </p:ext>
            </p:extLst>
          </p:nvPr>
        </p:nvGraphicFramePr>
        <p:xfrm>
          <a:off x="683566" y="1556792"/>
          <a:ext cx="7704860" cy="4615360"/>
        </p:xfrm>
        <a:graphic>
          <a:graphicData uri="http://schemas.openxmlformats.org/drawingml/2006/table">
            <a:tbl>
              <a:tblPr firstRow="1" firstCol="1" bandRow="1"/>
              <a:tblGrid>
                <a:gridCol w="1926215"/>
                <a:gridCol w="1926215"/>
                <a:gridCol w="1926215"/>
                <a:gridCol w="1926215"/>
              </a:tblGrid>
              <a:tr h="16709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BÖLGE MERKEZİ: </a:t>
                      </a:r>
                      <a:r>
                        <a:rPr lang="tr-TR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/>
                      </a:r>
                      <a:br>
                        <a:rPr lang="tr-TR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ADANA</a:t>
                      </a:r>
                      <a:br>
                        <a:rPr lang="tr-TR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/>
                      </a:r>
                      <a:br>
                        <a:rPr lang="tr-TR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BÖLGE MERKEZİNE BAĞLI İLLER</a:t>
                      </a:r>
                      <a:r>
                        <a:rPr lang="tr-TR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/>
                      </a:r>
                      <a:br>
                        <a:rPr lang="tr-TR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ADANA, G.ANTEP, HATAY, </a:t>
                      </a:r>
                      <a:br>
                        <a:rPr lang="tr-TR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K.K.T.C, K.MARAŞ, KİLİS, MERSİN, OSMANİYE</a:t>
                      </a:r>
                      <a:br>
                        <a:rPr lang="tr-TR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endParaRPr lang="tr-TR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BÖLGE MERKEZİ: </a:t>
                      </a:r>
                      <a:r>
                        <a:rPr lang="tr-T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/>
                      </a:r>
                      <a:br>
                        <a:rPr lang="tr-T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ANKARA</a:t>
                      </a:r>
                      <a:br>
                        <a:rPr lang="tr-T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/>
                      </a:r>
                      <a:br>
                        <a:rPr lang="tr-TR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BÖLGE MERKEZİNE BAĞLI İLLER</a:t>
                      </a:r>
                      <a:r>
                        <a:rPr lang="tr-T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/>
                      </a:r>
                      <a:br>
                        <a:rPr lang="tr-T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ANKARA,  BARTIN,  BOLU, ÇANKIRI, ÇORUM, KARABÜK, KIRIKKALE, ZONGULDAK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BÖLGE MERKEZİ: </a:t>
                      </a:r>
                      <a:r>
                        <a:rPr lang="tr-TR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/>
                      </a:r>
                      <a:br>
                        <a:rPr lang="tr-TR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BURSA</a:t>
                      </a:r>
                      <a:br>
                        <a:rPr lang="tr-TR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/>
                      </a:r>
                      <a:br>
                        <a:rPr lang="tr-TR" sz="11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BÖLGE MERKEZİNE BAĞLI İLLER</a:t>
                      </a:r>
                      <a:r>
                        <a:rPr lang="tr-TR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/>
                      </a:r>
                      <a:br>
                        <a:rPr lang="tr-TR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BALIKESİR, BİLECİK, BURSA, ÇANAKKALE, ESKİŞEHİR, KÜTAHYA, YALOVA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BÖLGE MERKEZİ: </a:t>
                      </a:r>
                      <a:br>
                        <a:rPr lang="tr-TR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ERZURUM</a:t>
                      </a:r>
                      <a:br>
                        <a:rPr lang="tr-T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/>
                      </a:r>
                      <a:br>
                        <a:rPr lang="tr-T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BÖLGE MERKEZİNE BAĞLI İLLER</a:t>
                      </a:r>
                      <a:r>
                        <a:rPr lang="tr-T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/>
                      </a:r>
                      <a:br>
                        <a:rPr lang="tr-T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ARDAHAN, ARTVİN, BAYBURT, ERZİNCAN, ERZURUM, GÜMÜŞHANE, IĞDIR, KARS, RİZE, TRABZON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31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 b="1">
                          <a:effectLst/>
                          <a:latin typeface="Calibri"/>
                          <a:ea typeface="Calibri"/>
                          <a:cs typeface="Arial"/>
                        </a:rPr>
                        <a:t>BÖLGE MERKEZİ: </a:t>
                      </a:r>
                      <a:r>
                        <a:rPr lang="tr-TR" sz="1100">
                          <a:effectLst/>
                          <a:latin typeface="Calibri"/>
                          <a:ea typeface="Calibri"/>
                          <a:cs typeface="Arial"/>
                        </a:rPr>
                        <a:t/>
                      </a:r>
                      <a:br>
                        <a:rPr lang="tr-TR" sz="1100"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>
                          <a:effectLst/>
                          <a:latin typeface="Calibri"/>
                          <a:ea typeface="Calibri"/>
                          <a:cs typeface="Arial"/>
                        </a:rPr>
                        <a:t>İSTANBUL ASYA</a:t>
                      </a:r>
                      <a:br>
                        <a:rPr lang="tr-TR" sz="1100"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>
                          <a:effectLst/>
                          <a:latin typeface="Calibri"/>
                          <a:ea typeface="Calibri"/>
                          <a:cs typeface="Arial"/>
                        </a:rPr>
                        <a:t/>
                      </a:r>
                      <a:br>
                        <a:rPr lang="tr-TR" sz="1100"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 b="1">
                          <a:effectLst/>
                          <a:latin typeface="Calibri"/>
                          <a:ea typeface="Calibri"/>
                          <a:cs typeface="Arial"/>
                        </a:rPr>
                        <a:t>BÖLGE MERKEZİNE BAĞLI İLLER</a:t>
                      </a:r>
                      <a:r>
                        <a:rPr lang="tr-TR" sz="1100">
                          <a:effectLst/>
                          <a:latin typeface="Calibri"/>
                          <a:ea typeface="Calibri"/>
                          <a:cs typeface="Arial"/>
                        </a:rPr>
                        <a:t/>
                      </a:r>
                      <a:br>
                        <a:rPr lang="tr-TR" sz="1100"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>
                          <a:effectLst/>
                          <a:latin typeface="Calibri"/>
                          <a:ea typeface="Calibri"/>
                          <a:cs typeface="Arial"/>
                        </a:rPr>
                        <a:t>DÜZCE, İSTANBUL ASYA YAKASI, KOCAELİ, SAKARYA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BÖLGE MERKEZİ: </a:t>
                      </a:r>
                      <a:r>
                        <a:rPr lang="tr-T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/>
                      </a:r>
                      <a:br>
                        <a:rPr lang="tr-T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İSTANBUL AVRUPA</a:t>
                      </a:r>
                      <a:br>
                        <a:rPr lang="tr-T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/>
                      </a:r>
                      <a:br>
                        <a:rPr lang="tr-TR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BÖLGE MERKEZİNE BAĞLI İLLER</a:t>
                      </a:r>
                      <a:r>
                        <a:rPr lang="tr-T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/>
                      </a:r>
                      <a:br>
                        <a:rPr lang="tr-T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EDİRNE, İSTANBUL AVRUPA YAKASI, TEKİRDAĞ, KIRKLARELİ</a:t>
                      </a:r>
                      <a:br>
                        <a:rPr lang="tr-T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endParaRPr lang="tr-TR" sz="1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BÖLGE MERKEZİ: </a:t>
                      </a:r>
                      <a:br>
                        <a:rPr lang="tr-TR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İZMİR</a:t>
                      </a:r>
                      <a:r>
                        <a:rPr lang="tr-TR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/>
                      </a:r>
                      <a:br>
                        <a:rPr lang="tr-TR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/>
                      </a:r>
                      <a:br>
                        <a:rPr lang="tr-TR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BÖLGE MERKEZİNE BAĞLI İLLER</a:t>
                      </a:r>
                      <a:br>
                        <a:rPr lang="tr-TR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AYDIN, DENİZLİ, İZMİR, MANİSA, </a:t>
                      </a:r>
                      <a:br>
                        <a:rPr lang="tr-T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MUĞLA, UŞAK</a:t>
                      </a:r>
                      <a:r>
                        <a:rPr lang="tr-TR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/>
                      </a:r>
                      <a:br>
                        <a:rPr lang="tr-TR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endParaRPr lang="tr-TR" sz="1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tr-TR" sz="1100" b="1">
                          <a:effectLst/>
                          <a:latin typeface="Calibri"/>
                          <a:ea typeface="Calibri"/>
                          <a:cs typeface="Arial"/>
                        </a:rPr>
                        <a:t>BÖLGE MERKEZİ: </a:t>
                      </a:r>
                      <a:r>
                        <a:rPr lang="tr-TR" sz="1100">
                          <a:effectLst/>
                          <a:latin typeface="Calibri"/>
                          <a:ea typeface="Calibri"/>
                          <a:cs typeface="Arial"/>
                        </a:rPr>
                        <a:t/>
                      </a:r>
                      <a:br>
                        <a:rPr lang="tr-TR" sz="1100"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>
                          <a:effectLst/>
                          <a:latin typeface="Calibri"/>
                          <a:ea typeface="Calibri"/>
                          <a:cs typeface="Arial"/>
                        </a:rPr>
                        <a:t>KAYSERİ</a:t>
                      </a:r>
                      <a:br>
                        <a:rPr lang="tr-TR" sz="1100"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 b="1">
                          <a:effectLst/>
                          <a:latin typeface="Calibri"/>
                          <a:ea typeface="Calibri"/>
                          <a:cs typeface="Arial"/>
                        </a:rPr>
                        <a:t/>
                      </a:r>
                      <a:br>
                        <a:rPr lang="tr-TR" sz="1100" b="1"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 b="1">
                          <a:effectLst/>
                          <a:latin typeface="Calibri"/>
                          <a:ea typeface="Calibri"/>
                          <a:cs typeface="Arial"/>
                        </a:rPr>
                        <a:t>BÖLGE MERKEZİNE BAĞLI İLLER</a:t>
                      </a:r>
                      <a:r>
                        <a:rPr lang="tr-TR" sz="1100">
                          <a:effectLst/>
                          <a:latin typeface="Calibri"/>
                          <a:ea typeface="Calibri"/>
                          <a:cs typeface="Arial"/>
                        </a:rPr>
                        <a:t/>
                      </a:r>
                      <a:br>
                        <a:rPr lang="tr-TR" sz="1100"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>
                          <a:effectLst/>
                          <a:latin typeface="Calibri"/>
                          <a:ea typeface="Calibri"/>
                          <a:cs typeface="Arial"/>
                        </a:rPr>
                        <a:t>AKSARAY, KAYSERİ,  KIRŞEHİR, NEVŞEHİR,  NİĞDE, SİVAS, YOZGAT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231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BÖLGE MERKEZİ: </a:t>
                      </a:r>
                      <a:r>
                        <a:rPr lang="tr-T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/>
                      </a:r>
                      <a:br>
                        <a:rPr lang="tr-T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KONYA</a:t>
                      </a:r>
                      <a:br>
                        <a:rPr lang="tr-T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/>
                      </a:r>
                      <a:br>
                        <a:rPr lang="tr-TR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BÖLGE MERKEZİNE BAĞLI İLLER</a:t>
                      </a:r>
                      <a:r>
                        <a:rPr lang="tr-T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/>
                      </a:r>
                      <a:br>
                        <a:rPr lang="tr-T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AFYON, ANTALYA, BURDUR, ISPARTA, KARAMAN, KONYA</a:t>
                      </a:r>
                      <a:br>
                        <a:rPr lang="tr-T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endParaRPr lang="tr-TR" sz="1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tr-TR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BÖLGE MERKEZİ: </a:t>
                      </a:r>
                      <a:r>
                        <a:rPr lang="tr-T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/>
                      </a:r>
                      <a:br>
                        <a:rPr lang="tr-T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MALATYA</a:t>
                      </a:r>
                      <a:br>
                        <a:rPr lang="tr-T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/>
                      </a:r>
                      <a:br>
                        <a:rPr lang="tr-TR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BÖLGE MERKEZİNE BAĞLI İLLER</a:t>
                      </a:r>
                      <a:r>
                        <a:rPr lang="tr-T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/>
                      </a:r>
                      <a:br>
                        <a:rPr lang="tr-T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ADIYAMAN,   BİNGÖL,</a:t>
                      </a:r>
                      <a:br>
                        <a:rPr lang="tr-T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DİYARBAKIR, ELAZIĞ,  TUNCELİ </a:t>
                      </a:r>
                      <a:br>
                        <a:rPr lang="tr-T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MALATYA, MARDİN, ŞANLIURFA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tr-TR" sz="1100" b="1">
                          <a:effectLst/>
                          <a:latin typeface="Calibri"/>
                          <a:ea typeface="Calibri"/>
                          <a:cs typeface="Arial"/>
                        </a:rPr>
                        <a:t>BÖLGE MERKEZİ: </a:t>
                      </a:r>
                      <a:r>
                        <a:rPr lang="tr-TR" sz="1100">
                          <a:effectLst/>
                          <a:latin typeface="Calibri"/>
                          <a:ea typeface="Calibri"/>
                          <a:cs typeface="Arial"/>
                        </a:rPr>
                        <a:t/>
                      </a:r>
                      <a:br>
                        <a:rPr lang="tr-TR" sz="1100"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>
                          <a:effectLst/>
                          <a:latin typeface="Calibri"/>
                          <a:ea typeface="Calibri"/>
                          <a:cs typeface="Arial"/>
                        </a:rPr>
                        <a:t>SAMSUN</a:t>
                      </a:r>
                      <a:br>
                        <a:rPr lang="tr-TR" sz="1100"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>
                          <a:effectLst/>
                          <a:latin typeface="Calibri"/>
                          <a:ea typeface="Calibri"/>
                          <a:cs typeface="Arial"/>
                        </a:rPr>
                        <a:t/>
                      </a:r>
                      <a:br>
                        <a:rPr lang="tr-TR" sz="1100"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 b="1">
                          <a:effectLst/>
                          <a:latin typeface="Calibri"/>
                          <a:ea typeface="Calibri"/>
                          <a:cs typeface="Arial"/>
                        </a:rPr>
                        <a:t>BÖLGE MERKEZİNE BAĞLI İLLER</a:t>
                      </a:r>
                      <a:r>
                        <a:rPr lang="tr-TR" sz="1100">
                          <a:effectLst/>
                          <a:latin typeface="Calibri"/>
                          <a:ea typeface="Calibri"/>
                          <a:cs typeface="Arial"/>
                        </a:rPr>
                        <a:t/>
                      </a:r>
                      <a:br>
                        <a:rPr lang="tr-TR" sz="1100"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>
                          <a:effectLst/>
                          <a:latin typeface="Calibri"/>
                          <a:ea typeface="Calibri"/>
                          <a:cs typeface="Arial"/>
                        </a:rPr>
                        <a:t>AMASYA, GİRESUN, KASTAMONU, ORDU, SAMSUN,  SİNOP, TOKAT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tr-TR" sz="11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BÖLGE MERKEZİ: </a:t>
                      </a:r>
                      <a:r>
                        <a:rPr lang="tr-TR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/>
                      </a:r>
                      <a:br>
                        <a:rPr lang="tr-TR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VAN</a:t>
                      </a:r>
                      <a:br>
                        <a:rPr lang="tr-TR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/>
                      </a:r>
                      <a:br>
                        <a:rPr lang="tr-TR" sz="11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BÖLGE MERKEZİNE BAĞLI İLLER</a:t>
                      </a:r>
                      <a:r>
                        <a:rPr lang="tr-TR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/>
                      </a:r>
                      <a:br>
                        <a:rPr lang="tr-TR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AĞRI, BATMAN, BİTLİS, HAKKÂRİ, MUŞ, SİİRT, ŞIRNAK, VAN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5745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50825" y="5157192"/>
            <a:ext cx="8642350" cy="800100"/>
          </a:xfrm>
        </p:spPr>
        <p:txBody>
          <a:bodyPr rtlCol="0">
            <a:no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tr-TR" sz="54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TEŞEKKÜRLER</a:t>
            </a:r>
          </a:p>
        </p:txBody>
      </p:sp>
      <p:sp>
        <p:nvSpPr>
          <p:cNvPr id="50179" name="4 Metin kutusu"/>
          <p:cNvSpPr txBox="1">
            <a:spLocks noChangeArrowheads="1"/>
          </p:cNvSpPr>
          <p:nvPr/>
        </p:nvSpPr>
        <p:spPr bwMode="auto">
          <a:xfrm>
            <a:off x="467420" y="1628800"/>
            <a:ext cx="7921004" cy="3185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orbe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400">
                <a:solidFill>
                  <a:schemeClr val="tx1"/>
                </a:solidFill>
                <a:latin typeface="Corbe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orbe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>
                <a:solidFill>
                  <a:schemeClr val="tx1"/>
                </a:solidFill>
                <a:latin typeface="Corbe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>
                <a:solidFill>
                  <a:schemeClr val="tx1"/>
                </a:solidFill>
                <a:latin typeface="Corbe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>
                <a:solidFill>
                  <a:schemeClr val="tx1"/>
                </a:solidFill>
                <a:latin typeface="Corbe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>
                <a:solidFill>
                  <a:schemeClr val="tx1"/>
                </a:solidFill>
                <a:latin typeface="Corbe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>
                <a:solidFill>
                  <a:schemeClr val="tx1"/>
                </a:solidFill>
                <a:latin typeface="Corbe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tr-TR" altLang="tr-TR" b="1" dirty="0">
                <a:latin typeface="Arial" pitchFamily="34" charset="0"/>
                <a:cs typeface="Arial" pitchFamily="34" charset="0"/>
              </a:rPr>
              <a:t>Bilim İnsanı Destek Programları Başkanlığı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tr-TR" altLang="tr-TR" b="1" dirty="0">
                <a:latin typeface="Arial" pitchFamily="34" charset="0"/>
                <a:cs typeface="Arial" pitchFamily="34" charset="0"/>
              </a:rPr>
              <a:t>Yarışmalar Grup </a:t>
            </a:r>
            <a:r>
              <a:rPr lang="tr-TR" altLang="tr-TR" b="1" dirty="0" smtClean="0">
                <a:latin typeface="Arial" pitchFamily="34" charset="0"/>
                <a:cs typeface="Arial" pitchFamily="34" charset="0"/>
              </a:rPr>
              <a:t>Koordinatörlüğü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tr-TR" altLang="tr-TR" sz="500" b="1" dirty="0" smtClean="0">
              <a:latin typeface="Arial" pitchFamily="34" charset="0"/>
              <a:cs typeface="Arial" pitchFamily="34" charset="0"/>
            </a:endParaRP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tr-TR" altLang="tr-TR" sz="500" b="1" dirty="0">
              <a:latin typeface="Arial" pitchFamily="34" charset="0"/>
              <a:cs typeface="Arial" pitchFamily="34" charset="0"/>
            </a:endParaRP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tr-TR" altLang="tr-TR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2241 </a:t>
            </a:r>
            <a:r>
              <a:rPr lang="tr-TR" altLang="tr-TR" sz="20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Özel Sektöre Yönelik Lisans Bitirme Tezleri Yarışması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tr-TR" altLang="tr-TR" sz="2400" b="1" dirty="0">
                <a:latin typeface="Arial" pitchFamily="34" charset="0"/>
                <a:cs typeface="Arial" pitchFamily="34" charset="0"/>
              </a:rPr>
              <a:t>Tel: 0312 444 66 90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tr-TR" altLang="tr-TR" sz="2400" b="1" dirty="0">
                <a:latin typeface="Arial" pitchFamily="34" charset="0"/>
                <a:cs typeface="Arial" pitchFamily="34" charset="0"/>
              </a:rPr>
              <a:t>E-posta: bideb2241b@tubitak.gov.tr</a:t>
            </a:r>
          </a:p>
        </p:txBody>
      </p:sp>
    </p:spTree>
    <p:extLst>
      <p:ext uri="{BB962C8B-B14F-4D97-AF65-F5344CB8AC3E}">
        <p14:creationId xmlns:p14="http://schemas.microsoft.com/office/powerpoint/2010/main" val="387806630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1 Başlık"/>
          <p:cNvSpPr>
            <a:spLocks noGrp="1"/>
          </p:cNvSpPr>
          <p:nvPr>
            <p:ph type="title"/>
          </p:nvPr>
        </p:nvSpPr>
        <p:spPr>
          <a:xfrm>
            <a:off x="467544" y="-22944"/>
            <a:ext cx="7777162" cy="706438"/>
          </a:xfrm>
        </p:spPr>
        <p:txBody>
          <a:bodyPr>
            <a:normAutofit/>
          </a:bodyPr>
          <a:lstStyle/>
          <a:p>
            <a:r>
              <a:rPr lang="tr-TR" altLang="tr-TR" sz="2800" dirty="0" smtClean="0">
                <a:latin typeface="Arial" pitchFamily="34" charset="0"/>
                <a:cs typeface="Arial" pitchFamily="34" charset="0"/>
              </a:rPr>
              <a:t>Üniversite Öğrencilerine Yönelik Yarışmalar </a:t>
            </a:r>
          </a:p>
        </p:txBody>
      </p:sp>
      <p:graphicFrame>
        <p:nvGraphicFramePr>
          <p:cNvPr id="7" name="6 Diyagram"/>
          <p:cNvGraphicFramePr/>
          <p:nvPr>
            <p:extLst>
              <p:ext uri="{D42A27DB-BD31-4B8C-83A1-F6EECF244321}">
                <p14:modId xmlns:p14="http://schemas.microsoft.com/office/powerpoint/2010/main" val="894499940"/>
              </p:ext>
            </p:extLst>
          </p:nvPr>
        </p:nvGraphicFramePr>
        <p:xfrm>
          <a:off x="251520" y="980728"/>
          <a:ext cx="8712968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92996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Başlık"/>
          <p:cNvSpPr>
            <a:spLocks noGrp="1"/>
          </p:cNvSpPr>
          <p:nvPr>
            <p:ph type="title"/>
          </p:nvPr>
        </p:nvSpPr>
        <p:spPr>
          <a:xfrm>
            <a:off x="-72008" y="0"/>
            <a:ext cx="9036496" cy="70643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tr-TR" sz="2500" dirty="0" smtClean="0">
                <a:latin typeface="Arial" pitchFamily="34" charset="0"/>
                <a:cs typeface="Arial" pitchFamily="34" charset="0"/>
              </a:rPr>
              <a:t>2241-Özel </a:t>
            </a:r>
            <a:r>
              <a:rPr lang="tr-TR" sz="2500" dirty="0">
                <a:latin typeface="Arial" pitchFamily="34" charset="0"/>
                <a:cs typeface="Arial" pitchFamily="34" charset="0"/>
              </a:rPr>
              <a:t>Sektöre Yönelik Lisans Bitirme Tezleri Yarışması</a:t>
            </a:r>
          </a:p>
        </p:txBody>
      </p:sp>
      <p:sp>
        <p:nvSpPr>
          <p:cNvPr id="13" name="Dikdörtgen 12"/>
          <p:cNvSpPr/>
          <p:nvPr/>
        </p:nvSpPr>
        <p:spPr>
          <a:xfrm>
            <a:off x="2992686" y="2980530"/>
            <a:ext cx="1964378" cy="1330707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8" name="Dikdörtgen 17"/>
          <p:cNvSpPr/>
          <p:nvPr/>
        </p:nvSpPr>
        <p:spPr>
          <a:xfrm>
            <a:off x="5384251" y="4748187"/>
            <a:ext cx="1964378" cy="1330707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" name="Dikdörtgen 1"/>
          <p:cNvSpPr/>
          <p:nvPr/>
        </p:nvSpPr>
        <p:spPr>
          <a:xfrm>
            <a:off x="3203848" y="1124744"/>
            <a:ext cx="5796136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1400" dirty="0">
                <a:solidFill>
                  <a:srgbClr val="FF0000"/>
                </a:solidFill>
              </a:rPr>
              <a:t>Programın amacı</a:t>
            </a:r>
            <a:r>
              <a:rPr lang="tr-TR" sz="1400" dirty="0" smtClean="0">
                <a:solidFill>
                  <a:srgbClr val="FF0000"/>
                </a:solidFill>
              </a:rPr>
              <a:t>,</a:t>
            </a:r>
            <a:r>
              <a:rPr lang="tr-TR" sz="1400" dirty="0" smtClean="0"/>
              <a:t> </a:t>
            </a:r>
            <a:r>
              <a:rPr lang="tr-TR" sz="1400" dirty="0"/>
              <a:t>lisans bitirme tezlerinin özel sektörün ihtiyaçları doğrultusunda belirlenmesi ve lisans öğrencilerinin öğrenimleri sırasında özel sektör ortamında bulunarak uygulama tecrübesi edinmelerinin sağlanması yoluyla lisans düzeyinde üniversite özel sektör işbirliğinin teşvik edilmesidir</a:t>
            </a:r>
            <a:r>
              <a:rPr lang="tr-TR" sz="1400" dirty="0" smtClean="0"/>
              <a:t>.</a:t>
            </a:r>
          </a:p>
          <a:p>
            <a:pPr algn="just">
              <a:lnSpc>
                <a:spcPct val="150000"/>
              </a:lnSpc>
            </a:pPr>
            <a:endParaRPr lang="tr-TR" sz="1400" dirty="0"/>
          </a:p>
          <a:p>
            <a:pPr algn="just">
              <a:lnSpc>
                <a:spcPct val="150000"/>
              </a:lnSpc>
            </a:pPr>
            <a:r>
              <a:rPr lang="tr-TR" sz="1400" dirty="0"/>
              <a:t>Öğrencilerden ayrıca 4. Sanayi Devrimi kapsamındaki gelişmeler doğrultusunda sanayide dijital dönüşüm ile ilgili konulara yoğunlaşan tezler hazırlamaları beklenmektedir</a:t>
            </a:r>
            <a:r>
              <a:rPr lang="tr-TR" sz="1400" dirty="0" smtClean="0"/>
              <a:t>.</a:t>
            </a:r>
          </a:p>
          <a:p>
            <a:pPr algn="just">
              <a:lnSpc>
                <a:spcPct val="150000"/>
              </a:lnSpc>
            </a:pPr>
            <a:endParaRPr lang="tr-TR" sz="1400" dirty="0"/>
          </a:p>
          <a:p>
            <a:pPr algn="just">
              <a:lnSpc>
                <a:spcPct val="150000"/>
              </a:lnSpc>
            </a:pPr>
            <a:r>
              <a:rPr lang="tr-TR" sz="1400" dirty="0"/>
              <a:t>Program kapsamında, lisans öğrencilerinin hazırladıkları, özel sektörün bir sorununu çözmeyi hedefleyen ve/veya sektörde uygulama potansiyeli olan ürün/süreç iyileştirme ve/veya geliştirmeye yönelik lisans bitirme tezleri için yarışma düzenlenecektir</a:t>
            </a:r>
            <a:r>
              <a:rPr lang="tr-TR" sz="1400" dirty="0" smtClean="0"/>
              <a:t>.</a:t>
            </a:r>
            <a:endParaRPr lang="tr-TR" sz="1400" dirty="0"/>
          </a:p>
        </p:txBody>
      </p:sp>
      <p:grpSp>
        <p:nvGrpSpPr>
          <p:cNvPr id="20" name="Grup 19"/>
          <p:cNvGrpSpPr/>
          <p:nvPr/>
        </p:nvGrpSpPr>
        <p:grpSpPr>
          <a:xfrm>
            <a:off x="899592" y="1340768"/>
            <a:ext cx="1800200" cy="1080120"/>
            <a:chOff x="216868" y="3309"/>
            <a:chExt cx="3167982" cy="727026"/>
          </a:xfrm>
          <a:solidFill>
            <a:srgbClr val="C00000"/>
          </a:solidFill>
        </p:grpSpPr>
        <p:sp>
          <p:nvSpPr>
            <p:cNvPr id="21" name="Dikdörtgen 20"/>
            <p:cNvSpPr/>
            <p:nvPr/>
          </p:nvSpPr>
          <p:spPr>
            <a:xfrm>
              <a:off x="216868" y="3309"/>
              <a:ext cx="3167982" cy="727026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Dikdörtgen 21"/>
            <p:cNvSpPr/>
            <p:nvPr/>
          </p:nvSpPr>
          <p:spPr>
            <a:xfrm>
              <a:off x="216868" y="3309"/>
              <a:ext cx="3167982" cy="727026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000" b="1" kern="1200" dirty="0" smtClean="0">
                  <a:latin typeface="Arial" pitchFamily="34" charset="0"/>
                  <a:cs typeface="Arial" pitchFamily="34" charset="0"/>
                </a:rPr>
                <a:t>Programın Amacı ve Hedefleri</a:t>
              </a:r>
              <a:endParaRPr lang="tr-TR" sz="2000" b="1" kern="1200" dirty="0"/>
            </a:p>
          </p:txBody>
        </p:sp>
      </p:grp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780928"/>
            <a:ext cx="2554759" cy="2763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6135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Başlık"/>
          <p:cNvSpPr>
            <a:spLocks noGrp="1"/>
          </p:cNvSpPr>
          <p:nvPr>
            <p:ph type="title"/>
          </p:nvPr>
        </p:nvSpPr>
        <p:spPr>
          <a:xfrm>
            <a:off x="-108520" y="0"/>
            <a:ext cx="8568308" cy="70643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tr-TR" sz="2500" dirty="0" smtClean="0">
                <a:latin typeface="Arial" pitchFamily="34" charset="0"/>
                <a:cs typeface="Arial" pitchFamily="34" charset="0"/>
              </a:rPr>
              <a:t>2241-Özel </a:t>
            </a:r>
            <a:r>
              <a:rPr lang="tr-TR" sz="2500" dirty="0">
                <a:latin typeface="Arial" pitchFamily="34" charset="0"/>
                <a:cs typeface="Arial" pitchFamily="34" charset="0"/>
              </a:rPr>
              <a:t>Sektöre Yönelik Lisans Bitirme Tezleri Yarışması</a:t>
            </a:r>
            <a:endParaRPr lang="tr-TR" sz="25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2992686" y="2980530"/>
            <a:ext cx="1964378" cy="1330707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2" name="8 Metin kutusu"/>
          <p:cNvSpPr txBox="1"/>
          <p:nvPr/>
        </p:nvSpPr>
        <p:spPr>
          <a:xfrm>
            <a:off x="2678730" y="908720"/>
            <a:ext cx="3693469" cy="4616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tr-TR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cs typeface="Arial" pitchFamily="34" charset="0"/>
              </a:rPr>
              <a:t>Yarışma Kategorileri</a:t>
            </a:r>
            <a:endParaRPr lang="tr-TR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cs typeface="Arial" pitchFamily="34" charset="0"/>
            </a:endParaRPr>
          </a:p>
        </p:txBody>
      </p:sp>
      <p:grpSp>
        <p:nvGrpSpPr>
          <p:cNvPr id="37" name="Grup 36"/>
          <p:cNvGrpSpPr/>
          <p:nvPr/>
        </p:nvGrpSpPr>
        <p:grpSpPr>
          <a:xfrm>
            <a:off x="344589" y="1370385"/>
            <a:ext cx="8266011" cy="1980220"/>
            <a:chOff x="0" y="1096541"/>
            <a:chExt cx="2586344" cy="3265973"/>
          </a:xfrm>
        </p:grpSpPr>
        <p:sp>
          <p:nvSpPr>
            <p:cNvPr id="38" name="Yuvarlatılmış Dikdörtgen 37"/>
            <p:cNvSpPr/>
            <p:nvPr/>
          </p:nvSpPr>
          <p:spPr>
            <a:xfrm>
              <a:off x="0" y="1096541"/>
              <a:ext cx="2586342" cy="3100809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9" name="Yuvarlatılmış Dikdörtgen 4"/>
            <p:cNvSpPr/>
            <p:nvPr/>
          </p:nvSpPr>
          <p:spPr>
            <a:xfrm>
              <a:off x="78037" y="1174578"/>
              <a:ext cx="2508307" cy="318793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5560" tIns="26670" rIns="35560" bIns="2667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1400" kern="1200" dirty="0"/>
            </a:p>
          </p:txBody>
        </p:sp>
      </p:grpSp>
      <p:sp>
        <p:nvSpPr>
          <p:cNvPr id="12" name="Metin kutusu 11"/>
          <p:cNvSpPr txBox="1"/>
          <p:nvPr/>
        </p:nvSpPr>
        <p:spPr>
          <a:xfrm>
            <a:off x="706066" y="1556371"/>
            <a:ext cx="7256834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u="sng" dirty="0" smtClean="0">
                <a:solidFill>
                  <a:schemeClr val="bg1"/>
                </a:solidFill>
                <a:latin typeface="+mj-lt"/>
              </a:rPr>
              <a:t> 1- ÜRÜN GELİŞTİRME </a:t>
            </a:r>
          </a:p>
          <a:p>
            <a:pPr algn="ctr"/>
            <a:endParaRPr lang="tr-TR" sz="1600" b="1" dirty="0" smtClean="0">
              <a:solidFill>
                <a:schemeClr val="bg1"/>
              </a:solidFill>
              <a:latin typeface="Corbel" pitchFamily="34" charset="0"/>
            </a:endParaRPr>
          </a:p>
          <a:p>
            <a:pPr algn="ctr"/>
            <a:r>
              <a:rPr lang="tr-TR" sz="2400" b="1" dirty="0" smtClean="0">
                <a:solidFill>
                  <a:schemeClr val="bg1"/>
                </a:solidFill>
                <a:latin typeface="Corbel" pitchFamily="34" charset="0"/>
              </a:rPr>
              <a:t>Tüm </a:t>
            </a:r>
            <a:r>
              <a:rPr lang="tr-TR" sz="2400" b="1" dirty="0">
                <a:solidFill>
                  <a:schemeClr val="bg1"/>
                </a:solidFill>
                <a:latin typeface="Corbel" pitchFamily="34" charset="0"/>
              </a:rPr>
              <a:t>sektörlerde ürün geliştirmeye yönelik tezleri kapsar.</a:t>
            </a:r>
          </a:p>
        </p:txBody>
      </p:sp>
      <p:grpSp>
        <p:nvGrpSpPr>
          <p:cNvPr id="41" name="Grup 40"/>
          <p:cNvGrpSpPr/>
          <p:nvPr/>
        </p:nvGrpSpPr>
        <p:grpSpPr>
          <a:xfrm>
            <a:off x="344589" y="3767281"/>
            <a:ext cx="8255991" cy="2139826"/>
            <a:chOff x="0" y="1096541"/>
            <a:chExt cx="2586344" cy="3265973"/>
          </a:xfrm>
        </p:grpSpPr>
        <p:sp>
          <p:nvSpPr>
            <p:cNvPr id="42" name="Yuvarlatılmış Dikdörtgen 41"/>
            <p:cNvSpPr/>
            <p:nvPr/>
          </p:nvSpPr>
          <p:spPr>
            <a:xfrm>
              <a:off x="0" y="1096541"/>
              <a:ext cx="2586342" cy="3100809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3" name="Yuvarlatılmış Dikdörtgen 4"/>
            <p:cNvSpPr/>
            <p:nvPr/>
          </p:nvSpPr>
          <p:spPr>
            <a:xfrm>
              <a:off x="78037" y="1174578"/>
              <a:ext cx="2508307" cy="318793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5560" tIns="26670" rIns="35560" bIns="2667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1400" kern="1200" dirty="0"/>
            </a:p>
          </p:txBody>
        </p:sp>
      </p:grpSp>
      <p:sp>
        <p:nvSpPr>
          <p:cNvPr id="14" name="Metin kutusu 13"/>
          <p:cNvSpPr txBox="1"/>
          <p:nvPr/>
        </p:nvSpPr>
        <p:spPr>
          <a:xfrm>
            <a:off x="560335" y="4301712"/>
            <a:ext cx="75482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r-TR"/>
            </a:defPPr>
            <a:lvl1pPr algn="ctr">
              <a:defRPr sz="1200" b="1">
                <a:solidFill>
                  <a:schemeClr val="bg1"/>
                </a:solidFill>
                <a:latin typeface="Corbel" pitchFamily="34" charset="0"/>
              </a:defRPr>
            </a:lvl1pPr>
          </a:lstStyle>
          <a:p>
            <a:r>
              <a:rPr lang="tr-TR" sz="2800" u="sng" dirty="0" smtClean="0">
                <a:latin typeface="+mj-lt"/>
              </a:rPr>
              <a:t>2-SÜREÇ GELİŞTİRME</a:t>
            </a:r>
          </a:p>
          <a:p>
            <a:endParaRPr lang="tr-TR" dirty="0">
              <a:latin typeface="+mj-lt"/>
            </a:endParaRPr>
          </a:p>
          <a:p>
            <a:r>
              <a:rPr lang="tr-TR" sz="2400" dirty="0">
                <a:latin typeface="+mj-lt"/>
              </a:rPr>
              <a:t>Tüm sektörlerde süreç geliştirmeye yönelik tezleri kapsar.</a:t>
            </a:r>
          </a:p>
        </p:txBody>
      </p:sp>
    </p:spTree>
    <p:extLst>
      <p:ext uri="{BB962C8B-B14F-4D97-AF65-F5344CB8AC3E}">
        <p14:creationId xmlns:p14="http://schemas.microsoft.com/office/powerpoint/2010/main" val="3649046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Başlık"/>
          <p:cNvSpPr>
            <a:spLocks noGrp="1"/>
          </p:cNvSpPr>
          <p:nvPr>
            <p:ph type="title"/>
          </p:nvPr>
        </p:nvSpPr>
        <p:spPr>
          <a:xfrm>
            <a:off x="-71364" y="0"/>
            <a:ext cx="8459788" cy="70643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tr-TR" sz="2500" dirty="0">
                <a:latin typeface="Arial" pitchFamily="34" charset="0"/>
                <a:cs typeface="Arial" pitchFamily="34" charset="0"/>
              </a:rPr>
              <a:t>2241-Özel Sektöre Yönelik Lisans Bitirme Tezleri Yarışması</a:t>
            </a:r>
            <a:endParaRPr lang="tr-TR" sz="25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8 Metin kutusu"/>
          <p:cNvSpPr txBox="1"/>
          <p:nvPr/>
        </p:nvSpPr>
        <p:spPr>
          <a:xfrm>
            <a:off x="467544" y="908720"/>
            <a:ext cx="4716524" cy="4616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tr-TR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cs typeface="Arial" pitchFamily="34" charset="0"/>
              </a:rPr>
              <a:t>Kimler Başvurabilir ?</a:t>
            </a:r>
            <a:endParaRPr lang="tr-TR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cs typeface="Arial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2992686" y="2980530"/>
            <a:ext cx="1964378" cy="1330707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9" name="Grup 8"/>
          <p:cNvGrpSpPr/>
          <p:nvPr/>
        </p:nvGrpSpPr>
        <p:grpSpPr>
          <a:xfrm>
            <a:off x="395536" y="1484784"/>
            <a:ext cx="8352928" cy="806280"/>
            <a:chOff x="3022502" y="602186"/>
            <a:chExt cx="4968399" cy="806280"/>
          </a:xfrm>
        </p:grpSpPr>
        <p:sp>
          <p:nvSpPr>
            <p:cNvPr id="10" name="Köşeli Çift Ayraç 9"/>
            <p:cNvSpPr/>
            <p:nvPr/>
          </p:nvSpPr>
          <p:spPr>
            <a:xfrm>
              <a:off x="3022502" y="602186"/>
              <a:ext cx="4968399" cy="763180"/>
            </a:xfrm>
            <a:prstGeom prst="chevron">
              <a:avLst/>
            </a:prstGeom>
          </p:spPr>
          <p:style>
            <a:lnRef idx="2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Köşeli Çift Ayraç 4"/>
            <p:cNvSpPr/>
            <p:nvPr/>
          </p:nvSpPr>
          <p:spPr>
            <a:xfrm>
              <a:off x="3322320" y="645286"/>
              <a:ext cx="4668581" cy="76318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0320" tIns="10160" rIns="0" bIns="10160" numCol="1" spcCol="1270" anchor="ctr" anchorCtr="0">
              <a:noAutofit/>
            </a:bodyPr>
            <a:lstStyle/>
            <a:p>
              <a:pPr lvl="0" defTabSz="711200">
                <a:lnSpc>
                  <a:spcPct val="90000"/>
                </a:lnSpc>
                <a:spcAft>
                  <a:spcPct val="35000"/>
                </a:spcAft>
              </a:pPr>
              <a:r>
                <a:rPr lang="tr-TR" sz="1400" dirty="0"/>
                <a:t>Başvuru sırasında </a:t>
              </a:r>
              <a:r>
                <a:rPr lang="tr-TR" sz="1400" b="1" dirty="0"/>
                <a:t>Türkiye’de ve KKTC’de </a:t>
              </a:r>
              <a:r>
                <a:rPr lang="tr-TR" sz="1400" dirty="0"/>
                <a:t>yer alan yükseköğretim kurumlarında öğrenim görmekte</a:t>
              </a:r>
            </a:p>
            <a:p>
              <a:pPr lvl="0" defTabSz="711200">
                <a:lnSpc>
                  <a:spcPct val="90000"/>
                </a:lnSpc>
                <a:spcAft>
                  <a:spcPct val="35000"/>
                </a:spcAft>
              </a:pPr>
              <a:r>
                <a:rPr lang="tr-TR" sz="1400" dirty="0"/>
                <a:t>olan ve </a:t>
              </a:r>
              <a:r>
                <a:rPr lang="tr-TR" sz="1400" b="1" dirty="0"/>
                <a:t>bitirme tezi hazırlayan lisans öğrencileri</a:t>
              </a:r>
              <a:r>
                <a:rPr lang="tr-TR" sz="1400" dirty="0"/>
                <a:t> aşağıdaki koşullara uygun olarak başvuru yapabilir.</a:t>
              </a:r>
            </a:p>
          </p:txBody>
        </p:sp>
      </p:grpSp>
      <p:grpSp>
        <p:nvGrpSpPr>
          <p:cNvPr id="17" name="Grup 16"/>
          <p:cNvGrpSpPr/>
          <p:nvPr/>
        </p:nvGrpSpPr>
        <p:grpSpPr>
          <a:xfrm>
            <a:off x="446466" y="4581129"/>
            <a:ext cx="5925735" cy="864095"/>
            <a:chOff x="3163750" y="1603986"/>
            <a:chExt cx="4821124" cy="763180"/>
          </a:xfrm>
        </p:grpSpPr>
        <p:sp>
          <p:nvSpPr>
            <p:cNvPr id="18" name="Köşeli Çift Ayraç 17"/>
            <p:cNvSpPr/>
            <p:nvPr/>
          </p:nvSpPr>
          <p:spPr>
            <a:xfrm>
              <a:off x="3163750" y="1603986"/>
              <a:ext cx="4821124" cy="763180"/>
            </a:xfrm>
            <a:prstGeom prst="chevron">
              <a:avLst/>
            </a:prstGeom>
          </p:spPr>
          <p:style>
            <a:lnRef idx="2">
              <a:schemeClr val="accent3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Köşeli Çift Ayraç 4"/>
            <p:cNvSpPr/>
            <p:nvPr/>
          </p:nvSpPr>
          <p:spPr>
            <a:xfrm>
              <a:off x="3276289" y="1667584"/>
              <a:ext cx="4591414" cy="67032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510" tIns="8255" rIns="0" bIns="82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Aft>
                  <a:spcPct val="35000"/>
                </a:spcAft>
              </a:pPr>
              <a:r>
                <a:rPr lang="tr-TR" sz="1400" b="1" dirty="0"/>
                <a:t>Tezin 3’ten fazla kişi tarafından hazırlanması </a:t>
              </a:r>
              <a:r>
                <a:rPr lang="tr-TR" sz="1400" dirty="0"/>
                <a:t>durumunda, proje ekibinin  </a:t>
              </a:r>
              <a:r>
                <a:rPr lang="tr-TR" sz="1400" dirty="0" smtClean="0"/>
                <a:t>            </a:t>
              </a:r>
              <a:r>
                <a:rPr lang="tr-TR" sz="1400" b="1" dirty="0" smtClean="0"/>
                <a:t>ortak </a:t>
              </a:r>
              <a:r>
                <a:rPr lang="tr-TR" sz="1400" b="1" dirty="0"/>
                <a:t>kararıyla ekip </a:t>
              </a:r>
              <a:r>
                <a:rPr lang="tr-TR" sz="1400" b="1" dirty="0" smtClean="0"/>
                <a:t>üyeleri arasından </a:t>
              </a:r>
              <a:r>
                <a:rPr lang="tr-TR" sz="1400" b="1" dirty="0"/>
                <a:t>3 kişi seçilerek </a:t>
              </a:r>
              <a:r>
                <a:rPr lang="tr-TR" sz="1400" dirty="0"/>
                <a:t>başvuru yapılabilir</a:t>
              </a:r>
              <a:r>
                <a:rPr lang="tr-TR" sz="1400" dirty="0" smtClean="0"/>
                <a:t>.                                 Bu </a:t>
              </a:r>
              <a:r>
                <a:rPr lang="tr-TR" sz="1400" dirty="0"/>
                <a:t>durumda ekip dışında kalanların hak </a:t>
              </a:r>
              <a:r>
                <a:rPr lang="tr-TR" sz="1400" dirty="0" smtClean="0"/>
                <a:t>talebinde bulunmayacaklarını            taahhüt eden </a:t>
              </a:r>
              <a:r>
                <a:rPr lang="tr-TR" sz="1400" b="1" dirty="0" err="1" smtClean="0"/>
                <a:t>muvafakatnameleri</a:t>
              </a:r>
              <a:r>
                <a:rPr lang="tr-TR" sz="1400" dirty="0" smtClean="0"/>
                <a:t> </a:t>
              </a:r>
              <a:r>
                <a:rPr lang="tr-TR" sz="1400" dirty="0"/>
                <a:t>istenir.</a:t>
              </a:r>
              <a:endParaRPr lang="tr-TR" sz="1400" kern="1200" dirty="0"/>
            </a:p>
          </p:txBody>
        </p:sp>
      </p:grpSp>
      <p:grpSp>
        <p:nvGrpSpPr>
          <p:cNvPr id="20" name="Grup 19"/>
          <p:cNvGrpSpPr/>
          <p:nvPr/>
        </p:nvGrpSpPr>
        <p:grpSpPr>
          <a:xfrm>
            <a:off x="395536" y="3508670"/>
            <a:ext cx="5976665" cy="928442"/>
            <a:chOff x="3225848" y="2698633"/>
            <a:chExt cx="4691956" cy="763180"/>
          </a:xfrm>
        </p:grpSpPr>
        <p:sp>
          <p:nvSpPr>
            <p:cNvPr id="21" name="Köşeli Çift Ayraç 20"/>
            <p:cNvSpPr/>
            <p:nvPr/>
          </p:nvSpPr>
          <p:spPr>
            <a:xfrm>
              <a:off x="3225848" y="2698633"/>
              <a:ext cx="4691956" cy="763180"/>
            </a:xfrm>
            <a:prstGeom prst="chevron">
              <a:avLst/>
            </a:prstGeom>
          </p:spPr>
          <p:style>
            <a:lnRef idx="2">
              <a:schemeClr val="accent4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2" name="Köşeli Çift Ayraç 4"/>
            <p:cNvSpPr/>
            <p:nvPr/>
          </p:nvSpPr>
          <p:spPr>
            <a:xfrm>
              <a:off x="3503559" y="2745733"/>
              <a:ext cx="4188126" cy="63942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510" tIns="8255" rIns="0" bIns="82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Aft>
                  <a:spcPct val="35000"/>
                </a:spcAft>
              </a:pPr>
              <a:r>
                <a:rPr lang="tr-TR" sz="1400" dirty="0"/>
                <a:t>Adaylar, yarışma kategorilerinden sadece birine başvurabilirler. Yarışmaya </a:t>
              </a:r>
              <a:r>
                <a:rPr lang="tr-TR" sz="1400" b="1" dirty="0"/>
                <a:t>bireysel olarak </a:t>
              </a:r>
              <a:r>
                <a:rPr lang="tr-TR" sz="1400" b="1" dirty="0" smtClean="0"/>
                <a:t>veya en </a:t>
              </a:r>
              <a:r>
                <a:rPr lang="tr-TR" sz="1400" b="1" dirty="0"/>
                <a:t>fazla 3 kişiden oluşan ekiple</a:t>
              </a:r>
              <a:r>
                <a:rPr lang="tr-TR" sz="1400" dirty="0"/>
                <a:t>r halinde başvuru yapılabilir. Başvuru, ekip adına ekip </a:t>
              </a:r>
              <a:r>
                <a:rPr lang="tr-TR" sz="1400" dirty="0" smtClean="0"/>
                <a:t>temsilcisi tarafından </a:t>
              </a:r>
              <a:r>
                <a:rPr lang="tr-TR" sz="1400" dirty="0"/>
                <a:t>yapılır</a:t>
              </a:r>
              <a:r>
                <a:rPr lang="tr-TR" sz="1400" dirty="0" smtClean="0"/>
                <a:t>.</a:t>
              </a:r>
              <a:endParaRPr lang="tr-TR" sz="1400" dirty="0"/>
            </a:p>
          </p:txBody>
        </p:sp>
      </p:grpSp>
      <p:sp>
        <p:nvSpPr>
          <p:cNvPr id="24" name="Köşeli Çift Ayraç 23"/>
          <p:cNvSpPr/>
          <p:nvPr/>
        </p:nvSpPr>
        <p:spPr>
          <a:xfrm>
            <a:off x="494581" y="5589240"/>
            <a:ext cx="5907693" cy="864096"/>
          </a:xfrm>
          <a:prstGeom prst="chevron">
            <a:avLst/>
          </a:prstGeom>
          <a:solidFill>
            <a:schemeClr val="accent1">
              <a:lumMod val="20000"/>
              <a:lumOff val="80000"/>
              <a:alpha val="90000"/>
            </a:schemeClr>
          </a:solidFill>
        </p:spPr>
        <p:style>
          <a:lnRef idx="2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6" name="Köşeli Çift Ayraç 4"/>
          <p:cNvSpPr/>
          <p:nvPr/>
        </p:nvSpPr>
        <p:spPr>
          <a:xfrm>
            <a:off x="837734" y="5668280"/>
            <a:ext cx="5315091" cy="706016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8255" rIns="0" bIns="8255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Aft>
                <a:spcPct val="35000"/>
              </a:spcAft>
            </a:pPr>
            <a:r>
              <a:rPr lang="tr-TR" sz="1400" dirty="0"/>
              <a:t>Bitirme tezi </a:t>
            </a:r>
            <a:r>
              <a:rPr lang="tr-TR" sz="1400" b="1" dirty="0"/>
              <a:t>biri akademik, biri özel sektör kuruluşundan </a:t>
            </a:r>
            <a:r>
              <a:rPr lang="tr-TR" sz="1400" dirty="0"/>
              <a:t>olmak üzere </a:t>
            </a:r>
            <a:r>
              <a:rPr lang="tr-TR" sz="1400" b="1" dirty="0"/>
              <a:t>iki danışman</a:t>
            </a:r>
            <a:r>
              <a:rPr lang="tr-TR" sz="1400" dirty="0"/>
              <a:t> </a:t>
            </a:r>
            <a:r>
              <a:rPr lang="tr-TR" sz="1400" dirty="0" smtClean="0"/>
              <a:t>rehberliğinde hazırlanmalıdır</a:t>
            </a:r>
            <a:r>
              <a:rPr lang="tr-TR" sz="1400" dirty="0"/>
              <a:t>. Akademik ve özel sektör danışmanları birden fazla bitirme tezinde </a:t>
            </a:r>
            <a:r>
              <a:rPr lang="tr-TR" sz="1400" dirty="0" smtClean="0"/>
              <a:t>görev yapabilir</a:t>
            </a:r>
            <a:r>
              <a:rPr lang="tr-TR" sz="1400" dirty="0"/>
              <a:t>.</a:t>
            </a:r>
          </a:p>
        </p:txBody>
      </p:sp>
      <p:pic>
        <p:nvPicPr>
          <p:cNvPr id="27" name="Picture 2" descr="C:\Documents and Settings\burcin.alparslan\Desktop\karsilasti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361509">
            <a:off x="6313916" y="3441419"/>
            <a:ext cx="2823047" cy="211728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23" name="Grup 22"/>
          <p:cNvGrpSpPr/>
          <p:nvPr/>
        </p:nvGrpSpPr>
        <p:grpSpPr>
          <a:xfrm>
            <a:off x="392498" y="2402908"/>
            <a:ext cx="5976665" cy="928442"/>
            <a:chOff x="3225848" y="2698633"/>
            <a:chExt cx="4691956" cy="763180"/>
          </a:xfrm>
          <a:solidFill>
            <a:schemeClr val="accent5">
              <a:lumMod val="40000"/>
              <a:lumOff val="60000"/>
            </a:schemeClr>
          </a:solidFill>
        </p:grpSpPr>
        <p:sp>
          <p:nvSpPr>
            <p:cNvPr id="25" name="Köşeli Çift Ayraç 24"/>
            <p:cNvSpPr/>
            <p:nvPr/>
          </p:nvSpPr>
          <p:spPr>
            <a:xfrm>
              <a:off x="3225848" y="2698633"/>
              <a:ext cx="4691956" cy="763180"/>
            </a:xfrm>
            <a:prstGeom prst="chevron">
              <a:avLst/>
            </a:prstGeom>
            <a:grpFill/>
          </p:spPr>
          <p:style>
            <a:lnRef idx="2">
              <a:schemeClr val="accent4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8" name="Köşeli Çift Ayraç 4"/>
            <p:cNvSpPr/>
            <p:nvPr/>
          </p:nvSpPr>
          <p:spPr>
            <a:xfrm>
              <a:off x="3575379" y="2760512"/>
              <a:ext cx="3995032" cy="63942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510" tIns="8255" rIns="0" bIns="82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Aft>
                  <a:spcPct val="35000"/>
                </a:spcAft>
              </a:pPr>
              <a:r>
                <a:rPr lang="tr-TR" sz="1400" dirty="0"/>
                <a:t>Bitirme tezi herhangi </a:t>
              </a:r>
              <a:r>
                <a:rPr lang="tr-TR" sz="1400" b="1" dirty="0"/>
                <a:t>bir özel sektör kuruluşunun </a:t>
              </a:r>
              <a:r>
                <a:rPr lang="tr-TR" sz="1400" dirty="0"/>
                <a:t>sorununun çözümü amacıyla </a:t>
              </a:r>
              <a:r>
                <a:rPr lang="tr-TR" sz="1400" b="1" dirty="0"/>
                <a:t>ilgili </a:t>
              </a:r>
              <a:r>
                <a:rPr lang="tr-TR" sz="1400" b="1" dirty="0" smtClean="0"/>
                <a:t>kuruluşla birlikte </a:t>
              </a:r>
              <a:r>
                <a:rPr lang="tr-TR" sz="1400" dirty="0"/>
                <a:t>hazırlanmalıdır.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17519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Başlık"/>
          <p:cNvSpPr>
            <a:spLocks noGrp="1"/>
          </p:cNvSpPr>
          <p:nvPr>
            <p:ph type="title"/>
          </p:nvPr>
        </p:nvSpPr>
        <p:spPr>
          <a:xfrm>
            <a:off x="-36512" y="0"/>
            <a:ext cx="8496052" cy="70643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tr-TR" sz="2500" dirty="0">
                <a:latin typeface="Arial" pitchFamily="34" charset="0"/>
                <a:cs typeface="Arial" pitchFamily="34" charset="0"/>
              </a:rPr>
              <a:t>2241-Özel Sektöre Yönelik Lisans Bitirme Tezleri Yarışması</a:t>
            </a:r>
            <a:endParaRPr lang="tr-TR" sz="25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8 Metin kutusu"/>
          <p:cNvSpPr txBox="1"/>
          <p:nvPr/>
        </p:nvSpPr>
        <p:spPr>
          <a:xfrm>
            <a:off x="323528" y="879103"/>
            <a:ext cx="4716524" cy="4616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tr-TR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cs typeface="Arial" pitchFamily="34" charset="0"/>
              </a:rPr>
              <a:t>Başvuru Nasıl Yapılır ?</a:t>
            </a:r>
            <a:endParaRPr lang="tr-TR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cs typeface="Arial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280718" y="3673226"/>
            <a:ext cx="1964378" cy="1330707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3" name="2 İçerik Yer Tutucusu"/>
          <p:cNvSpPr txBox="1">
            <a:spLocks/>
          </p:cNvSpPr>
          <p:nvPr/>
        </p:nvSpPr>
        <p:spPr>
          <a:xfrm>
            <a:off x="359916" y="1458408"/>
            <a:ext cx="8136136" cy="2880171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 charset="0"/>
              <a:buNone/>
              <a:defRPr/>
            </a:pPr>
            <a:endParaRPr lang="tr-TR" sz="1200" dirty="0">
              <a:solidFill>
                <a:schemeClr val="tx1">
                  <a:tint val="75000"/>
                </a:schemeClr>
              </a:solidFill>
              <a:cs typeface="Arial" pitchFamily="34" charset="0"/>
            </a:endParaRPr>
          </a:p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 charset="0"/>
              <a:buNone/>
              <a:defRPr/>
            </a:pPr>
            <a:r>
              <a:rPr lang="tr-TR" sz="3000" b="1" dirty="0" smtClean="0">
                <a:cs typeface="Arial" pitchFamily="34" charset="0"/>
              </a:rPr>
              <a:t>Elektronik </a:t>
            </a:r>
            <a:r>
              <a:rPr lang="tr-TR" sz="3000" b="1" dirty="0">
                <a:cs typeface="Arial" pitchFamily="34" charset="0"/>
              </a:rPr>
              <a:t>Başvuru </a:t>
            </a:r>
            <a:r>
              <a:rPr lang="tr-TR" sz="3000" b="1" dirty="0" smtClean="0">
                <a:cs typeface="Arial" pitchFamily="34" charset="0"/>
              </a:rPr>
              <a:t>Sistemi aracılığıyla başvurular alınır.  </a:t>
            </a:r>
            <a:endParaRPr lang="tr-TR" sz="3000" b="1" dirty="0">
              <a:cs typeface="Arial" pitchFamily="34" charset="0"/>
            </a:endParaRPr>
          </a:p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 charset="0"/>
              <a:buNone/>
              <a:defRPr/>
            </a:pPr>
            <a:endParaRPr lang="tr-TR" sz="1200" b="1" dirty="0" smtClean="0">
              <a:cs typeface="Arial" pitchFamily="34" charset="0"/>
            </a:endParaRPr>
          </a:p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 charset="0"/>
              <a:buNone/>
              <a:defRPr/>
            </a:pPr>
            <a:endParaRPr lang="tr-TR" sz="1050" b="1" dirty="0" smtClean="0">
              <a:cs typeface="Arial" pitchFamily="34" charset="0"/>
            </a:endParaRPr>
          </a:p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 charset="0"/>
              <a:buNone/>
              <a:defRPr/>
            </a:pPr>
            <a:r>
              <a:rPr lang="tr-TR" sz="4400" b="1" dirty="0" smtClean="0">
                <a:cs typeface="Arial" pitchFamily="34" charset="0"/>
              </a:rPr>
              <a:t>ebideb.tubitak.gov.tr</a:t>
            </a:r>
            <a:endParaRPr lang="tr-TR" sz="4400" b="1" dirty="0">
              <a:cs typeface="Arial" pitchFamily="34" charset="0"/>
            </a:endParaRP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tr-TR" sz="2800" dirty="0">
              <a:solidFill>
                <a:schemeClr val="tx1">
                  <a:tint val="75000"/>
                </a:schemeClr>
              </a:solidFill>
              <a:cs typeface="Arial" pitchFamily="34" charset="0"/>
            </a:endParaRPr>
          </a:p>
          <a:p>
            <a:pPr lvl="1"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tr-TR" sz="2400" dirty="0">
              <a:solidFill>
                <a:schemeClr val="tx1">
                  <a:tint val="75000"/>
                </a:schemeClr>
              </a:solidFill>
              <a:cs typeface="Arial" pitchFamily="34" charset="0"/>
            </a:endParaRPr>
          </a:p>
        </p:txBody>
      </p:sp>
      <p:pic>
        <p:nvPicPr>
          <p:cNvPr id="25" name="Picture 2" descr="C:\Documents and Settings\burcin.alparslan\Desktop\Keyboard-Ente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87466" y="3933056"/>
            <a:ext cx="2978855" cy="223839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Metin kutusu 3"/>
          <p:cNvSpPr txBox="1"/>
          <p:nvPr/>
        </p:nvSpPr>
        <p:spPr>
          <a:xfrm>
            <a:off x="251520" y="4551511"/>
            <a:ext cx="540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/>
              <a:t>Başvuru Tarihleri: </a:t>
            </a:r>
            <a:r>
              <a:rPr lang="tr-TR" sz="2400" b="1" u="sng" dirty="0" smtClean="0"/>
              <a:t>7-25 </a:t>
            </a:r>
            <a:r>
              <a:rPr lang="tr-TR" sz="2400" b="1" u="sng" dirty="0"/>
              <a:t>Mayıs 2018</a:t>
            </a:r>
            <a:endParaRPr lang="tr-TR" sz="2400" b="1" u="sng" dirty="0">
              <a:latin typeface="Corbe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1560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Köşeli Çift Ayraç 20"/>
          <p:cNvSpPr/>
          <p:nvPr/>
        </p:nvSpPr>
        <p:spPr>
          <a:xfrm>
            <a:off x="982072" y="4149080"/>
            <a:ext cx="6460949" cy="673031"/>
          </a:xfrm>
          <a:prstGeom prst="chevron">
            <a:avLst/>
          </a:prstGeom>
          <a:solidFill>
            <a:schemeClr val="accent4">
              <a:lumMod val="20000"/>
              <a:lumOff val="80000"/>
              <a:alpha val="90000"/>
            </a:schemeClr>
          </a:solidFill>
        </p:spPr>
        <p:style>
          <a:lnRef idx="2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8434" name="1 Başlık"/>
          <p:cNvSpPr>
            <a:spLocks noGrp="1"/>
          </p:cNvSpPr>
          <p:nvPr>
            <p:ph type="title"/>
          </p:nvPr>
        </p:nvSpPr>
        <p:spPr>
          <a:xfrm>
            <a:off x="-36512" y="0"/>
            <a:ext cx="8403677" cy="70643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tr-TR" sz="2500" dirty="0">
                <a:latin typeface="Arial" pitchFamily="34" charset="0"/>
                <a:cs typeface="Arial" pitchFamily="34" charset="0"/>
              </a:rPr>
              <a:t>2241-Özel Sektöre Yönelik Lisans Bitirme Tezleri Yarışması</a:t>
            </a:r>
            <a:endParaRPr lang="tr-TR" sz="25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8 Metin kutusu"/>
          <p:cNvSpPr txBox="1"/>
          <p:nvPr/>
        </p:nvSpPr>
        <p:spPr>
          <a:xfrm>
            <a:off x="323528" y="879103"/>
            <a:ext cx="7982272" cy="4616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tr-TR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cs typeface="Arial" pitchFamily="34" charset="0"/>
              </a:rPr>
              <a:t>Başvuru </a:t>
            </a:r>
            <a:r>
              <a:rPr lang="en-US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cs typeface="Arial" pitchFamily="34" charset="0"/>
              </a:rPr>
              <a:t>Sırasında</a:t>
            </a:r>
            <a:r>
              <a:rPr lang="en-US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cs typeface="Arial" pitchFamily="34" charset="0"/>
              </a:rPr>
              <a:t> </a:t>
            </a:r>
            <a:r>
              <a:rPr lang="en-US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cs typeface="Arial" pitchFamily="34" charset="0"/>
              </a:rPr>
              <a:t>İstenen</a:t>
            </a:r>
            <a:r>
              <a:rPr lang="en-US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cs typeface="Arial" pitchFamily="34" charset="0"/>
              </a:rPr>
              <a:t> </a:t>
            </a:r>
            <a:r>
              <a:rPr lang="tr-TR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cs typeface="Arial" pitchFamily="34" charset="0"/>
              </a:rPr>
              <a:t>Evrakları Nelerdir?</a:t>
            </a:r>
            <a:endParaRPr lang="tr-TR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cs typeface="Arial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280718" y="3673226"/>
            <a:ext cx="1964378" cy="1330707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9" name="Grup 8"/>
          <p:cNvGrpSpPr/>
          <p:nvPr/>
        </p:nvGrpSpPr>
        <p:grpSpPr>
          <a:xfrm>
            <a:off x="1043607" y="2034628"/>
            <a:ext cx="6480721" cy="602284"/>
            <a:chOff x="2894186" y="604215"/>
            <a:chExt cx="5031527" cy="763180"/>
          </a:xfrm>
        </p:grpSpPr>
        <p:sp>
          <p:nvSpPr>
            <p:cNvPr id="10" name="Köşeli Çift Ayraç 9"/>
            <p:cNvSpPr/>
            <p:nvPr/>
          </p:nvSpPr>
          <p:spPr>
            <a:xfrm>
              <a:off x="2894186" y="604215"/>
              <a:ext cx="4968400" cy="763180"/>
            </a:xfrm>
            <a:prstGeom prst="chevron">
              <a:avLst/>
            </a:prstGeom>
          </p:spPr>
          <p:style>
            <a:lnRef idx="2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Köşeli Çift Ayraç 4"/>
            <p:cNvSpPr/>
            <p:nvPr/>
          </p:nvSpPr>
          <p:spPr>
            <a:xfrm>
              <a:off x="3173717" y="644296"/>
              <a:ext cx="4751996" cy="64876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0320" tIns="10160" rIns="0" bIns="10160" numCol="1" spcCol="1270" anchor="ctr" anchorCtr="0">
              <a:noAutofit/>
            </a:bodyPr>
            <a:lstStyle/>
            <a:p>
              <a:pPr lvl="0" defTabSz="711200">
                <a:spcAft>
                  <a:spcPct val="35000"/>
                </a:spcAft>
              </a:pPr>
              <a:r>
                <a:rPr lang="tr-TR" sz="1400" dirty="0" smtClean="0"/>
                <a:t> Başvurunun </a:t>
              </a:r>
              <a:r>
                <a:rPr lang="tr-TR" sz="1400" dirty="0"/>
                <a:t>bitirme tezi olduğuna ilişkin TÜBİTAK tarafından belirlenen formatta </a:t>
              </a:r>
              <a:r>
                <a:rPr lang="tr-TR" sz="1400" dirty="0" smtClean="0"/>
                <a:t>hazırlanmış Bölüm </a:t>
              </a:r>
              <a:r>
                <a:rPr lang="tr-TR" sz="1400" dirty="0"/>
                <a:t>Başkanlığı </a:t>
              </a:r>
              <a:r>
                <a:rPr lang="tr-TR" sz="1400" dirty="0" smtClean="0"/>
                <a:t>yazısı</a:t>
              </a:r>
              <a:endParaRPr lang="tr-TR" sz="1400" dirty="0"/>
            </a:p>
          </p:txBody>
        </p:sp>
      </p:grpSp>
      <p:sp>
        <p:nvSpPr>
          <p:cNvPr id="14" name="Köşeli Çift Ayraç 13"/>
          <p:cNvSpPr/>
          <p:nvPr/>
        </p:nvSpPr>
        <p:spPr>
          <a:xfrm>
            <a:off x="1116640" y="1434134"/>
            <a:ext cx="6353428" cy="482698"/>
          </a:xfrm>
          <a:prstGeom prst="chevron">
            <a:avLst/>
          </a:prstGeom>
        </p:spPr>
        <p:style>
          <a:lnRef idx="2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" name="Köşeli Çift Ayraç 15"/>
          <p:cNvSpPr/>
          <p:nvPr/>
        </p:nvSpPr>
        <p:spPr>
          <a:xfrm>
            <a:off x="1009118" y="2780928"/>
            <a:ext cx="6433903" cy="576064"/>
          </a:xfrm>
          <a:prstGeom prst="chevron">
            <a:avLst/>
          </a:prstGeom>
          <a:solidFill>
            <a:schemeClr val="accent1">
              <a:lumMod val="20000"/>
              <a:lumOff val="80000"/>
              <a:alpha val="90000"/>
            </a:schemeClr>
          </a:solidFill>
        </p:spPr>
        <p:style>
          <a:lnRef idx="2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7" name="Köşeli Çift Ayraç 16"/>
          <p:cNvSpPr/>
          <p:nvPr/>
        </p:nvSpPr>
        <p:spPr>
          <a:xfrm>
            <a:off x="982072" y="3501008"/>
            <a:ext cx="6460949" cy="504056"/>
          </a:xfrm>
          <a:prstGeom prst="chevron">
            <a:avLst/>
          </a:prstGeom>
          <a:solidFill>
            <a:srgbClr val="DDDDDD">
              <a:alpha val="90000"/>
            </a:srgbClr>
          </a:solidFill>
        </p:spPr>
        <p:style>
          <a:lnRef idx="2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" name="Dikdörtgen 1"/>
          <p:cNvSpPr/>
          <p:nvPr/>
        </p:nvSpPr>
        <p:spPr>
          <a:xfrm>
            <a:off x="1475656" y="1537047"/>
            <a:ext cx="568863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400" dirty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</a:rPr>
              <a:t>Kişinin/ekip</a:t>
            </a:r>
            <a:r>
              <a:rPr lang="tr-TR" sz="1400" dirty="0"/>
              <a:t> </a:t>
            </a:r>
            <a:r>
              <a:rPr lang="tr-TR" sz="1400" dirty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</a:rPr>
              <a:t>üyelerinin öğrenci </a:t>
            </a:r>
            <a:r>
              <a:rPr lang="tr-TR" sz="1400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</a:rPr>
              <a:t>belgesi</a:t>
            </a:r>
            <a:endParaRPr lang="tr-TR" sz="1400" dirty="0">
              <a:solidFill>
                <a:schemeClr val="dk1">
                  <a:hueOff val="0"/>
                  <a:satOff val="0"/>
                  <a:lumOff val="0"/>
                  <a:alphaOff val="0"/>
                </a:schemeClr>
              </a:solidFill>
              <a:latin typeface="+mn-lt"/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1403648" y="2905199"/>
            <a:ext cx="540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</a:rPr>
              <a:t>Teze ilişkin TÜBİTAK tarafından belirlenen formatta hazırlanmış </a:t>
            </a:r>
            <a:r>
              <a:rPr lang="tr-TR" sz="1400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</a:rPr>
              <a:t>rapor</a:t>
            </a:r>
            <a:endParaRPr lang="tr-TR" sz="1400" dirty="0">
              <a:solidFill>
                <a:schemeClr val="dk1">
                  <a:hueOff val="0"/>
                  <a:satOff val="0"/>
                  <a:lumOff val="0"/>
                  <a:alphaOff val="0"/>
                </a:schemeClr>
              </a:solidFill>
              <a:latin typeface="+mn-lt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1403648" y="4221088"/>
            <a:ext cx="6984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r-TR"/>
            </a:defPPr>
            <a:lvl1pPr>
              <a:defRPr sz="14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</a:defRPr>
            </a:lvl1pPr>
          </a:lstStyle>
          <a:p>
            <a:r>
              <a:rPr lang="tr-TR" dirty="0"/>
              <a:t>Proje 3’ten fazla kişi tarafından hazırlandıysa ekip dışında kalan </a:t>
            </a:r>
            <a:endParaRPr lang="tr-TR" dirty="0" smtClean="0"/>
          </a:p>
          <a:p>
            <a:r>
              <a:rPr lang="tr-TR" dirty="0" smtClean="0"/>
              <a:t>üyelerin </a:t>
            </a:r>
            <a:r>
              <a:rPr lang="tr-TR" dirty="0" err="1"/>
              <a:t>muvafakatnamesi</a:t>
            </a:r>
            <a:r>
              <a:rPr lang="tr-TR" dirty="0"/>
              <a:t> </a:t>
            </a:r>
          </a:p>
        </p:txBody>
      </p:sp>
      <p:sp>
        <p:nvSpPr>
          <p:cNvPr id="22" name="Metin kutusu 21"/>
          <p:cNvSpPr txBox="1"/>
          <p:nvPr/>
        </p:nvSpPr>
        <p:spPr>
          <a:xfrm>
            <a:off x="323528" y="5930696"/>
            <a:ext cx="848647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1400" b="1" dirty="0">
                <a:solidFill>
                  <a:srgbClr val="C00000"/>
                </a:solidFill>
              </a:rPr>
              <a:t>Yukarıdaki belgelerin başvuru sırasında çevrimiçi olarak yüklenmesi yeterlidir. Başvuru </a:t>
            </a:r>
            <a:r>
              <a:rPr lang="tr-TR" sz="1400" b="1" dirty="0" smtClean="0">
                <a:solidFill>
                  <a:srgbClr val="C00000"/>
                </a:solidFill>
              </a:rPr>
              <a:t>koşullarından herhangi </a:t>
            </a:r>
            <a:r>
              <a:rPr lang="tr-TR" sz="1400" b="1" dirty="0">
                <a:solidFill>
                  <a:srgbClr val="C00000"/>
                </a:solidFill>
              </a:rPr>
              <a:t>birini sağlamayan, çevrimiçi başvurusunu onaylamayan, belgeleri tam ve uygun </a:t>
            </a:r>
            <a:r>
              <a:rPr lang="tr-TR" sz="1400" b="1" dirty="0" smtClean="0">
                <a:solidFill>
                  <a:srgbClr val="C00000"/>
                </a:solidFill>
              </a:rPr>
              <a:t>olmayan başvurular </a:t>
            </a:r>
            <a:r>
              <a:rPr lang="tr-TR" sz="1400" b="1" dirty="0">
                <a:solidFill>
                  <a:srgbClr val="C00000"/>
                </a:solidFill>
              </a:rPr>
              <a:t>işleme konulmayacaktır.</a:t>
            </a:r>
          </a:p>
        </p:txBody>
      </p:sp>
      <p:sp>
        <p:nvSpPr>
          <p:cNvPr id="20" name="Köşeli Çift Ayraç 4"/>
          <p:cNvSpPr/>
          <p:nvPr/>
        </p:nvSpPr>
        <p:spPr>
          <a:xfrm>
            <a:off x="1403648" y="3429000"/>
            <a:ext cx="6120679" cy="56724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0320" tIns="10160" rIns="0" bIns="10160" numCol="1" spcCol="1270" anchor="ctr" anchorCtr="0">
            <a:noAutofit/>
          </a:bodyPr>
          <a:lstStyle/>
          <a:p>
            <a:pPr lvl="0" defTabSz="711200">
              <a:spcAft>
                <a:spcPct val="35000"/>
              </a:spcAft>
            </a:pPr>
            <a:r>
              <a:rPr lang="tr-TR" sz="1400" dirty="0"/>
              <a:t> Gerekli olması halinde Etik Kurul/Yasal İzin/Özel İzin Belgesi</a:t>
            </a:r>
          </a:p>
        </p:txBody>
      </p:sp>
      <p:sp>
        <p:nvSpPr>
          <p:cNvPr id="23" name="Köşeli Çift Ayraç 22"/>
          <p:cNvSpPr/>
          <p:nvPr/>
        </p:nvSpPr>
        <p:spPr>
          <a:xfrm>
            <a:off x="1009119" y="4941168"/>
            <a:ext cx="6460949" cy="866392"/>
          </a:xfrm>
          <a:prstGeom prst="chevron">
            <a:avLst/>
          </a:prstGeom>
          <a:solidFill>
            <a:schemeClr val="accent5">
              <a:lumMod val="20000"/>
              <a:lumOff val="80000"/>
              <a:alpha val="90000"/>
            </a:schemeClr>
          </a:solidFill>
        </p:spPr>
        <p:style>
          <a:lnRef idx="2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" name="Metin kutusu 3"/>
          <p:cNvSpPr txBox="1"/>
          <p:nvPr/>
        </p:nvSpPr>
        <p:spPr>
          <a:xfrm>
            <a:off x="1385900" y="5013176"/>
            <a:ext cx="59944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r-TR"/>
            </a:defPPr>
            <a:lvl1pPr>
              <a:defRPr sz="14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</a:defRPr>
            </a:lvl1pPr>
          </a:lstStyle>
          <a:p>
            <a:r>
              <a:rPr lang="tr-TR" dirty="0"/>
              <a:t>Tezin konusunun ilgili özel sektör kuruluşunun ihtiyacına hitap eden bir konu olduğunu </a:t>
            </a:r>
            <a:r>
              <a:rPr lang="tr-TR" dirty="0" smtClean="0"/>
              <a:t>ve  kuruluşta </a:t>
            </a:r>
            <a:r>
              <a:rPr lang="tr-TR" dirty="0"/>
              <a:t>laboratuvar vb. olanakların tezin hazırlanması için yeterli olduğunu açıklayan </a:t>
            </a:r>
            <a:r>
              <a:rPr lang="tr-TR" dirty="0" smtClean="0"/>
              <a:t>TÜBİTAK  tarafından </a:t>
            </a:r>
            <a:r>
              <a:rPr lang="tr-TR" dirty="0"/>
              <a:t>belirlenen formatta hazırlanmış yazı.</a:t>
            </a:r>
          </a:p>
        </p:txBody>
      </p:sp>
    </p:spTree>
    <p:extLst>
      <p:ext uri="{BB962C8B-B14F-4D97-AF65-F5344CB8AC3E}">
        <p14:creationId xmlns:p14="http://schemas.microsoft.com/office/powerpoint/2010/main" val="127206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yagram 1"/>
          <p:cNvGraphicFramePr/>
          <p:nvPr>
            <p:extLst>
              <p:ext uri="{D42A27DB-BD31-4B8C-83A1-F6EECF244321}">
                <p14:modId xmlns:p14="http://schemas.microsoft.com/office/powerpoint/2010/main" val="1247017438"/>
              </p:ext>
            </p:extLst>
          </p:nvPr>
        </p:nvGraphicFramePr>
        <p:xfrm>
          <a:off x="251520" y="764704"/>
          <a:ext cx="8712968" cy="5904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Metin kutusu 2"/>
          <p:cNvSpPr txBox="1"/>
          <p:nvPr/>
        </p:nvSpPr>
        <p:spPr>
          <a:xfrm>
            <a:off x="3275856" y="1088157"/>
            <a:ext cx="252028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tr-TR" sz="2000" b="1" dirty="0">
                <a:solidFill>
                  <a:schemeClr val="bg1"/>
                </a:solidFill>
              </a:rPr>
              <a:t>Final </a:t>
            </a:r>
            <a:endParaRPr lang="tr-TR" sz="2000" b="1" dirty="0" smtClean="0">
              <a:solidFill>
                <a:schemeClr val="bg1"/>
              </a:solidFill>
            </a:endParaRPr>
          </a:p>
          <a:p>
            <a:pPr lvl="0" algn="ctr"/>
            <a:r>
              <a:rPr lang="tr-TR" sz="2000" b="1" dirty="0" smtClean="0">
                <a:solidFill>
                  <a:schemeClr val="bg1"/>
                </a:solidFill>
              </a:rPr>
              <a:t>Sergisi</a:t>
            </a:r>
          </a:p>
          <a:p>
            <a:pPr lvl="0" algn="ctr"/>
            <a:endParaRPr lang="tr-TR" sz="200" dirty="0" smtClean="0">
              <a:solidFill>
                <a:schemeClr val="bg1"/>
              </a:solidFill>
            </a:endParaRPr>
          </a:p>
          <a:p>
            <a:pPr lvl="0" algn="ctr"/>
            <a:endParaRPr lang="tr-TR" sz="200" dirty="0">
              <a:solidFill>
                <a:schemeClr val="bg1"/>
              </a:solidFill>
            </a:endParaRPr>
          </a:p>
          <a:p>
            <a:pPr lvl="0" algn="ctr"/>
            <a:r>
              <a:rPr lang="tr-TR" sz="1200" dirty="0" smtClean="0">
                <a:solidFill>
                  <a:schemeClr val="bg1"/>
                </a:solidFill>
              </a:rPr>
              <a:t> </a:t>
            </a:r>
            <a:r>
              <a:rPr lang="tr-TR" sz="1200" dirty="0">
                <a:solidFill>
                  <a:schemeClr val="bg1"/>
                </a:solidFill>
              </a:rPr>
              <a:t>Final Sergisinde </a:t>
            </a:r>
            <a:r>
              <a:rPr lang="tr-TR" sz="1200" dirty="0" smtClean="0">
                <a:solidFill>
                  <a:schemeClr val="bg1"/>
                </a:solidFill>
              </a:rPr>
              <a:t>                 başvuru </a:t>
            </a:r>
            <a:r>
              <a:rPr lang="tr-TR" sz="1200" dirty="0">
                <a:solidFill>
                  <a:schemeClr val="bg1"/>
                </a:solidFill>
              </a:rPr>
              <a:t>sahipleri tezlerini </a:t>
            </a:r>
            <a:r>
              <a:rPr lang="tr-TR" sz="1200" dirty="0" smtClean="0">
                <a:solidFill>
                  <a:schemeClr val="bg1"/>
                </a:solidFill>
              </a:rPr>
              <a:t>          jüri </a:t>
            </a:r>
            <a:r>
              <a:rPr lang="tr-TR" sz="1200" dirty="0">
                <a:solidFill>
                  <a:schemeClr val="bg1"/>
                </a:solidFill>
              </a:rPr>
              <a:t>önünde sözlü olarak </a:t>
            </a:r>
            <a:r>
              <a:rPr lang="tr-TR" sz="1200" dirty="0" smtClean="0">
                <a:solidFill>
                  <a:schemeClr val="bg1"/>
                </a:solidFill>
              </a:rPr>
              <a:t>            sunarlar</a:t>
            </a:r>
            <a:r>
              <a:rPr lang="tr-TR" sz="1200" dirty="0">
                <a:solidFill>
                  <a:schemeClr val="bg1"/>
                </a:solidFill>
              </a:rPr>
              <a:t>. Jüri </a:t>
            </a:r>
            <a:r>
              <a:rPr lang="tr-TR" sz="1200" dirty="0" smtClean="0">
                <a:solidFill>
                  <a:schemeClr val="bg1"/>
                </a:solidFill>
              </a:rPr>
              <a:t>değerlendirmesiyle final </a:t>
            </a:r>
            <a:r>
              <a:rPr lang="tr-TR" sz="1200" dirty="0">
                <a:solidFill>
                  <a:schemeClr val="bg1"/>
                </a:solidFill>
              </a:rPr>
              <a:t>dereceleri belirlenir.</a:t>
            </a:r>
          </a:p>
        </p:txBody>
      </p:sp>
      <p:sp>
        <p:nvSpPr>
          <p:cNvPr id="4" name="Metin kutusu 3"/>
          <p:cNvSpPr txBox="1"/>
          <p:nvPr/>
        </p:nvSpPr>
        <p:spPr>
          <a:xfrm>
            <a:off x="1466527" y="4293096"/>
            <a:ext cx="6408712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tr-TR" b="1" dirty="0" smtClean="0">
                <a:solidFill>
                  <a:schemeClr val="bg1"/>
                </a:solidFill>
              </a:rPr>
              <a:t>İkinci Aşama Değerlendirmesi</a:t>
            </a:r>
          </a:p>
          <a:p>
            <a:pPr lvl="0" algn="ctr"/>
            <a:endParaRPr lang="tr-TR" sz="400" dirty="0">
              <a:solidFill>
                <a:schemeClr val="bg1"/>
              </a:solidFill>
            </a:endParaRPr>
          </a:p>
          <a:p>
            <a:pPr lvl="0" algn="ctr"/>
            <a:r>
              <a:rPr lang="tr-TR" sz="1300" b="1" dirty="0">
                <a:solidFill>
                  <a:schemeClr val="bg1"/>
                </a:solidFill>
              </a:rPr>
              <a:t>Birinci Birinci aşamayı geçen başvurular alanında uzman bilim insanları </a:t>
            </a:r>
            <a:r>
              <a:rPr lang="tr-TR" sz="1300" b="1" dirty="0" smtClean="0">
                <a:solidFill>
                  <a:schemeClr val="bg1"/>
                </a:solidFill>
              </a:rPr>
              <a:t>                   tarafından </a:t>
            </a:r>
            <a:r>
              <a:rPr lang="tr-TR" sz="1300" b="1" dirty="0">
                <a:solidFill>
                  <a:schemeClr val="bg1"/>
                </a:solidFill>
              </a:rPr>
              <a:t>değerlendirilerek </a:t>
            </a:r>
            <a:r>
              <a:rPr lang="tr-TR" sz="1300" b="1" dirty="0" smtClean="0">
                <a:solidFill>
                  <a:schemeClr val="bg1"/>
                </a:solidFill>
              </a:rPr>
              <a:t>her kategoride </a:t>
            </a:r>
            <a:r>
              <a:rPr lang="tr-TR" sz="1300" b="1" dirty="0">
                <a:solidFill>
                  <a:schemeClr val="bg1"/>
                </a:solidFill>
              </a:rPr>
              <a:t>başarılı bulunan tezler </a:t>
            </a:r>
            <a:r>
              <a:rPr lang="tr-TR" sz="1300" b="1" dirty="0" smtClean="0">
                <a:solidFill>
                  <a:schemeClr val="bg1"/>
                </a:solidFill>
              </a:rPr>
              <a:t>                                bölge </a:t>
            </a:r>
            <a:r>
              <a:rPr lang="tr-TR" sz="1300" b="1" dirty="0">
                <a:solidFill>
                  <a:schemeClr val="bg1"/>
                </a:solidFill>
              </a:rPr>
              <a:t>sergisine davet edilmek üzere Bölge </a:t>
            </a:r>
            <a:r>
              <a:rPr lang="tr-TR" sz="1300" b="1" dirty="0" smtClean="0">
                <a:solidFill>
                  <a:schemeClr val="bg1"/>
                </a:solidFill>
              </a:rPr>
              <a:t>Koordinatörlüğünce belirlenir</a:t>
            </a:r>
            <a:endParaRPr lang="tr-TR" sz="1300" b="1" dirty="0">
              <a:solidFill>
                <a:schemeClr val="bg1"/>
              </a:solidFill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755576" y="5517232"/>
            <a:ext cx="75608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tr-TR" b="1" dirty="0" smtClean="0">
                <a:solidFill>
                  <a:schemeClr val="bg1"/>
                </a:solidFill>
              </a:rPr>
              <a:t>Birinci </a:t>
            </a:r>
            <a:r>
              <a:rPr lang="tr-TR" b="1" dirty="0">
                <a:solidFill>
                  <a:schemeClr val="bg1"/>
                </a:solidFill>
              </a:rPr>
              <a:t>Aşama </a:t>
            </a:r>
            <a:r>
              <a:rPr lang="tr-TR" b="1" dirty="0" smtClean="0">
                <a:solidFill>
                  <a:schemeClr val="bg1"/>
                </a:solidFill>
              </a:rPr>
              <a:t>Değerlendirmesi </a:t>
            </a:r>
            <a:r>
              <a:rPr lang="tr-TR" b="1" dirty="0">
                <a:solidFill>
                  <a:schemeClr val="bg1"/>
                </a:solidFill>
              </a:rPr>
              <a:t>(Ön İnceleme</a:t>
            </a:r>
            <a:r>
              <a:rPr lang="tr-TR" b="1" dirty="0" smtClean="0">
                <a:solidFill>
                  <a:schemeClr val="bg1"/>
                </a:solidFill>
              </a:rPr>
              <a:t>)</a:t>
            </a:r>
          </a:p>
          <a:p>
            <a:pPr lvl="0" algn="ctr"/>
            <a:endParaRPr lang="tr-TR" sz="300" dirty="0">
              <a:solidFill>
                <a:schemeClr val="bg1"/>
              </a:solidFill>
            </a:endParaRPr>
          </a:p>
          <a:p>
            <a:pPr lvl="0" algn="ctr"/>
            <a:r>
              <a:rPr lang="tr-TR" sz="1400" dirty="0">
                <a:solidFill>
                  <a:schemeClr val="bg1"/>
                </a:solidFill>
              </a:rPr>
              <a:t>Elektronik ortamda alınan başvurular başvuru belgelerinin tam olup olmadığı yönünden </a:t>
            </a:r>
            <a:r>
              <a:rPr lang="tr-TR" sz="1400" dirty="0" smtClean="0">
                <a:solidFill>
                  <a:schemeClr val="bg1"/>
                </a:solidFill>
              </a:rPr>
              <a:t>            Bölge Koordinatörlüğünce </a:t>
            </a:r>
            <a:r>
              <a:rPr lang="tr-TR" sz="1400" dirty="0">
                <a:solidFill>
                  <a:schemeClr val="bg1"/>
                </a:solidFill>
              </a:rPr>
              <a:t>kontrol edilir, eksik belge veya hatalı belge ile yapılan </a:t>
            </a:r>
            <a:r>
              <a:rPr lang="tr-TR" sz="1400" dirty="0" smtClean="0">
                <a:solidFill>
                  <a:schemeClr val="bg1"/>
                </a:solidFill>
              </a:rPr>
              <a:t>              başvurular </a:t>
            </a:r>
            <a:r>
              <a:rPr lang="tr-TR" sz="1400" dirty="0">
                <a:solidFill>
                  <a:schemeClr val="bg1"/>
                </a:solidFill>
              </a:rPr>
              <a:t>geçersiz sayılır. </a:t>
            </a:r>
            <a:endParaRPr lang="tr-TR" dirty="0">
              <a:latin typeface="Corbel" pitchFamily="34" charset="0"/>
            </a:endParaRPr>
          </a:p>
        </p:txBody>
      </p:sp>
      <p:sp>
        <p:nvSpPr>
          <p:cNvPr id="8" name="8 Metin kutusu"/>
          <p:cNvSpPr txBox="1"/>
          <p:nvPr/>
        </p:nvSpPr>
        <p:spPr>
          <a:xfrm>
            <a:off x="179512" y="908719"/>
            <a:ext cx="2592287" cy="830997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tr-TR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cs typeface="Arial" pitchFamily="34" charset="0"/>
              </a:rPr>
              <a:t>Değerlendirme </a:t>
            </a:r>
            <a:r>
              <a:rPr lang="tr-TR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cs typeface="Arial" pitchFamily="34" charset="0"/>
              </a:rPr>
              <a:t>Yöntemi Nedir?</a:t>
            </a:r>
            <a:endParaRPr lang="tr-TR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cs typeface="Arial" pitchFamily="34" charset="0"/>
            </a:endParaRPr>
          </a:p>
        </p:txBody>
      </p:sp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-72008" y="-27384"/>
            <a:ext cx="8388424" cy="70643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tr-TR" sz="2500" dirty="0">
                <a:latin typeface="Arial" pitchFamily="34" charset="0"/>
                <a:cs typeface="Arial" pitchFamily="34" charset="0"/>
              </a:rPr>
              <a:t>2241-Özel Sektöre Yönelik Lisans Bitirme Tezleri Yarışması</a:t>
            </a:r>
            <a:endParaRPr lang="tr-TR" sz="25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Metin kutusu 10"/>
          <p:cNvSpPr txBox="1"/>
          <p:nvPr/>
        </p:nvSpPr>
        <p:spPr>
          <a:xfrm>
            <a:off x="2555775" y="2759149"/>
            <a:ext cx="3888433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tr-TR" b="1" dirty="0">
                <a:solidFill>
                  <a:schemeClr val="bg1"/>
                </a:solidFill>
              </a:rPr>
              <a:t>Bölge </a:t>
            </a:r>
            <a:r>
              <a:rPr lang="tr-TR" b="1" dirty="0" smtClean="0">
                <a:solidFill>
                  <a:schemeClr val="bg1"/>
                </a:solidFill>
              </a:rPr>
              <a:t>Sergileri</a:t>
            </a:r>
          </a:p>
          <a:p>
            <a:pPr lvl="0" algn="ctr"/>
            <a:endParaRPr lang="tr-TR" sz="300" b="1" dirty="0" smtClean="0">
              <a:solidFill>
                <a:schemeClr val="bg1"/>
              </a:solidFill>
            </a:endParaRPr>
          </a:p>
          <a:p>
            <a:pPr lvl="0" algn="ctr"/>
            <a:r>
              <a:rPr lang="tr-TR" sz="1000" b="1" dirty="0">
                <a:solidFill>
                  <a:schemeClr val="bg1"/>
                </a:solidFill>
              </a:rPr>
              <a:t>İkinci aşama değerlendirmesinde başarılı bulunanlar </a:t>
            </a:r>
            <a:r>
              <a:rPr lang="tr-TR" sz="1000" b="1" dirty="0" smtClean="0">
                <a:solidFill>
                  <a:schemeClr val="bg1"/>
                </a:solidFill>
              </a:rPr>
              <a:t>         bölge </a:t>
            </a:r>
            <a:r>
              <a:rPr lang="tr-TR" sz="1000" b="1" dirty="0">
                <a:solidFill>
                  <a:schemeClr val="bg1"/>
                </a:solidFill>
              </a:rPr>
              <a:t>sergisine davet edilerek </a:t>
            </a:r>
            <a:r>
              <a:rPr lang="tr-TR" sz="1000" b="1" dirty="0" smtClean="0">
                <a:solidFill>
                  <a:schemeClr val="bg1"/>
                </a:solidFill>
              </a:rPr>
              <a:t>önceden duyurulan </a:t>
            </a:r>
            <a:r>
              <a:rPr lang="tr-TR" sz="1000" b="1" dirty="0">
                <a:solidFill>
                  <a:schemeClr val="bg1"/>
                </a:solidFill>
              </a:rPr>
              <a:t>tarihler arasında sergilenir. </a:t>
            </a:r>
            <a:r>
              <a:rPr lang="tr-TR" sz="1000" b="1" dirty="0" smtClean="0">
                <a:solidFill>
                  <a:schemeClr val="bg1"/>
                </a:solidFill>
              </a:rPr>
              <a:t>Başvuru </a:t>
            </a:r>
            <a:r>
              <a:rPr lang="tr-TR" sz="1000" b="1" dirty="0">
                <a:solidFill>
                  <a:schemeClr val="bg1"/>
                </a:solidFill>
              </a:rPr>
              <a:t>sahipleri tezlerini jüri önünde sözlü olarak </a:t>
            </a:r>
            <a:r>
              <a:rPr lang="tr-TR" sz="1000" b="1" dirty="0" smtClean="0">
                <a:solidFill>
                  <a:schemeClr val="bg1"/>
                </a:solidFill>
              </a:rPr>
              <a:t>sunarlar. Jüri </a:t>
            </a:r>
            <a:r>
              <a:rPr lang="tr-TR" sz="1000" b="1" dirty="0">
                <a:solidFill>
                  <a:schemeClr val="bg1"/>
                </a:solidFill>
              </a:rPr>
              <a:t>değerlendirmesi sonucunda bölge dereceleri belirlenir. Bölge sergisinde birincilik ödülü </a:t>
            </a:r>
            <a:r>
              <a:rPr lang="tr-TR" sz="1000" b="1" dirty="0" smtClean="0">
                <a:solidFill>
                  <a:schemeClr val="bg1"/>
                </a:solidFill>
              </a:rPr>
              <a:t>alan tezler </a:t>
            </a:r>
            <a:r>
              <a:rPr lang="tr-TR" sz="1000" b="1" dirty="0">
                <a:solidFill>
                  <a:schemeClr val="bg1"/>
                </a:solidFill>
              </a:rPr>
              <a:t>final sergisine davet edilir. </a:t>
            </a:r>
            <a:endParaRPr lang="tr-TR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840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Başlık"/>
          <p:cNvSpPr>
            <a:spLocks noGrp="1"/>
          </p:cNvSpPr>
          <p:nvPr>
            <p:ph type="title"/>
          </p:nvPr>
        </p:nvSpPr>
        <p:spPr>
          <a:xfrm>
            <a:off x="-36512" y="-27384"/>
            <a:ext cx="8676456" cy="70643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tr-TR" sz="2500" dirty="0">
                <a:latin typeface="Arial" pitchFamily="34" charset="0"/>
                <a:cs typeface="Arial" pitchFamily="34" charset="0"/>
              </a:rPr>
              <a:t>2241-Özel Sektöre Yönelik Lisans Bitirme Tezleri Yarışması</a:t>
            </a:r>
            <a:endParaRPr lang="tr-TR" sz="25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8 Metin kutusu"/>
          <p:cNvSpPr txBox="1"/>
          <p:nvPr/>
        </p:nvSpPr>
        <p:spPr>
          <a:xfrm>
            <a:off x="467544" y="1104370"/>
            <a:ext cx="5976664" cy="4616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tr-TR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cs typeface="Arial" pitchFamily="34" charset="0"/>
              </a:rPr>
              <a:t>Değerlendirme Kriterleri Nelerdir? </a:t>
            </a:r>
            <a:endParaRPr lang="tr-TR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cs typeface="Arial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424734" y="3898493"/>
            <a:ext cx="1964378" cy="1330707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8" name="Grup 7"/>
          <p:cNvGrpSpPr/>
          <p:nvPr/>
        </p:nvGrpSpPr>
        <p:grpSpPr>
          <a:xfrm>
            <a:off x="1907704" y="2070091"/>
            <a:ext cx="2205260" cy="1296144"/>
            <a:chOff x="0" y="1096541"/>
            <a:chExt cx="2586344" cy="3265973"/>
          </a:xfrm>
        </p:grpSpPr>
        <p:sp>
          <p:nvSpPr>
            <p:cNvPr id="9" name="Yuvarlatılmış Dikdörtgen 8"/>
            <p:cNvSpPr/>
            <p:nvPr/>
          </p:nvSpPr>
          <p:spPr>
            <a:xfrm>
              <a:off x="0" y="1096541"/>
              <a:ext cx="2586342" cy="3100809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Yuvarlatılmış Dikdörtgen 4"/>
            <p:cNvSpPr/>
            <p:nvPr/>
          </p:nvSpPr>
          <p:spPr>
            <a:xfrm>
              <a:off x="78037" y="1174578"/>
              <a:ext cx="2508307" cy="318793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5560" tIns="26670" rIns="35560" bIns="2667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1400" kern="1200" dirty="0"/>
            </a:p>
          </p:txBody>
        </p:sp>
      </p:grpSp>
      <p:sp>
        <p:nvSpPr>
          <p:cNvPr id="11" name="Dörtlü Ok 10"/>
          <p:cNvSpPr/>
          <p:nvPr/>
        </p:nvSpPr>
        <p:spPr>
          <a:xfrm>
            <a:off x="1711120" y="1926075"/>
            <a:ext cx="5075620" cy="3168352"/>
          </a:xfrm>
          <a:prstGeom prst="quadArrow">
            <a:avLst>
              <a:gd name="adj1" fmla="val 2000"/>
              <a:gd name="adj2" fmla="val 4000"/>
              <a:gd name="adj3" fmla="val 5000"/>
            </a:avLst>
          </a:prstGeom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accent4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4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2" name="Grup 11"/>
          <p:cNvGrpSpPr/>
          <p:nvPr/>
        </p:nvGrpSpPr>
        <p:grpSpPr>
          <a:xfrm>
            <a:off x="4406923" y="2070091"/>
            <a:ext cx="2205260" cy="1296144"/>
            <a:chOff x="0" y="1096541"/>
            <a:chExt cx="2586344" cy="3265973"/>
          </a:xfrm>
        </p:grpSpPr>
        <p:sp>
          <p:nvSpPr>
            <p:cNvPr id="14" name="Yuvarlatılmış Dikdörtgen 13"/>
            <p:cNvSpPr/>
            <p:nvPr/>
          </p:nvSpPr>
          <p:spPr>
            <a:xfrm>
              <a:off x="0" y="1096541"/>
              <a:ext cx="2586342" cy="3100809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Yuvarlatılmış Dikdörtgen 4"/>
            <p:cNvSpPr/>
            <p:nvPr/>
          </p:nvSpPr>
          <p:spPr>
            <a:xfrm>
              <a:off x="78037" y="1174578"/>
              <a:ext cx="2508307" cy="318793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5560" tIns="26670" rIns="35560" bIns="2667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1400" kern="1200" dirty="0"/>
            </a:p>
          </p:txBody>
        </p:sp>
      </p:grpSp>
      <p:grpSp>
        <p:nvGrpSpPr>
          <p:cNvPr id="16" name="Grup 15"/>
          <p:cNvGrpSpPr/>
          <p:nvPr/>
        </p:nvGrpSpPr>
        <p:grpSpPr>
          <a:xfrm>
            <a:off x="4440192" y="3654267"/>
            <a:ext cx="2205260" cy="1296144"/>
            <a:chOff x="0" y="1096541"/>
            <a:chExt cx="2586344" cy="3265973"/>
          </a:xfrm>
        </p:grpSpPr>
        <p:sp>
          <p:nvSpPr>
            <p:cNvPr id="17" name="Yuvarlatılmış Dikdörtgen 16"/>
            <p:cNvSpPr/>
            <p:nvPr/>
          </p:nvSpPr>
          <p:spPr>
            <a:xfrm>
              <a:off x="0" y="1096541"/>
              <a:ext cx="2586342" cy="3100809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Yuvarlatılmış Dikdörtgen 4"/>
            <p:cNvSpPr/>
            <p:nvPr/>
          </p:nvSpPr>
          <p:spPr>
            <a:xfrm>
              <a:off x="78037" y="1174578"/>
              <a:ext cx="2508307" cy="318793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5560" tIns="26670" rIns="35560" bIns="2667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1400" kern="1200" dirty="0"/>
            </a:p>
          </p:txBody>
        </p:sp>
      </p:grpSp>
      <p:grpSp>
        <p:nvGrpSpPr>
          <p:cNvPr id="20" name="Grup 19"/>
          <p:cNvGrpSpPr/>
          <p:nvPr/>
        </p:nvGrpSpPr>
        <p:grpSpPr>
          <a:xfrm>
            <a:off x="1907704" y="3654267"/>
            <a:ext cx="2205260" cy="1296144"/>
            <a:chOff x="0" y="1096541"/>
            <a:chExt cx="2586344" cy="3265973"/>
          </a:xfrm>
        </p:grpSpPr>
        <p:sp>
          <p:nvSpPr>
            <p:cNvPr id="21" name="Yuvarlatılmış Dikdörtgen 20"/>
            <p:cNvSpPr/>
            <p:nvPr/>
          </p:nvSpPr>
          <p:spPr>
            <a:xfrm>
              <a:off x="0" y="1096541"/>
              <a:ext cx="2586342" cy="3100809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Yuvarlatılmış Dikdörtgen 4"/>
            <p:cNvSpPr/>
            <p:nvPr/>
          </p:nvSpPr>
          <p:spPr>
            <a:xfrm>
              <a:off x="78037" y="1174578"/>
              <a:ext cx="2508307" cy="318793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5560" tIns="26670" rIns="35560" bIns="2667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1400" kern="1200" dirty="0"/>
            </a:p>
          </p:txBody>
        </p:sp>
      </p:grpSp>
      <p:sp>
        <p:nvSpPr>
          <p:cNvPr id="4" name="Metin kutusu 3"/>
          <p:cNvSpPr txBox="1"/>
          <p:nvPr/>
        </p:nvSpPr>
        <p:spPr>
          <a:xfrm>
            <a:off x="2123728" y="2214107"/>
            <a:ext cx="18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>
                <a:solidFill>
                  <a:schemeClr val="bg1"/>
                </a:solidFill>
                <a:latin typeface="Corbel" pitchFamily="34" charset="0"/>
              </a:rPr>
              <a:t>Projenin Yenilikçi ve Teknoloji </a:t>
            </a:r>
            <a:r>
              <a:rPr lang="tr-TR" b="1" dirty="0">
                <a:solidFill>
                  <a:schemeClr val="bg1"/>
                </a:solidFill>
                <a:latin typeface="Corbel" pitchFamily="34" charset="0"/>
              </a:rPr>
              <a:t>İçeriği</a:t>
            </a:r>
          </a:p>
        </p:txBody>
      </p:sp>
      <p:sp>
        <p:nvSpPr>
          <p:cNvPr id="6" name="Metin kutusu 5"/>
          <p:cNvSpPr txBox="1"/>
          <p:nvPr/>
        </p:nvSpPr>
        <p:spPr>
          <a:xfrm>
            <a:off x="4211960" y="2226881"/>
            <a:ext cx="26273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r-TR"/>
            </a:defPPr>
            <a:lvl1pPr algn="ctr">
              <a:defRPr b="1">
                <a:solidFill>
                  <a:schemeClr val="bg1"/>
                </a:solidFill>
                <a:latin typeface="Corbel" pitchFamily="34" charset="0"/>
              </a:defRPr>
            </a:lvl1pPr>
          </a:lstStyle>
          <a:p>
            <a:r>
              <a:rPr lang="tr-TR" dirty="0" smtClean="0"/>
              <a:t>Proje Geliştirme </a:t>
            </a:r>
            <a:r>
              <a:rPr lang="tr-TR" dirty="0"/>
              <a:t>Sürecinin Uygunluğu, Etkinliği ve Yeterliliği</a:t>
            </a:r>
          </a:p>
        </p:txBody>
      </p:sp>
      <p:sp>
        <p:nvSpPr>
          <p:cNvPr id="7" name="Metin kutusu 6"/>
          <p:cNvSpPr txBox="1"/>
          <p:nvPr/>
        </p:nvSpPr>
        <p:spPr>
          <a:xfrm>
            <a:off x="1818019" y="3739049"/>
            <a:ext cx="24659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r-TR"/>
            </a:defPPr>
            <a:lvl1pPr algn="ctr">
              <a:defRPr b="1">
                <a:solidFill>
                  <a:schemeClr val="bg1"/>
                </a:solidFill>
                <a:latin typeface="Corbel" pitchFamily="34" charset="0"/>
              </a:defRPr>
            </a:lvl1pPr>
          </a:lstStyle>
          <a:p>
            <a:r>
              <a:rPr lang="tr-TR" dirty="0"/>
              <a:t>Proje Sonuçların </a:t>
            </a:r>
            <a:r>
              <a:rPr lang="tr-TR" dirty="0" smtClean="0"/>
              <a:t>Uygulanabilirliği / Kullanılabilirliği</a:t>
            </a:r>
            <a:endParaRPr lang="tr-TR" dirty="0"/>
          </a:p>
        </p:txBody>
      </p:sp>
      <p:sp>
        <p:nvSpPr>
          <p:cNvPr id="24" name="Metin kutusu 23"/>
          <p:cNvSpPr txBox="1"/>
          <p:nvPr/>
        </p:nvSpPr>
        <p:spPr>
          <a:xfrm>
            <a:off x="4355976" y="3654267"/>
            <a:ext cx="23042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>
                <a:solidFill>
                  <a:schemeClr val="bg1"/>
                </a:solidFill>
                <a:latin typeface="Corbel" pitchFamily="34" charset="0"/>
              </a:rPr>
              <a:t>Proje Çıktılarının Katma Değer ve Yaygın Etki Sağlama Yeteneği</a:t>
            </a:r>
          </a:p>
        </p:txBody>
      </p:sp>
      <p:sp>
        <p:nvSpPr>
          <p:cNvPr id="2" name="Metin kutusu 1"/>
          <p:cNvSpPr txBox="1"/>
          <p:nvPr/>
        </p:nvSpPr>
        <p:spPr>
          <a:xfrm>
            <a:off x="617933" y="5517318"/>
            <a:ext cx="6048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latin typeface="Corbel" pitchFamily="34" charset="0"/>
              </a:rPr>
              <a:t>Not: Kriterlerin değerlendirmedeki ağırlığı eşittir. </a:t>
            </a:r>
            <a:endParaRPr lang="tr-TR" dirty="0">
              <a:latin typeface="Corbe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2854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lusal Yenilik Sistemimizin Geleceği_2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a:spPr>
      <a:bodyPr spcFirstLastPara="0" vert="horz" wrap="square" lIns="216354" tIns="189034" rIns="216354" bIns="189034" numCol="1" spcCol="1270" anchor="ctr" anchorCtr="0">
        <a:noAutofit/>
      </a:bodyPr>
      <a:lstStyle>
        <a:defPPr algn="ctr" defTabSz="711200">
          <a:lnSpc>
            <a:spcPct val="90000"/>
          </a:lnSpc>
          <a:spcBef>
            <a:spcPct val="0"/>
          </a:spcBef>
          <a:spcAft>
            <a:spcPct val="35000"/>
          </a:spcAft>
          <a:defRPr b="1" u="none" kern="1200" dirty="0" smtClean="0">
            <a:latin typeface="Futura Bk BT" pitchFamily="34" charset="0"/>
          </a:defRPr>
        </a:defPPr>
      </a:lstStyle>
      <a:style>
        <a:lnRef idx="0">
          <a:schemeClr val="lt1">
            <a:hueOff val="0"/>
            <a:satOff val="0"/>
            <a:lumOff val="0"/>
            <a:alphaOff val="0"/>
          </a:schemeClr>
        </a:lnRef>
        <a:fillRef idx="1">
          <a:schemeClr val="accent3">
            <a:hueOff val="0"/>
            <a:satOff val="0"/>
            <a:lumOff val="0"/>
            <a:alphaOff val="0"/>
          </a:schemeClr>
        </a:fillRef>
        <a:effectRef idx="2">
          <a:schemeClr val="accent3">
            <a:hueOff val="0"/>
            <a:satOff val="0"/>
            <a:lumOff val="0"/>
            <a:alphaOff val="0"/>
          </a:schemeClr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dirty="0">
            <a:latin typeface="Corbe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1144</Words>
  <Application>Microsoft Office PowerPoint</Application>
  <PresentationFormat>Ekran Gösterisi (4:3)</PresentationFormat>
  <Paragraphs>207</Paragraphs>
  <Slides>14</Slides>
  <Notes>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5" baseType="lpstr">
      <vt:lpstr>Ulusal Yenilik Sistemimizin Geleceği_2</vt:lpstr>
      <vt:lpstr>    TÜRKİYE BİLİMSEL VE TEKNOLOJİK ARAŞTIRMA KURUMU (TÜBİTAK) </vt:lpstr>
      <vt:lpstr>Üniversite Öğrencilerine Yönelik Yarışmalar </vt:lpstr>
      <vt:lpstr>2241-Özel Sektöre Yönelik Lisans Bitirme Tezleri Yarışması</vt:lpstr>
      <vt:lpstr>2241-Özel Sektöre Yönelik Lisans Bitirme Tezleri Yarışması</vt:lpstr>
      <vt:lpstr>2241-Özel Sektöre Yönelik Lisans Bitirme Tezleri Yarışması</vt:lpstr>
      <vt:lpstr>2241-Özel Sektöre Yönelik Lisans Bitirme Tezleri Yarışması</vt:lpstr>
      <vt:lpstr>2241-Özel Sektöre Yönelik Lisans Bitirme Tezleri Yarışması</vt:lpstr>
      <vt:lpstr>2241-Özel Sektöre Yönelik Lisans Bitirme Tezleri Yarışması</vt:lpstr>
      <vt:lpstr>2241-Özel Sektöre Yönelik Lisans Bitirme Tezleri Yarışması</vt:lpstr>
      <vt:lpstr>2241-Özel Sektöre Yönelik Lisans Bitirme Tezleri Yarışması</vt:lpstr>
      <vt:lpstr>2241-Özel Sektöre Yönelik Lisans Bitirme Tezleri Yarışması</vt:lpstr>
      <vt:lpstr>2241-Özel Sektöre Yönelik Lisans Bitirme Tezleri Yarışması</vt:lpstr>
      <vt:lpstr>2241-Özel Sektöre Yönelik Lisans Bitirme Tezleri Yarışması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TÜRKİYE BİLİMSEL VE TEKNOLOJİK ARAŞTIRMA KURUMU (TÜBİTAK)</dc:title>
  <dc:creator>math117</dc:creator>
  <cp:lastModifiedBy>math117</cp:lastModifiedBy>
  <cp:revision>3</cp:revision>
  <dcterms:created xsi:type="dcterms:W3CDTF">2018-04-24T09:31:50Z</dcterms:created>
  <dcterms:modified xsi:type="dcterms:W3CDTF">2018-04-24T09:36:14Z</dcterms:modified>
</cp:coreProperties>
</file>