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70" r:id="rId3"/>
    <p:sldId id="305" r:id="rId4"/>
    <p:sldId id="276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8" r:id="rId17"/>
    <p:sldId id="329" r:id="rId18"/>
    <p:sldId id="330" r:id="rId19"/>
    <p:sldId id="327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ive'&#305;m\Basin%20Yayin%20_sonu&#231;la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ive'&#305;m\Basin%20Yayin%20_sonu&#231;la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ive'&#305;m\Basin%20Yayin%20_sonu&#231;la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ive'&#305;m\Basin%20Yayin%20_sonu&#231;la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ive'&#305;m\Basin%20Yayin%20_sonu&#231;la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ive'&#305;m\Basin%20Yayin%20_sonu&#231;la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anket!$S$111</c:f>
              <c:strCache>
                <c:ptCount val="1"/>
                <c:pt idx="0">
                  <c:v>Memnuniyet Ortalama % 79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anket!$Q$112:$R$127</c:f>
              <c:strCache>
                <c:ptCount val="16"/>
                <c:pt idx="0">
                  <c:v>Basın, Yayın ve Halkla İlişkiler Koordinatörlüğü çalışanlarına yöneltilen soru/sorun ve taleplere karşı tutum ve yaklaşımlarından memnunum</c:v>
                </c:pt>
                <c:pt idx="1">
                  <c:v>Basın, Yayın ve Halkla İlişkiler Koordinatörlüğü’nün sorunları çözme becerisinden memnunum</c:v>
                </c:pt>
                <c:pt idx="2">
                  <c:v>İhtiyacım olduğunda Basın, Yayın ve Halkla İlişkiler Koordinatörlüğüne çabuk ve kolay bir şekilde ulaşabiliyorum</c:v>
                </c:pt>
                <c:pt idx="3">
                  <c:v>Herhangi bir problem yaşadığımda veya sorum olduğunda Basın, Yayın ve Halkla İlişkiler Koordinatörlüğü’nden yeterli ve tatmin edici düzeyde destek alabiliyorum</c:v>
                </c:pt>
                <c:pt idx="4">
                  <c:v>Basın, Yayın ve Halkla İlişkiler Koordinatörlüğü personellerinin yaklaşım ve tutumundan memnunum</c:v>
                </c:pt>
                <c:pt idx="5">
                  <c:v>Basın, Yayın ve Halkla İlişkiler Koordinatörlüğü’nün istek ve şikâyetlere cevap verme hızından memnunum</c:v>
                </c:pt>
                <c:pt idx="6">
                  <c:v>Basın, Yayın ve Halkla İlişkiler Koordinatörlüğü’nün Üniversitemizin yerel ve ulusal alanda görünürlüğünün arttırılması açısından katkıda bulunduğunu düşünüyorum</c:v>
                </c:pt>
                <c:pt idx="7">
                  <c:v>Basın, Yayın ve Halkla İlişkiler Koordinatörlüğü ve bağlı birimlerin web sayfasında aradığım bilgiye veya belgeye kolayca ulaşabiliyorum</c:v>
                </c:pt>
                <c:pt idx="8">
                  <c:v>Üniversitemizin haberleşme araçlarının yeterliliğinden (e-posta, duyurular, web sayfası, sosyal medya vs.) memnunum</c:v>
                </c:pt>
                <c:pt idx="9">
                  <c:v>Üniversitemizi ilgilendiren gelişmelerden zamanında haberdar edilirim</c:v>
                </c:pt>
                <c:pt idx="10">
                  <c:v>Basın, Yayın ve Halkla İlişkiler Koordinatörlüğü’nün diğer birimlerle olan koordinasyonundan memnunum</c:v>
                </c:pt>
                <c:pt idx="11">
                  <c:v>Üniversitemiz tarafından düzenlenen konferans, kongre, sempozyum, panel vb. etkinliklerde Basın ve Halkla İlişkiler Koordinatörlüğü’nün fotoğraf, video çekimi vb. çalışmaları yeterli seviyededir.</c:v>
                </c:pt>
                <c:pt idx="12">
                  <c:v>Genel olarak Basın, Yayın ve Halkla İlişkiler Koordinatörlüğü çalışmalarından memnunum</c:v>
                </c:pt>
                <c:pt idx="13">
                  <c:v>Üniversitemiz kurumsal sosyal medya hesapları etkin bir şekilde yönetilmektedir.</c:v>
                </c:pt>
                <c:pt idx="14">
                  <c:v>Basın, Yayın ve Halkla İlişkiler Koordinatörlüğü'nden talep edilen hizmetler için hızlı ve doğru çözümler üretilmektedir/bilgilendirmektedir.</c:v>
                </c:pt>
                <c:pt idx="15">
                  <c:v>Üniversitemizin genel tanıtım faaliyetlerinden memnunum</c:v>
                </c:pt>
              </c:strCache>
            </c:strRef>
          </c:cat>
          <c:val>
            <c:numRef>
              <c:f>anket!$S$112:$S$127</c:f>
              <c:numCache>
                <c:formatCode>0</c:formatCode>
                <c:ptCount val="16"/>
                <c:pt idx="0">
                  <c:v>74.10526315789474</c:v>
                </c:pt>
                <c:pt idx="1">
                  <c:v>75.78947368421052</c:v>
                </c:pt>
                <c:pt idx="2">
                  <c:v>76.84210526315789</c:v>
                </c:pt>
                <c:pt idx="3">
                  <c:v>77.26315789473685</c:v>
                </c:pt>
                <c:pt idx="4">
                  <c:v>77.26315789473685</c:v>
                </c:pt>
                <c:pt idx="5">
                  <c:v>77.684210526315795</c:v>
                </c:pt>
                <c:pt idx="6">
                  <c:v>78.10526315789474</c:v>
                </c:pt>
                <c:pt idx="7">
                  <c:v>78.526315789473685</c:v>
                </c:pt>
                <c:pt idx="8">
                  <c:v>78.73684210526315</c:v>
                </c:pt>
                <c:pt idx="9">
                  <c:v>79.78947368421052</c:v>
                </c:pt>
                <c:pt idx="10">
                  <c:v>80</c:v>
                </c:pt>
                <c:pt idx="11">
                  <c:v>80</c:v>
                </c:pt>
                <c:pt idx="12">
                  <c:v>80.210526315789465</c:v>
                </c:pt>
                <c:pt idx="13">
                  <c:v>81.05263157894737</c:v>
                </c:pt>
                <c:pt idx="14">
                  <c:v>82.526315789473699</c:v>
                </c:pt>
                <c:pt idx="15">
                  <c:v>82.94736842105263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521152"/>
        <c:axId val="56621248"/>
      </c:barChart>
      <c:catAx>
        <c:axId val="1535211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tr-TR"/>
          </a:p>
        </c:txPr>
        <c:crossAx val="56621248"/>
        <c:crosses val="autoZero"/>
        <c:auto val="1"/>
        <c:lblAlgn val="l"/>
        <c:lblOffset val="100"/>
        <c:noMultiLvlLbl val="0"/>
      </c:catAx>
      <c:valAx>
        <c:axId val="56621248"/>
        <c:scaling>
          <c:orientation val="minMax"/>
          <c:max val="100"/>
          <c:min val="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53521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Kadın!$C$30</c:f>
              <c:strCache>
                <c:ptCount val="1"/>
                <c:pt idx="0">
                  <c:v>Memnuniyet Ortalama % 80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Kadın!$B$31:$B$46</c:f>
              <c:strCache>
                <c:ptCount val="16"/>
                <c:pt idx="0">
                  <c:v>Basın, Yayın ve Halkla İlişkiler Koordinatörlüğü’nün istek ve şikâyetlere cevap verme hızından memnunum</c:v>
                </c:pt>
                <c:pt idx="1">
                  <c:v>Basın, Yayın ve Halkla İlişkiler Koordinatörlüğü personellerinin yaklaşım ve tutumundan memnunum</c:v>
                </c:pt>
                <c:pt idx="2">
                  <c:v>İhtiyacım olduğunda Basın, Yayın ve Halkla İlişkiler Koordinatörlüğüne çabuk ve kolay bir şekilde ulaşabiliyorum</c:v>
                </c:pt>
                <c:pt idx="3">
                  <c:v>Üniversitemiz tarafından düzenlenen konferans, kongre, sempozyum, panel vb. etkinliklerde Basın ve Halkla İlişkiler Koordinatörlüğü’nün fotoğraf, video çekimi vb. çalışmaları yeterli seviyededir.</c:v>
                </c:pt>
                <c:pt idx="4">
                  <c:v>Üniversitemizin haberleşme araçlarının yeterliliğinden (e-posta, duyurular, web sayfası, sosyal medya vs.) memnunum</c:v>
                </c:pt>
                <c:pt idx="5">
                  <c:v>Basın, Yayın ve Halkla İlişkiler Koordinatörlüğü’nün Üniversitemizin yerel ve ulusal alanda görünürlüğünün arttırılması açısından katkıda bulunduğunu düşünüyorum</c:v>
                </c:pt>
                <c:pt idx="6">
                  <c:v>Basın, Yayın ve Halkla İlişkiler Koordinatörlüğü’nün diğer birimlerle olan koordinasyonundan memnunum</c:v>
                </c:pt>
                <c:pt idx="7">
                  <c:v>Herhangi bir problem yaşadığımda veya sorum olduğunda Basın, Yayın ve Halkla İlişkiler Koordinatörlüğü’nden yeterli ve tatmin edici düzeyde destek alabiliyorum</c:v>
                </c:pt>
                <c:pt idx="8">
                  <c:v>Üniversitemizin genel tanıtım faaliyetlerinden memnunum</c:v>
                </c:pt>
                <c:pt idx="9">
                  <c:v>Üniversitemizi ilgilendiren gelişmelerden zamanında haberdar edilirim</c:v>
                </c:pt>
                <c:pt idx="10">
                  <c:v>Basın, Yayın ve Halkla İlişkiler Koordinatörlüğü çalışanlarına yöneltilen soru/sorun ve taleplere karşı tutum ve yaklaşımlarından memnunum</c:v>
                </c:pt>
                <c:pt idx="11">
                  <c:v>Üniversitemiz kurumsal sosyal medya hesapları etkin bir şekilde yönetilmektedir.</c:v>
                </c:pt>
                <c:pt idx="12">
                  <c:v>Basın, Yayın ve Halkla İlişkiler Koordinatörlüğü'nden talep edilen hizmetler için hızlı ve doğru çözümler üretilmektedir/bilgilendirmektedir.</c:v>
                </c:pt>
                <c:pt idx="13">
                  <c:v>Basın, Yayın ve Halkla İlişkiler Koordinatörlüğü’nün sorunları çözme becerisinden memnunum</c:v>
                </c:pt>
                <c:pt idx="14">
                  <c:v>Genel olarak Basın, Yayın ve Halkla İlişkiler Koordinatörlüğü çalışmalarından memnunum</c:v>
                </c:pt>
                <c:pt idx="15">
                  <c:v>Basın, Yayın ve Halkla İlişkiler Koordinatörlüğü ve bağlı birimlerin web sayfasında aradığım bilgiye veya belgeye kolayca ulaşabiliyorum</c:v>
                </c:pt>
              </c:strCache>
            </c:strRef>
          </c:cat>
          <c:val>
            <c:numRef>
              <c:f>Kadın!$C$31:$C$46</c:f>
              <c:numCache>
                <c:formatCode>0</c:formatCode>
                <c:ptCount val="16"/>
                <c:pt idx="0">
                  <c:v>77</c:v>
                </c:pt>
                <c:pt idx="1">
                  <c:v>77</c:v>
                </c:pt>
                <c:pt idx="2">
                  <c:v>77</c:v>
                </c:pt>
                <c:pt idx="3">
                  <c:v>78</c:v>
                </c:pt>
                <c:pt idx="4">
                  <c:v>79</c:v>
                </c:pt>
                <c:pt idx="5">
                  <c:v>80</c:v>
                </c:pt>
                <c:pt idx="6">
                  <c:v>80</c:v>
                </c:pt>
                <c:pt idx="7">
                  <c:v>81</c:v>
                </c:pt>
                <c:pt idx="8">
                  <c:v>82</c:v>
                </c:pt>
                <c:pt idx="9">
                  <c:v>82</c:v>
                </c:pt>
                <c:pt idx="10">
                  <c:v>82</c:v>
                </c:pt>
                <c:pt idx="11">
                  <c:v>83</c:v>
                </c:pt>
                <c:pt idx="12">
                  <c:v>83</c:v>
                </c:pt>
                <c:pt idx="13">
                  <c:v>83</c:v>
                </c:pt>
                <c:pt idx="14">
                  <c:v>84</c:v>
                </c:pt>
                <c:pt idx="15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521664"/>
        <c:axId val="56620096"/>
      </c:barChart>
      <c:catAx>
        <c:axId val="1535216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tr-TR"/>
          </a:p>
        </c:txPr>
        <c:crossAx val="56620096"/>
        <c:crosses val="autoZero"/>
        <c:auto val="1"/>
        <c:lblAlgn val="l"/>
        <c:lblOffset val="100"/>
        <c:noMultiLvlLbl val="0"/>
      </c:catAx>
      <c:valAx>
        <c:axId val="56620096"/>
        <c:scaling>
          <c:orientation val="minMax"/>
          <c:max val="100"/>
          <c:min val="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53521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Erkek!$C$86</c:f>
              <c:strCache>
                <c:ptCount val="1"/>
                <c:pt idx="0">
                  <c:v>Memnuniyet Ortalama % 78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Erkek!$B$87:$B$102</c:f>
              <c:strCache>
                <c:ptCount val="16"/>
                <c:pt idx="0">
                  <c:v>Üniversitemizin genel tanıtım faaliyetlerinden memnunum</c:v>
                </c:pt>
                <c:pt idx="1">
                  <c:v>Üniversitemizi ilgilendiren gelişmelerden zamanında haberdar edilirim</c:v>
                </c:pt>
                <c:pt idx="2">
                  <c:v>Üniversitemiz kurumsal sosyal medya hesapları etkin bir şekilde yönetilmektedir.</c:v>
                </c:pt>
                <c:pt idx="3">
                  <c:v>Basın, Yayın ve Halkla İlişkiler Koordinatörlüğü’nün Üniversitemizin yerel ve ulusal alanda görünürlüğünün arttırılması açısından katkıda bulunduğunu düşünüyorum</c:v>
                </c:pt>
                <c:pt idx="4">
                  <c:v>Basın, Yayın ve Halkla İlişkiler Koordinatörlüğü ve bağlı birimlerin web sayfasında aradığım bilgiye veya belgeye kolayca ulaşabiliyorum</c:v>
                </c:pt>
                <c:pt idx="5">
                  <c:v>Basın, Yayın ve Halkla İlişkiler Koordinatörlüğü'nden talep edilen hizmetler için hızlı ve doğru çözümler üretilmektedir/bilgilendirmektedir.</c:v>
                </c:pt>
                <c:pt idx="6">
                  <c:v>Herhangi bir problem yaşadığımda veya sorum olduğunda Basın, Yayın ve Halkla İlişkiler Koordinatörlüğü’nden yeterli ve tatmin edici düzeyde destek alabiliyorum</c:v>
                </c:pt>
                <c:pt idx="7">
                  <c:v>Üniversitemizin haberleşme araçlarının yeterliliğinden (e-posta, duyurular, web sayfası, sosyal medya vs.) memnunum</c:v>
                </c:pt>
                <c:pt idx="8">
                  <c:v>Basın, Yayın ve Halkla İlişkiler Koordinatörlüğü’nün diğer birimlerle olan koordinasyonundan memnunum</c:v>
                </c:pt>
                <c:pt idx="9">
                  <c:v>Basın, Yayın ve Halkla İlişkiler Koordinatörlüğü’nün istek ve şikâyetlere cevap verme hızından memnunum</c:v>
                </c:pt>
                <c:pt idx="10">
                  <c:v>Üniversitemiz tarafından düzenlenen konferans, kongre, sempozyum, panel vb. etkinliklerde Basın ve Halkla İlişkiler Koordinatörlüğü’nün fotoğraf, video çekimi vb. çalışmaları yeterli seviyededir.</c:v>
                </c:pt>
                <c:pt idx="11">
                  <c:v>Genel olarak Basın, Yayın ve Halkla İlişkiler Koordinatörlüğü çalışmalarından memnunum</c:v>
                </c:pt>
                <c:pt idx="12">
                  <c:v>Basın, Yayın ve Halkla İlişkiler Koordinatörlüğü’nün sorunları çözme becerisinden memnunum</c:v>
                </c:pt>
                <c:pt idx="13">
                  <c:v>Basın, Yayın ve Halkla İlişkiler Koordinatörlüğü çalışanlarına yöneltilen soru/sorun ve taleplere karşı tutum ve yaklaşımlarından memnunum</c:v>
                </c:pt>
                <c:pt idx="14">
                  <c:v>Basın, Yayın ve Halkla İlişkiler Koordinatörlüğü personellerinin yaklaşım ve tutumundan memnunum</c:v>
                </c:pt>
                <c:pt idx="15">
                  <c:v>İhtiyacım olduğunda Basın, Yayın ve Halkla İlişkiler Koordinatörlüğüne çabuk ve kolay bir şekilde ulaşabiliyorum</c:v>
                </c:pt>
              </c:strCache>
            </c:strRef>
          </c:cat>
          <c:val>
            <c:numRef>
              <c:f>Erkek!$C$87:$C$102</c:f>
              <c:numCache>
                <c:formatCode>0</c:formatCode>
                <c:ptCount val="16"/>
                <c:pt idx="0">
                  <c:v>73</c:v>
                </c:pt>
                <c:pt idx="1">
                  <c:v>75</c:v>
                </c:pt>
                <c:pt idx="2">
                  <c:v>75</c:v>
                </c:pt>
                <c:pt idx="3">
                  <c:v>76</c:v>
                </c:pt>
                <c:pt idx="4">
                  <c:v>77</c:v>
                </c:pt>
                <c:pt idx="5">
                  <c:v>77</c:v>
                </c:pt>
                <c:pt idx="6">
                  <c:v>78</c:v>
                </c:pt>
                <c:pt idx="7">
                  <c:v>78</c:v>
                </c:pt>
                <c:pt idx="8">
                  <c:v>78</c:v>
                </c:pt>
                <c:pt idx="9">
                  <c:v>79</c:v>
                </c:pt>
                <c:pt idx="10">
                  <c:v>79</c:v>
                </c:pt>
                <c:pt idx="11">
                  <c:v>79</c:v>
                </c:pt>
                <c:pt idx="12">
                  <c:v>79.2</c:v>
                </c:pt>
                <c:pt idx="13">
                  <c:v>80.800000000000011</c:v>
                </c:pt>
                <c:pt idx="14">
                  <c:v>82</c:v>
                </c:pt>
                <c:pt idx="15">
                  <c:v>82.4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966592"/>
        <c:axId val="169325632"/>
      </c:barChart>
      <c:catAx>
        <c:axId val="1539665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tr-TR"/>
          </a:p>
        </c:txPr>
        <c:crossAx val="169325632"/>
        <c:crosses val="autoZero"/>
        <c:auto val="1"/>
        <c:lblAlgn val="ctr"/>
        <c:lblOffset val="100"/>
        <c:noMultiLvlLbl val="0"/>
      </c:catAx>
      <c:valAx>
        <c:axId val="169325632"/>
        <c:scaling>
          <c:orientation val="minMax"/>
          <c:max val="100"/>
          <c:min val="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53966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Akademik!$C$56</c:f>
              <c:strCache>
                <c:ptCount val="1"/>
                <c:pt idx="0">
                  <c:v>Memnuniyet Ortalama % 76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Akademik!$B$57:$B$72</c:f>
              <c:strCache>
                <c:ptCount val="16"/>
                <c:pt idx="0">
                  <c:v>Üniversitemizi ilgilendiren gelişmelerden zamanında haberdar edilirim</c:v>
                </c:pt>
                <c:pt idx="1">
                  <c:v>Basın, Yayın ve Halkla İlişkiler Koordinatörlüğü ve bağlı birimlerin web sayfasında aradığım bilgiye veya belgeye kolayca ulaşabiliyorum</c:v>
                </c:pt>
                <c:pt idx="2">
                  <c:v>Üniversitemizin genel tanıtım faaliyetlerinden memnunum</c:v>
                </c:pt>
                <c:pt idx="3">
                  <c:v>Basın, Yayın ve Halkla İlişkiler Koordinatörlüğü çalışanlarına yöneltilen soru/sorun ve taleplere karşı tutum ve yaklaşımlarından memnunum</c:v>
                </c:pt>
                <c:pt idx="4">
                  <c:v>Basın, Yayın ve Halkla İlişkiler Koordinatörlüğü’nün sorunları çözme becerisinden memnunum</c:v>
                </c:pt>
                <c:pt idx="5">
                  <c:v>Genel olarak Basın, Yayın ve Halkla İlişkiler Koordinatörlüğü çalışmalarından memnunum</c:v>
                </c:pt>
                <c:pt idx="6">
                  <c:v>Üniversitemiz kurumsal sosyal medya hesapları etkin bir şekilde yönetilmektedir.</c:v>
                </c:pt>
                <c:pt idx="7">
                  <c:v>Üniversitemiz tarafından düzenlenen konferans, kongre, sempozyum, panel vb. etkinliklerde Basın ve Halkla İlişkiler Koordinatörlüğü’nün fotoğraf, video çekimi vb. çalışmaları yeterli seviyededir.</c:v>
                </c:pt>
                <c:pt idx="8">
                  <c:v>Basın, Yayın ve Halkla İlişkiler Koordinatörlüğü’nün diğer birimlerle olan koordinasyonundan memnunum</c:v>
                </c:pt>
                <c:pt idx="9">
                  <c:v>Herhangi bir problem yaşadığımda veya sorum olduğunda Basın, Yayın ve Halkla İlişkiler Koordinatörlüğü’nden yeterli ve tatmin edici düzeyde destek alabiliyorum</c:v>
                </c:pt>
                <c:pt idx="10">
                  <c:v>Basın, Yayın ve Halkla İlişkiler Koordinatörlüğü'nden talep edilen hizmetler için hızlı ve doğru çözümler üretilmektedir/bilgilendirmektedir.</c:v>
                </c:pt>
                <c:pt idx="11">
                  <c:v>Basın, Yayın ve Halkla İlişkiler Koordinatörlüğü personellerinin yaklaşım ve tutumundan memnunum</c:v>
                </c:pt>
                <c:pt idx="12">
                  <c:v>Basın, Yayın ve Halkla İlişkiler Koordinatörlüğü’nün Üniversitemizin yerel ve ulusal alanda görünürlüğünün arttırılması açısından katkıda bulunduğunu düşünüyorum</c:v>
                </c:pt>
                <c:pt idx="13">
                  <c:v>Basın, Yayın ve Halkla İlişkiler Koordinatörlüğü’nün istek ve şikâyetlere cevap verme hızından memnunum</c:v>
                </c:pt>
                <c:pt idx="14">
                  <c:v>İhtiyacım olduğunda Basın, Yayın ve Halkla İlişkiler Koordinatörlüğüne çabuk ve kolay bir şekilde ulaşabiliyorum</c:v>
                </c:pt>
                <c:pt idx="15">
                  <c:v>Üniversitemizin haberleşme araçlarının yeterliliğinden (e-posta, duyurular, web sayfası, sosyal medya vs.) memnunum</c:v>
                </c:pt>
              </c:strCache>
            </c:strRef>
          </c:cat>
          <c:val>
            <c:numRef>
              <c:f>Akademik!$C$57:$C$72</c:f>
              <c:numCache>
                <c:formatCode>0</c:formatCode>
                <c:ptCount val="16"/>
                <c:pt idx="0">
                  <c:v>69</c:v>
                </c:pt>
                <c:pt idx="1">
                  <c:v>70</c:v>
                </c:pt>
                <c:pt idx="2">
                  <c:v>74</c:v>
                </c:pt>
                <c:pt idx="3">
                  <c:v>74</c:v>
                </c:pt>
                <c:pt idx="4">
                  <c:v>74</c:v>
                </c:pt>
                <c:pt idx="5">
                  <c:v>74</c:v>
                </c:pt>
                <c:pt idx="6">
                  <c:v>76</c:v>
                </c:pt>
                <c:pt idx="7">
                  <c:v>77</c:v>
                </c:pt>
                <c:pt idx="8">
                  <c:v>77</c:v>
                </c:pt>
                <c:pt idx="9">
                  <c:v>77</c:v>
                </c:pt>
                <c:pt idx="10">
                  <c:v>78</c:v>
                </c:pt>
                <c:pt idx="11">
                  <c:v>79</c:v>
                </c:pt>
                <c:pt idx="12">
                  <c:v>79</c:v>
                </c:pt>
                <c:pt idx="13">
                  <c:v>80</c:v>
                </c:pt>
                <c:pt idx="14">
                  <c:v>81</c:v>
                </c:pt>
                <c:pt idx="15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266560"/>
        <c:axId val="185921472"/>
      </c:barChart>
      <c:catAx>
        <c:axId val="17126656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185921472"/>
        <c:crosses val="autoZero"/>
        <c:auto val="1"/>
        <c:lblAlgn val="ctr"/>
        <c:lblOffset val="100"/>
        <c:noMultiLvlLbl val="0"/>
      </c:catAx>
      <c:valAx>
        <c:axId val="185921472"/>
        <c:scaling>
          <c:orientation val="minMax"/>
          <c:max val="10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71266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İdari!$C$50</c:f>
              <c:strCache>
                <c:ptCount val="1"/>
                <c:pt idx="0">
                  <c:v>Memnuniyet Ortalama % 81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İdari!$B$51:$B$66</c:f>
              <c:strCache>
                <c:ptCount val="16"/>
                <c:pt idx="0">
                  <c:v>Üniversitemiz kurumsal sosyal medya hesapları etkin bir şekilde yönetilmektedir.</c:v>
                </c:pt>
                <c:pt idx="1">
                  <c:v>Üniversitemiz tarafından düzenlenen konferans, kongre, sempozyum, panel vb. etkinliklerde Basın ve Halkla İlişkiler Koordinatörlüğü’nün fotoğraf, video çekimi vb. çalışmaları yeterli seviyededir.</c:v>
                </c:pt>
                <c:pt idx="2">
                  <c:v>Basın, Yayın ve Halkla İlişkiler Koordinatörlüğü’nün istek ve şikâyetlere cevap verme hızından memnunum</c:v>
                </c:pt>
                <c:pt idx="3">
                  <c:v>Basın, Yayın ve Halkla İlişkiler Koordinatörlüğü çalışanlarına yöneltilen soru/sorun ve taleplere karşı tutum ve yaklaşımlarından memnunum</c:v>
                </c:pt>
                <c:pt idx="4">
                  <c:v>Herhangi bir problem yaşadığımda veya sorum olduğunda Basın, Yayın ve Halkla İlişkiler Koordinatörlüğü’nden yeterli ve tatmin edici düzeyde destek alabiliyorum</c:v>
                </c:pt>
                <c:pt idx="5">
                  <c:v>İhtiyacım olduğunda Basın, Yayın ve Halkla İlişkiler Koordinatörlüğüne çabuk ve kolay bir şekilde ulaşabiliyorum</c:v>
                </c:pt>
                <c:pt idx="6">
                  <c:v>Basın, Yayın ve Halkla İlişkiler Koordinatörlüğü ve bağlı birimlerin web sayfasında aradığım bilgiye veya belgeye kolayca ulaşabiliyorum</c:v>
                </c:pt>
                <c:pt idx="7">
                  <c:v>Genel olarak Basın, Yayın ve Halkla İlişkiler Koordinatörlüğü çalışmalarından memnunum</c:v>
                </c:pt>
                <c:pt idx="8">
                  <c:v>Basın, Yayın ve Halkla İlişkiler Koordinatörlüğü’nün sorunları çözme becerisinden memnunum</c:v>
                </c:pt>
                <c:pt idx="9">
                  <c:v>Basın, Yayın ve Halkla İlişkiler Koordinatörlüğü’nün diğer birimlerle olan koordinasyonundan memnunum</c:v>
                </c:pt>
                <c:pt idx="10">
                  <c:v>Basın, Yayın ve Halkla İlişkiler Koordinatörlüğü'nden talep edilen hizmetler için hızlı ve doğru çözümler üretilmektedir/bilgilendirmektedir.</c:v>
                </c:pt>
                <c:pt idx="11">
                  <c:v>Basın, Yayın ve Halkla İlişkiler Koordinatörlüğü’nün Üniversitemizin yerel ve ulusal alanda görünürlüğünün arttırılması açısından katkıda bulunduğunu düşünüyorum</c:v>
                </c:pt>
                <c:pt idx="12">
                  <c:v>Üniversitemizi ilgilendiren gelişmelerden zamanında haberdar edilirim</c:v>
                </c:pt>
                <c:pt idx="13">
                  <c:v>Basın, Yayın ve Halkla İlişkiler Koordinatörlüğü personellerinin yaklaşım ve tutumundan memnunum</c:v>
                </c:pt>
                <c:pt idx="14">
                  <c:v>Üniversitemizin genel tanıtım faaliyetlerinden memnunum</c:v>
                </c:pt>
                <c:pt idx="15">
                  <c:v>Üniversitemizin haberleşme araçlarının yeterliliğinden (e-posta, duyurular, web sayfası, sosyal medya vs.) memnunum</c:v>
                </c:pt>
              </c:strCache>
            </c:strRef>
          </c:cat>
          <c:val>
            <c:numRef>
              <c:f>İdari!$C$51:$C$66</c:f>
              <c:numCache>
                <c:formatCode>0</c:formatCode>
                <c:ptCount val="16"/>
                <c:pt idx="0">
                  <c:v>77</c:v>
                </c:pt>
                <c:pt idx="1">
                  <c:v>79</c:v>
                </c:pt>
                <c:pt idx="2">
                  <c:v>80</c:v>
                </c:pt>
                <c:pt idx="3">
                  <c:v>81</c:v>
                </c:pt>
                <c:pt idx="4">
                  <c:v>81</c:v>
                </c:pt>
                <c:pt idx="5">
                  <c:v>81</c:v>
                </c:pt>
                <c:pt idx="6">
                  <c:v>82</c:v>
                </c:pt>
                <c:pt idx="7">
                  <c:v>82</c:v>
                </c:pt>
                <c:pt idx="8">
                  <c:v>83</c:v>
                </c:pt>
                <c:pt idx="9">
                  <c:v>83</c:v>
                </c:pt>
                <c:pt idx="10">
                  <c:v>83</c:v>
                </c:pt>
                <c:pt idx="11">
                  <c:v>83</c:v>
                </c:pt>
                <c:pt idx="12">
                  <c:v>84</c:v>
                </c:pt>
                <c:pt idx="13">
                  <c:v>84</c:v>
                </c:pt>
                <c:pt idx="14">
                  <c:v>85</c:v>
                </c:pt>
                <c:pt idx="15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266048"/>
        <c:axId val="56618368"/>
      </c:barChart>
      <c:catAx>
        <c:axId val="1712660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 algn="just">
              <a:defRPr sz="1000"/>
            </a:pPr>
            <a:endParaRPr lang="tr-TR"/>
          </a:p>
        </c:txPr>
        <c:crossAx val="56618368"/>
        <c:crosses val="autoZero"/>
        <c:auto val="1"/>
        <c:lblAlgn val="ctr"/>
        <c:lblOffset val="100"/>
        <c:noMultiLvlLbl val="0"/>
      </c:catAx>
      <c:valAx>
        <c:axId val="56618368"/>
        <c:scaling>
          <c:orientation val="minMax"/>
          <c:max val="100"/>
          <c:min val="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71266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'Sürekli İşçi'!$C$20</c:f>
              <c:strCache>
                <c:ptCount val="1"/>
                <c:pt idx="0">
                  <c:v>Memnuniyet Ortalama % 80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'Sürekli İşçi'!$B$21:$B$36</c:f>
              <c:strCache>
                <c:ptCount val="16"/>
                <c:pt idx="0">
                  <c:v>Üniversitemizin haberleşme araçlarının yeterliliğinden (e-posta, duyurular, web sayfası, sosyal medya vs.) memnunum</c:v>
                </c:pt>
                <c:pt idx="1">
                  <c:v>Üniversitemiz kurumsal sosyal medya hesapları etkin bir şekilde yönetilmektedir.</c:v>
                </c:pt>
                <c:pt idx="2">
                  <c:v>Üniversitemiz tarafından düzenlenen konferans, kongre, sempozyum, panel vb. etkinliklerde Basın ve Halkla İlişkiler Koordinatörlüğü’nün fotoğraf, video çekimi vb. çalışmaları yeterli seviyededir.</c:v>
                </c:pt>
                <c:pt idx="3">
                  <c:v>Basın, Yayın ve Halkla İlişkiler Koordinatörlüğü çalışanlarına yöneltilen soru/sorun ve taleplere karşı tutum ve yaklaşımlarından memnunum</c:v>
                </c:pt>
                <c:pt idx="4">
                  <c:v>İhtiyacım olduğunda Basın, Yayın ve Halkla İlişkiler Koordinatörlüğüne çabuk ve kolay bir şekilde ulaşabiliyorum</c:v>
                </c:pt>
                <c:pt idx="5">
                  <c:v>Basın, Yayın ve Halkla İlişkiler Koordinatörlüğü ve bağlı birimlerin web sayfasında aradığım bilgiye veya belgeye kolayca ulaşabiliyorum</c:v>
                </c:pt>
                <c:pt idx="6">
                  <c:v>Genel olarak Basın, Yayın ve Halkla İlişkiler Koordinatörlüğü çalışmalarından memnunum</c:v>
                </c:pt>
                <c:pt idx="7">
                  <c:v>Basın, Yayın ve Halkla İlişkiler Koordinatörlüğü personellerinin yaklaşım ve tutumundan memnunum</c:v>
                </c:pt>
                <c:pt idx="8">
                  <c:v>Herhangi bir problem yaşadığımda veya sorum olduğunda Basın, Yayın ve Halkla İlişkiler Koordinatörlüğü’nden yeterli ve tatmin edici düzeyde destek alabiliyorum</c:v>
                </c:pt>
                <c:pt idx="9">
                  <c:v>Basın, Yayın ve Halkla İlişkiler Koordinatörlüğü'nden talep edilen hizmetler için hızlı ve doğru çözümler üretilmektedir/bilgilendirmektedir.</c:v>
                </c:pt>
                <c:pt idx="10">
                  <c:v>Üniversitemizi ilgilendiren gelişmelerden zamanında haberdar edilirim</c:v>
                </c:pt>
                <c:pt idx="11">
                  <c:v>Üniversitemizin genel tanıtım faaliyetlerinden memnunum</c:v>
                </c:pt>
                <c:pt idx="12">
                  <c:v>Basın, Yayın ve Halkla İlişkiler Koordinatörlüğü’nün istek ve şikâyetlere cevap verme hızından memnunum</c:v>
                </c:pt>
                <c:pt idx="13">
                  <c:v>Basın, Yayın ve Halkla İlişkiler Koordinatörlüğü’nün sorunları çözme becerisinden memnunum</c:v>
                </c:pt>
                <c:pt idx="14">
                  <c:v>Basın, Yayın ve Halkla İlişkiler Koordinatörlüğü’nün Üniversitemizin yerel ve ulusal alanda görünürlüğünün arttırılması açısından katkıda bulunduğunu düşünüyorum</c:v>
                </c:pt>
                <c:pt idx="15">
                  <c:v>Basın, Yayın ve Halkla İlişkiler Koordinatörlüğü’nün diğer birimlerle olan koordinasyonundan memnunum</c:v>
                </c:pt>
              </c:strCache>
            </c:strRef>
          </c:cat>
          <c:val>
            <c:numRef>
              <c:f>'Sürekli İşçi'!$C$21:$C$36</c:f>
              <c:numCache>
                <c:formatCode>0</c:formatCode>
                <c:ptCount val="16"/>
                <c:pt idx="0">
                  <c:v>72</c:v>
                </c:pt>
                <c:pt idx="1">
                  <c:v>76</c:v>
                </c:pt>
                <c:pt idx="2">
                  <c:v>78</c:v>
                </c:pt>
                <c:pt idx="3">
                  <c:v>78</c:v>
                </c:pt>
                <c:pt idx="4">
                  <c:v>78</c:v>
                </c:pt>
                <c:pt idx="5">
                  <c:v>78</c:v>
                </c:pt>
                <c:pt idx="6">
                  <c:v>78</c:v>
                </c:pt>
                <c:pt idx="7">
                  <c:v>78</c:v>
                </c:pt>
                <c:pt idx="8">
                  <c:v>80</c:v>
                </c:pt>
                <c:pt idx="9">
                  <c:v>80</c:v>
                </c:pt>
                <c:pt idx="10">
                  <c:v>80</c:v>
                </c:pt>
                <c:pt idx="11">
                  <c:v>80</c:v>
                </c:pt>
                <c:pt idx="12">
                  <c:v>82</c:v>
                </c:pt>
                <c:pt idx="13">
                  <c:v>84</c:v>
                </c:pt>
                <c:pt idx="14">
                  <c:v>84</c:v>
                </c:pt>
                <c:pt idx="15">
                  <c:v>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584192"/>
        <c:axId val="188737792"/>
      </c:barChart>
      <c:catAx>
        <c:axId val="1765841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tr-TR"/>
          </a:p>
        </c:txPr>
        <c:crossAx val="188737792"/>
        <c:crosses val="autoZero"/>
        <c:auto val="1"/>
        <c:lblAlgn val="ctr"/>
        <c:lblOffset val="100"/>
        <c:noMultiLvlLbl val="0"/>
      </c:catAx>
      <c:valAx>
        <c:axId val="188737792"/>
        <c:scaling>
          <c:orientation val="minMax"/>
          <c:max val="100"/>
          <c:min val="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76584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12.01.2025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12.01.2025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12.01.2025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12.01.2025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37083" y="2499616"/>
            <a:ext cx="7772400" cy="1470025"/>
          </a:xfrm>
        </p:spPr>
        <p:txBody>
          <a:bodyPr>
            <a:noAutofit/>
          </a:bodyPr>
          <a:lstStyle/>
          <a:p>
            <a:r>
              <a:rPr lang="tr-TR" sz="2800" dirty="0"/>
              <a:t> BASIN, YAYIN VE HALKLA İLİŞKİLER KOORDİNATÖRLÜĞÜ İÇ PAYDAŞ MEMNUNİYET </a:t>
            </a:r>
            <a:r>
              <a:rPr lang="tr-TR" sz="2800" dirty="0" smtClean="0"/>
              <a:t>ANKETİ SONUÇLARI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 smtClean="0"/>
              <a:t>Hakkari Üniversitesi</a:t>
            </a:r>
          </a:p>
          <a:p>
            <a:r>
              <a:rPr lang="tr-TR" b="1" dirty="0" smtClean="0"/>
              <a:t>Kalite Yönetim Sistemi</a:t>
            </a:r>
          </a:p>
          <a:p>
            <a:r>
              <a:rPr lang="tr-TR" dirty="0" smtClean="0"/>
              <a:t>Dr. Emrah GÜL </a:t>
            </a:r>
          </a:p>
          <a:p>
            <a:r>
              <a:rPr lang="tr-TR" b="1" i="1" dirty="0" smtClean="0"/>
              <a:t>2024</a:t>
            </a:r>
            <a:endParaRPr lang="tr-TR" b="1" i="1" dirty="0"/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19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9411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Memnuniyeti </a:t>
            </a:r>
            <a:r>
              <a:rPr lang="tr-TR" dirty="0" smtClean="0"/>
              <a:t>Anketi</a:t>
            </a:r>
            <a:br>
              <a:rPr lang="tr-TR" dirty="0" smtClean="0"/>
            </a:br>
            <a:r>
              <a:rPr lang="tr-TR" dirty="0" smtClean="0"/>
              <a:t>(Akademik)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206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3815126"/>
              </p:ext>
            </p:extLst>
          </p:nvPr>
        </p:nvGraphicFramePr>
        <p:xfrm>
          <a:off x="107504" y="332656"/>
          <a:ext cx="878497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3552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9411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Memnuniyeti </a:t>
            </a:r>
            <a:r>
              <a:rPr lang="tr-TR" dirty="0" smtClean="0"/>
              <a:t>Anketi</a:t>
            </a:r>
            <a:br>
              <a:rPr lang="tr-TR" dirty="0" smtClean="0"/>
            </a:br>
            <a:r>
              <a:rPr lang="tr-TR" dirty="0" smtClean="0"/>
              <a:t>(İdari)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206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562038"/>
              </p:ext>
            </p:extLst>
          </p:nvPr>
        </p:nvGraphicFramePr>
        <p:xfrm>
          <a:off x="107504" y="332656"/>
          <a:ext cx="885698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3552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9411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Memnuniyeti </a:t>
            </a:r>
            <a:r>
              <a:rPr lang="tr-TR" dirty="0" smtClean="0"/>
              <a:t>Anketi</a:t>
            </a:r>
            <a:br>
              <a:rPr lang="tr-TR" dirty="0" smtClean="0"/>
            </a:br>
            <a:r>
              <a:rPr lang="tr-TR" dirty="0" smtClean="0"/>
              <a:t>(Sürekli İşçi)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206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5834871"/>
              </p:ext>
            </p:extLst>
          </p:nvPr>
        </p:nvGraphicFramePr>
        <p:xfrm>
          <a:off x="179512" y="332656"/>
          <a:ext cx="864096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3552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Uçlu Sorulara Verilen Yanıtlar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"/>
            <a:r>
              <a:rPr lang="tr-TR" dirty="0"/>
              <a:t>Bir matbaa ya da baskı ofisinin kurulması hem üniversite hem de bölgedeki kurumlar için iyi olacağını düşünüyorum.</a:t>
            </a:r>
          </a:p>
          <a:p>
            <a:pPr fontAlgn="b"/>
            <a:r>
              <a:rPr lang="tr-TR" dirty="0"/>
              <a:t>Personelin ve üniversitenin markalaşması için basın yayın personeline sosyal medya uzmanlığı, dijital içerik üreticiliği, markalaşma, web tasarım, </a:t>
            </a:r>
            <a:r>
              <a:rPr lang="tr-TR" dirty="0" err="1"/>
              <a:t>seo</a:t>
            </a:r>
            <a:r>
              <a:rPr lang="tr-TR" dirty="0"/>
              <a:t> eğitimleri almaları sağlanabilir.</a:t>
            </a:r>
          </a:p>
          <a:p>
            <a:pPr fontAlgn="b"/>
            <a:r>
              <a:rPr lang="tr-TR" dirty="0"/>
              <a:t>Sosyal medyayı biraz daha aktif kullanabilirler. Ayrıca fotoğraflar biraz daha güzel ve net olabilir.</a:t>
            </a:r>
          </a:p>
          <a:p>
            <a:pPr fontAlgn="b"/>
            <a:r>
              <a:rPr lang="tr-TR" dirty="0"/>
              <a:t>Daha fazla görünür olmalıdır</a:t>
            </a:r>
          </a:p>
          <a:p>
            <a:pPr fontAlgn="b"/>
            <a:r>
              <a:rPr lang="tr-TR" dirty="0"/>
              <a:t>Taleplerin hızla değerlendirilmesi</a:t>
            </a:r>
          </a:p>
          <a:p>
            <a:pPr fontAlgn="b"/>
            <a:r>
              <a:rPr lang="tr-TR" dirty="0"/>
              <a:t>Hayırlı çalışmalar diliyorum her şey çok güzel</a:t>
            </a:r>
          </a:p>
          <a:p>
            <a:pPr fontAlgn="b"/>
            <a:r>
              <a:rPr lang="tr-TR" dirty="0"/>
              <a:t>Başarılarınız daim olsun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0074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Açık Uçlu Sorulara Verilen Yanıtlar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"/>
            <a:r>
              <a:rPr lang="tr-TR" dirty="0"/>
              <a:t>Üniversitemize dünyaya açılan penceresi olarak görevini layıkıyla yapan bir birim olarak değerlendiriyorum. Emeği geçen tüm çalışanlara teşekkür ederim.</a:t>
            </a:r>
          </a:p>
          <a:p>
            <a:pPr fontAlgn="b"/>
            <a:r>
              <a:rPr lang="tr-TR" dirty="0"/>
              <a:t>Merkezi dersliklerde bulunan konferans salonlarında ses sisteminin kalıcı bir şeklinde dizayn edilmesi Çalışmalarınızdan dolayı teşekkür eder kolaylıklar dilerim</a:t>
            </a:r>
          </a:p>
          <a:p>
            <a:pPr fontAlgn="b"/>
            <a:r>
              <a:rPr lang="tr-TR" dirty="0"/>
              <a:t>Ulusal ve uluslararası üniversitelerin basın ve yayın çalışmalarını takip etmek</a:t>
            </a:r>
          </a:p>
          <a:p>
            <a:pPr fontAlgn="b"/>
            <a:r>
              <a:rPr lang="tr-TR" dirty="0"/>
              <a:t>Daha profesyonel ve kullanışlı bir web sayfası oluşturulmalı Yukarıdaki kararsız maddelerde daha etkin ve verimli çalışılmalı, Basın yayın koordinatörlüğünün diğer birimlerle daha aktif bir iletişim ve işbirliği sağlanmalı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7507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Açık Uçlu Sorulara Verilen Yanıtlar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"/>
            <a:r>
              <a:rPr lang="tr-TR" dirty="0"/>
              <a:t>Birimlerin tanıtımı yapılmalı Kütüphane gibi</a:t>
            </a:r>
          </a:p>
          <a:p>
            <a:pPr fontAlgn="b"/>
            <a:r>
              <a:rPr lang="tr-TR" dirty="0"/>
              <a:t>Emekleriniz için teşekkür eder, başarınızın devamını dilerim.</a:t>
            </a:r>
          </a:p>
          <a:p>
            <a:pPr fontAlgn="b"/>
            <a:r>
              <a:rPr lang="tr-TR" dirty="0"/>
              <a:t>Çalışmalarında günden güne daha üst seviyeye çıkaracak gelişmeler bekliyorum.</a:t>
            </a:r>
          </a:p>
          <a:p>
            <a:pPr fontAlgn="b"/>
            <a:r>
              <a:rPr lang="tr-TR" dirty="0"/>
              <a:t>Daha fazla üniversitemizle alakalı reklamlar</a:t>
            </a:r>
            <a:r>
              <a:rPr lang="tr-TR" dirty="0" smtClean="0"/>
              <a:t>, broşürler, tanıtım </a:t>
            </a:r>
            <a:r>
              <a:rPr lang="tr-TR" dirty="0"/>
              <a:t>günleri olmalı</a:t>
            </a:r>
          </a:p>
          <a:p>
            <a:pPr fontAlgn="b"/>
            <a:r>
              <a:rPr lang="tr-TR" dirty="0"/>
              <a:t>Basın yayın birimimiz her zaman verilen bütün işleri güvenle ve zamanında başarıyla yapmaktadır kaliteli ve düzenli iş akışı içerisinde işleri başarıya ulaştırmaktadır çalışan arkadaşlara başarıların devamını dilerim</a:t>
            </a:r>
          </a:p>
          <a:p>
            <a:pPr fontAlgn="b"/>
            <a:r>
              <a:rPr lang="tr-TR" dirty="0"/>
              <a:t>Basın Yayın ve Halkla İlişkiler Koordinatörlüğü'nün çalışmalarından yaklaşık %80 derecede memnunum. Fakat %90 ve üzerine çıkması için, çalışmalarını teknolojik gelişmelere odaklı geliştirmelidir.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9652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37083" y="2499616"/>
            <a:ext cx="7772400" cy="1470025"/>
          </a:xfrm>
        </p:spPr>
        <p:txBody>
          <a:bodyPr>
            <a:noAutofit/>
          </a:bodyPr>
          <a:lstStyle/>
          <a:p>
            <a:r>
              <a:rPr lang="tr-TR" sz="2800" dirty="0"/>
              <a:t> BASIN, YAYIN VE HALKLA İLİŞKİLER KOORDİNATÖRLÜĞÜ İÇ PAYDAŞ MEMNUNİYET </a:t>
            </a:r>
            <a:r>
              <a:rPr lang="tr-TR" sz="2800" dirty="0" smtClean="0"/>
              <a:t>ANKETİ SONUÇLARI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 smtClean="0"/>
              <a:t>Hakkari Üniversitesi</a:t>
            </a:r>
          </a:p>
          <a:p>
            <a:r>
              <a:rPr lang="tr-TR" b="1" dirty="0" smtClean="0"/>
              <a:t>Kalite Yönetim Sistemi</a:t>
            </a:r>
          </a:p>
          <a:p>
            <a:r>
              <a:rPr lang="tr-TR" dirty="0" smtClean="0"/>
              <a:t>Dr. Emrah GÜL </a:t>
            </a:r>
          </a:p>
          <a:p>
            <a:r>
              <a:rPr lang="tr-TR" b="1" i="1" dirty="0" smtClean="0"/>
              <a:t>2024</a:t>
            </a:r>
            <a:endParaRPr lang="tr-TR" b="1" i="1" dirty="0"/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33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PAYDAŞ MEMNUNİYET ANKETİ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Akademik ve idari personel ile </a:t>
            </a:r>
            <a:r>
              <a:rPr lang="tr-TR" dirty="0" smtClean="0"/>
              <a:t>yapılan </a:t>
            </a:r>
            <a:r>
              <a:rPr lang="tr-TR" dirty="0" smtClean="0"/>
              <a:t>anket sonuçları toplam </a:t>
            </a:r>
            <a:r>
              <a:rPr lang="tr-TR" dirty="0" smtClean="0"/>
              <a:t>95 birey yanıtlarından </a:t>
            </a:r>
            <a:r>
              <a:rPr lang="tr-TR" dirty="0" smtClean="0"/>
              <a:t>elde edilmiştir.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1872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PAYDAŞ MEMNUNİYET ANKETİ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185594"/>
              </p:ext>
            </p:extLst>
          </p:nvPr>
        </p:nvGraphicFramePr>
        <p:xfrm>
          <a:off x="323528" y="1628800"/>
          <a:ext cx="8568952" cy="4750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689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Üniversitemizin genel tanıtım faaliyetlerinden memnunum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Üniversitemizi ilgilendiren gelişmelerden zamanında haberdar edilirim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Üniversitemiz kurumsal sosyal medya hesapları etkin bir şekilde yönetilmektedir.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Basın, Yayın ve Halkla İlişkiler Koordinatörlüğü’nün Üniversitemizin yerel ve ulusal alanda görünürlüğünün arttırılması açısından katkıda bulunduğunu düşünüyorum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Basın, Yayın ve Halkla İlişkiler Koordinatörlüğü ve bağlı birimlerin web sayfasında aradığım bilgiye veya belgeye kolayca ulaşabiliyorum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Basın, Yayın ve Halkla İlişkiler Koordinatörlüğü'nden talep edilen hizmetler için hızlı ve doğru çözümler üretilmektedir/bilgilendirmektedir.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Herhangi bir problem yaşadığımda veya sorum olduğunda Basın, Yayın ve Halkla İlişkiler Koordinatörlüğü’nden yeterli ve tatmin edici düzeyde destek alabiliyorum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Üniversitemizin haberleşme araçlarının yeterliliğinden (e-posta, duyurular, web sayfası, sosyal medya vs.) memnunum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Basın, Yayın ve Halkla İlişkiler Koordinatörlüğü’nün diğer birimlerle olan koordinasyonundan memnunum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Basın, Yayın ve Halkla İlişkiler Koordinatörlüğü’nün istek ve şikâyetlere cevap verme hızından memnunum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Üniversitemiz tarafından düzenlenen konferans, kongre, sempozyum, panel vb. etkinliklerde Basın ve Halkla İlişkiler Koordinatörlüğü’nün fotoğraf, video çekimi vb. çalışmaları yeterli seviyededir.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Genel olarak Basın, Yayın ve Halkla İlişkiler Koordinatörlüğü çalışmalarından memnunum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Basın, Yayın ve Halkla İlişkiler Koordinatörlüğü’nün sorunları çözme becerisinden memnunum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Basın, Yayın ve Halkla İlişkiler Koordinatörlüğü çalışanlarına yöneltilen soru/sorun ve taleplere karşı tutum ve yaklaşımlarından memnunum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Basın, Yayın ve Halkla İlişkiler Koordinatörlüğü personellerinin yaklaşım ve tutumundan memnunum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İhtiyacım olduğunda Basın, Yayın ve Halkla İlişkiler Koordinatörlüğüne çabuk ve kolay bir şekilde ulaşabiliyorum</a:t>
                      </a:r>
                      <a:endParaRPr lang="tr-TR" sz="11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9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9411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Memnuniyeti </a:t>
            </a:r>
            <a:r>
              <a:rPr lang="tr-TR" dirty="0" smtClean="0"/>
              <a:t>Anketi</a:t>
            </a:r>
            <a:br>
              <a:rPr lang="tr-TR" dirty="0" smtClean="0"/>
            </a:br>
            <a:r>
              <a:rPr lang="tr-TR" dirty="0" smtClean="0"/>
              <a:t>(Genel)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650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554690"/>
              </p:ext>
            </p:extLst>
          </p:nvPr>
        </p:nvGraphicFramePr>
        <p:xfrm>
          <a:off x="107504" y="260648"/>
          <a:ext cx="885698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833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9411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Memnuniyeti </a:t>
            </a:r>
            <a:r>
              <a:rPr lang="tr-TR" dirty="0" smtClean="0"/>
              <a:t>Anketi</a:t>
            </a:r>
            <a:br>
              <a:rPr lang="tr-TR" dirty="0" smtClean="0"/>
            </a:br>
            <a:r>
              <a:rPr lang="tr-TR" dirty="0" smtClean="0"/>
              <a:t>(Kadın)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129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661991"/>
              </p:ext>
            </p:extLst>
          </p:nvPr>
        </p:nvGraphicFramePr>
        <p:xfrm>
          <a:off x="179512" y="404664"/>
          <a:ext cx="87129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898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9411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Memnuniyeti </a:t>
            </a:r>
            <a:r>
              <a:rPr lang="tr-TR" dirty="0" smtClean="0"/>
              <a:t>Anketi</a:t>
            </a:r>
            <a:br>
              <a:rPr lang="tr-TR" dirty="0" smtClean="0"/>
            </a:br>
            <a:r>
              <a:rPr lang="tr-TR" dirty="0" smtClean="0"/>
              <a:t>(Erkek)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463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8387804"/>
              </p:ext>
            </p:extLst>
          </p:nvPr>
        </p:nvGraphicFramePr>
        <p:xfrm>
          <a:off x="1" y="332656"/>
          <a:ext cx="9036496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423523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595</Words>
  <Application>Microsoft Office PowerPoint</Application>
  <PresentationFormat>Ekran Gösterisi (4:3)</PresentationFormat>
  <Paragraphs>61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 BASIN, YAYIN VE HALKLA İLİŞKİLER KOORDİNATÖRLÜĞÜ İÇ PAYDAŞ MEMNUNİYET ANKETİ SONUÇLARI</vt:lpstr>
      <vt:lpstr>İÇ PAYDAŞ MEMNUNİYET ANKETİ</vt:lpstr>
      <vt:lpstr>İÇ PAYDAŞ MEMNUNİYET ANKETİ</vt:lpstr>
      <vt:lpstr>Memnuniyeti Anketi (Genel)</vt:lpstr>
      <vt:lpstr>PowerPoint Sunusu</vt:lpstr>
      <vt:lpstr>Memnuniyeti Anketi (Kadın)</vt:lpstr>
      <vt:lpstr>PowerPoint Sunusu</vt:lpstr>
      <vt:lpstr>Memnuniyeti Anketi (Erkek)</vt:lpstr>
      <vt:lpstr>PowerPoint Sunusu</vt:lpstr>
      <vt:lpstr>Memnuniyeti Anketi (Akademik)</vt:lpstr>
      <vt:lpstr>PowerPoint Sunusu</vt:lpstr>
      <vt:lpstr>Memnuniyeti Anketi (İdari)</vt:lpstr>
      <vt:lpstr>PowerPoint Sunusu</vt:lpstr>
      <vt:lpstr>Memnuniyeti Anketi (Sürekli İşçi)</vt:lpstr>
      <vt:lpstr>PowerPoint Sunusu</vt:lpstr>
      <vt:lpstr>Açık Uçlu Sorulara Verilen Yanıtlar</vt:lpstr>
      <vt:lpstr>Açık Uçlu Sorulara Verilen Yanıtlar</vt:lpstr>
      <vt:lpstr>Açık Uçlu Sorulara Verilen Yanıtlar</vt:lpstr>
      <vt:lpstr> BASIN, YAYIN VE HALKLA İLİŞKİLER KOORDİNATÖRLÜĞÜ İÇ PAYDAŞ MEMNUNİYET ANKETİ SONUÇLARI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HP</cp:lastModifiedBy>
  <cp:revision>169</cp:revision>
  <dcterms:created xsi:type="dcterms:W3CDTF">2018-04-06T15:56:19Z</dcterms:created>
  <dcterms:modified xsi:type="dcterms:W3CDTF">2025-01-12T10:54:52Z</dcterms:modified>
</cp:coreProperties>
</file>