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70" r:id="rId3"/>
    <p:sldId id="305" r:id="rId4"/>
    <p:sldId id="276" r:id="rId5"/>
    <p:sldId id="300" r:id="rId6"/>
    <p:sldId id="277" r:id="rId7"/>
    <p:sldId id="303" r:id="rId8"/>
    <p:sldId id="302" r:id="rId9"/>
    <p:sldId id="301" r:id="rId10"/>
    <p:sldId id="306" r:id="rId11"/>
    <p:sldId id="307" r:id="rId12"/>
    <p:sldId id="308" r:id="rId13"/>
    <p:sldId id="309" r:id="rId14"/>
    <p:sldId id="310" r:id="rId15"/>
    <p:sldId id="311" r:id="rId16"/>
    <p:sldId id="312" r:id="rId17"/>
    <p:sldId id="313" r:id="rId18"/>
    <p:sldId id="314" r:id="rId19"/>
    <p:sldId id="315" r:id="rId20"/>
    <p:sldId id="316" r:id="rId21"/>
    <p:sldId id="299"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G\Desktop\hesaplama%20excel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Sayfa1!$I$9</c:f>
              <c:strCache>
                <c:ptCount val="1"/>
                <c:pt idx="0">
                  <c:v>2022</c:v>
                </c:pt>
              </c:strCache>
            </c:strRef>
          </c:tx>
          <c:invertIfNegative val="0"/>
          <c:dLbls>
            <c:showLegendKey val="0"/>
            <c:showVal val="1"/>
            <c:showCatName val="0"/>
            <c:showSerName val="0"/>
            <c:showPercent val="0"/>
            <c:showBubbleSize val="0"/>
            <c:showLeaderLines val="0"/>
          </c:dLbls>
          <c:cat>
            <c:strRef>
              <c:f>Sayfa1!$H$10:$H$19</c:f>
              <c:strCache>
                <c:ptCount val="10"/>
                <c:pt idx="0">
                  <c:v>Üniversitemizin sahip olduğu güvenilirlik imajı</c:v>
                </c:pt>
                <c:pt idx="1">
                  <c:v>Hizmet taleplerinizin karşılanabilme yeteneği</c:v>
                </c:pt>
                <c:pt idx="2">
                  <c:v>Temin edilen hizmetlerin kalitesi</c:v>
                </c:pt>
                <c:pt idx="3">
                  <c:v>Aradığınız zaman ilgili kişilere ulaşabilme</c:v>
                </c:pt>
                <c:pt idx="4">
                  <c:v>Taleplerin zamanında karşılanabilmesi</c:v>
                </c:pt>
                <c:pt idx="5">
                  <c:v>Bildirdiğiniz taleplere karşı gösterilen ilgi</c:v>
                </c:pt>
                <c:pt idx="6">
                  <c:v>Talebinize/sorularınıza karşı aldığınız bilgi</c:v>
                </c:pt>
                <c:pt idx="7">
                  <c:v>Üniversitemizin yeniliklere ve gelişmelere karşı gösterdiği açıklık</c:v>
                </c:pt>
                <c:pt idx="8">
                  <c:v>Üniversite personelinin yaklaşım şekli</c:v>
                </c:pt>
                <c:pt idx="9">
                  <c:v>Üniversitemizden memnuniyet dereceniz</c:v>
                </c:pt>
              </c:strCache>
            </c:strRef>
          </c:cat>
          <c:val>
            <c:numRef>
              <c:f>Sayfa1!$I$10:$I$19</c:f>
              <c:numCache>
                <c:formatCode>0</c:formatCode>
                <c:ptCount val="10"/>
                <c:pt idx="0">
                  <c:v>63.01384451544196</c:v>
                </c:pt>
                <c:pt idx="1">
                  <c:v>59.204909284951974</c:v>
                </c:pt>
                <c:pt idx="2">
                  <c:v>58.87234042553191</c:v>
                </c:pt>
                <c:pt idx="3">
                  <c:v>59.454545454545453</c:v>
                </c:pt>
                <c:pt idx="4">
                  <c:v>56.66488222698073</c:v>
                </c:pt>
                <c:pt idx="5">
                  <c:v>57.758804695837782</c:v>
                </c:pt>
                <c:pt idx="6">
                  <c:v>59.342245989304821</c:v>
                </c:pt>
                <c:pt idx="7">
                  <c:v>59.792442788717402</c:v>
                </c:pt>
                <c:pt idx="8">
                  <c:v>62.727759914255088</c:v>
                </c:pt>
                <c:pt idx="9">
                  <c:v>60.739153722549545</c:v>
                </c:pt>
              </c:numCache>
            </c:numRef>
          </c:val>
        </c:ser>
        <c:ser>
          <c:idx val="1"/>
          <c:order val="1"/>
          <c:tx>
            <c:strRef>
              <c:f>Sayfa1!$J$9</c:f>
              <c:strCache>
                <c:ptCount val="1"/>
                <c:pt idx="0">
                  <c:v>2020</c:v>
                </c:pt>
              </c:strCache>
            </c:strRef>
          </c:tx>
          <c:invertIfNegative val="0"/>
          <c:dLbls>
            <c:showLegendKey val="0"/>
            <c:showVal val="1"/>
            <c:showCatName val="0"/>
            <c:showSerName val="0"/>
            <c:showPercent val="0"/>
            <c:showBubbleSize val="0"/>
            <c:showLeaderLines val="0"/>
          </c:dLbls>
          <c:cat>
            <c:strRef>
              <c:f>Sayfa1!$H$10:$H$19</c:f>
              <c:strCache>
                <c:ptCount val="10"/>
                <c:pt idx="0">
                  <c:v>Üniversitemizin sahip olduğu güvenilirlik imajı</c:v>
                </c:pt>
                <c:pt idx="1">
                  <c:v>Hizmet taleplerinizin karşılanabilme yeteneği</c:v>
                </c:pt>
                <c:pt idx="2">
                  <c:v>Temin edilen hizmetlerin kalitesi</c:v>
                </c:pt>
                <c:pt idx="3">
                  <c:v>Aradığınız zaman ilgili kişilere ulaşabilme</c:v>
                </c:pt>
                <c:pt idx="4">
                  <c:v>Taleplerin zamanında karşılanabilmesi</c:v>
                </c:pt>
                <c:pt idx="5">
                  <c:v>Bildirdiğiniz taleplere karşı gösterilen ilgi</c:v>
                </c:pt>
                <c:pt idx="6">
                  <c:v>Talebinize/sorularınıza karşı aldığınız bilgi</c:v>
                </c:pt>
                <c:pt idx="7">
                  <c:v>Üniversitemizin yeniliklere ve gelişmelere karşı gösterdiği açıklık</c:v>
                </c:pt>
                <c:pt idx="8">
                  <c:v>Üniversite personelinin yaklaşım şekli</c:v>
                </c:pt>
                <c:pt idx="9">
                  <c:v>Üniversitemizden memnuniyet dereceniz</c:v>
                </c:pt>
              </c:strCache>
            </c:strRef>
          </c:cat>
          <c:val>
            <c:numRef>
              <c:f>Sayfa1!$J$10:$J$19</c:f>
              <c:numCache>
                <c:formatCode>General</c:formatCode>
                <c:ptCount val="10"/>
                <c:pt idx="0">
                  <c:v>59</c:v>
                </c:pt>
                <c:pt idx="1">
                  <c:v>59</c:v>
                </c:pt>
                <c:pt idx="2">
                  <c:v>60</c:v>
                </c:pt>
                <c:pt idx="3">
                  <c:v>64</c:v>
                </c:pt>
                <c:pt idx="4">
                  <c:v>56</c:v>
                </c:pt>
                <c:pt idx="5">
                  <c:v>58</c:v>
                </c:pt>
                <c:pt idx="6">
                  <c:v>58</c:v>
                </c:pt>
                <c:pt idx="7">
                  <c:v>61</c:v>
                </c:pt>
                <c:pt idx="8">
                  <c:v>60</c:v>
                </c:pt>
                <c:pt idx="9">
                  <c:v>65</c:v>
                </c:pt>
              </c:numCache>
            </c:numRef>
          </c:val>
        </c:ser>
        <c:dLbls>
          <c:showLegendKey val="0"/>
          <c:showVal val="0"/>
          <c:showCatName val="0"/>
          <c:showSerName val="0"/>
          <c:showPercent val="0"/>
          <c:showBubbleSize val="0"/>
        </c:dLbls>
        <c:gapWidth val="150"/>
        <c:axId val="115585024"/>
        <c:axId val="83881344"/>
      </c:barChart>
      <c:catAx>
        <c:axId val="115585024"/>
        <c:scaling>
          <c:orientation val="minMax"/>
        </c:scaling>
        <c:delete val="0"/>
        <c:axPos val="l"/>
        <c:majorTickMark val="out"/>
        <c:minorTickMark val="none"/>
        <c:tickLblPos val="nextTo"/>
        <c:txPr>
          <a:bodyPr/>
          <a:lstStyle/>
          <a:p>
            <a:pPr>
              <a:defRPr sz="1400"/>
            </a:pPr>
            <a:endParaRPr lang="tr-TR"/>
          </a:p>
        </c:txPr>
        <c:crossAx val="83881344"/>
        <c:crosses val="autoZero"/>
        <c:auto val="1"/>
        <c:lblAlgn val="ctr"/>
        <c:lblOffset val="100"/>
        <c:noMultiLvlLbl val="0"/>
      </c:catAx>
      <c:valAx>
        <c:axId val="83881344"/>
        <c:scaling>
          <c:orientation val="minMax"/>
        </c:scaling>
        <c:delete val="0"/>
        <c:axPos val="b"/>
        <c:majorGridlines/>
        <c:numFmt formatCode="0" sourceLinked="1"/>
        <c:majorTickMark val="out"/>
        <c:minorTickMark val="none"/>
        <c:tickLblPos val="nextTo"/>
        <c:crossAx val="115585024"/>
        <c:crosses val="autoZero"/>
        <c:crossBetween val="between"/>
      </c:valAx>
    </c:plotArea>
    <c:legend>
      <c:legendPos val="r"/>
      <c:layout/>
      <c:overlay val="0"/>
      <c:txPr>
        <a:bodyPr/>
        <a:lstStyle/>
        <a:p>
          <a:pPr>
            <a:defRPr sz="1200"/>
          </a:pPr>
          <a:endParaRPr lang="tr-TR"/>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30.08.2022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30.08.2022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Memnuniyet Anketi Sonuçları</a:t>
            </a:r>
            <a:endParaRPr lang="tr-TR" dirty="0"/>
          </a:p>
        </p:txBody>
      </p:sp>
      <p:sp>
        <p:nvSpPr>
          <p:cNvPr id="3" name="Alt Başlık 2"/>
          <p:cNvSpPr>
            <a:spLocks noGrp="1"/>
          </p:cNvSpPr>
          <p:nvPr>
            <p:ph type="subTitle" idx="1"/>
          </p:nvPr>
        </p:nvSpPr>
        <p:spPr>
          <a:xfrm>
            <a:off x="1371600" y="3886200"/>
            <a:ext cx="6400800" cy="2495128"/>
          </a:xfrm>
        </p:spPr>
        <p:txBody>
          <a:bodyPr>
            <a:normAutofit/>
          </a:bodyPr>
          <a:lstStyle/>
          <a:p>
            <a:r>
              <a:rPr lang="tr-TR" b="1" dirty="0" smtClean="0"/>
              <a:t>Hakkari Üniversitesi</a:t>
            </a:r>
          </a:p>
          <a:p>
            <a:r>
              <a:rPr lang="tr-TR" b="1" dirty="0" smtClean="0"/>
              <a:t>Kalite Yönetim Sistemi</a:t>
            </a:r>
          </a:p>
          <a:p>
            <a:r>
              <a:rPr lang="tr-TR" dirty="0" smtClean="0"/>
              <a:t>Dr. Emrah GÜL </a:t>
            </a:r>
          </a:p>
          <a:p>
            <a:r>
              <a:rPr lang="tr-TR" b="1" i="1" dirty="0" smtClean="0"/>
              <a:t>2022</a:t>
            </a:r>
            <a:endParaRPr lang="tr-TR" b="1" i="1" dirty="0"/>
          </a:p>
        </p:txBody>
      </p:sp>
      <p:pic>
        <p:nvPicPr>
          <p:cNvPr id="2050" name="Picture 2" descr="C:\Users\HP\Desktop\logo1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150729"/>
            <a:ext cx="1398711" cy="13987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HP\Desktop\KY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9814" y="1772816"/>
            <a:ext cx="1526282" cy="72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195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normAutofit fontScale="70000" lnSpcReduction="20000"/>
          </a:bodyPr>
          <a:lstStyle/>
          <a:p>
            <a:r>
              <a:rPr lang="tr-TR" dirty="0" smtClean="0"/>
              <a:t>Memurların bilgisiz olması</a:t>
            </a:r>
          </a:p>
          <a:p>
            <a:r>
              <a:rPr lang="tr-TR" dirty="0"/>
              <a:t>Hocalarımızı seviyoruz ama üniversite ortamı, çevre ders araç- gereç ve donanımı maalesef çok yetersiz.</a:t>
            </a:r>
          </a:p>
          <a:p>
            <a:r>
              <a:rPr lang="tr-TR" dirty="0"/>
              <a:t>Sistemin daha düzenli olduğu, erişilebilir konusunda daha iyi olması gereken ve üniversitedeki bütün personellerim işlerini daha iyi yapmaları gerekir.</a:t>
            </a:r>
          </a:p>
          <a:p>
            <a:r>
              <a:rPr lang="tr-TR" dirty="0"/>
              <a:t>Eğitim ve sosyal imkanlar açısından aşırı yetersiz bir ortamda eğitim görmekteyiz. Eğitim fakültesi olarak gerekli olan araçlara ulaşabilmemiz söz konusu değildir. Çalışılabilecek araştırma yapabileceğimiz bir kütüphane veya bilgisayar odası ortamına bile sahip değiliz. Ve kalite olarak sadece anket yapılmasının yeterli olduğunu düşünmüyorum bu anketlerdeki belirtilen sorunların çözülmesi </a:t>
            </a:r>
            <a:r>
              <a:rPr lang="tr-TR" dirty="0" err="1"/>
              <a:t>temmenisiyle</a:t>
            </a:r>
            <a:r>
              <a:rPr lang="tr-TR" dirty="0"/>
              <a:t> </a:t>
            </a:r>
            <a:r>
              <a:rPr lang="tr-TR" dirty="0" smtClean="0"/>
              <a:t>teşekkürler</a:t>
            </a:r>
            <a:endParaRPr lang="tr-TR" dirty="0"/>
          </a:p>
        </p:txBody>
      </p:sp>
    </p:spTree>
    <p:extLst>
      <p:ext uri="{BB962C8B-B14F-4D97-AF65-F5344CB8AC3E}">
        <p14:creationId xmlns:p14="http://schemas.microsoft.com/office/powerpoint/2010/main" val="4002948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İİB Fakültesi (20 </a:t>
            </a:r>
            <a:r>
              <a:rPr lang="tr-TR" dirty="0"/>
              <a:t>Öğrenci)</a:t>
            </a:r>
            <a:br>
              <a:rPr lang="tr-TR" dirty="0"/>
            </a:br>
            <a:r>
              <a:rPr lang="tr-TR" dirty="0"/>
              <a:t>Genel Memnuniyet % </a:t>
            </a:r>
            <a:r>
              <a:rPr lang="tr-TR" dirty="0" smtClean="0"/>
              <a:t>65</a:t>
            </a:r>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7338"/>
            <a:ext cx="8011250" cy="4247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89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lstStyle/>
          <a:p>
            <a:r>
              <a:rPr lang="tr-TR" dirty="0" err="1"/>
              <a:t>Kykdaki</a:t>
            </a:r>
            <a:r>
              <a:rPr lang="tr-TR" dirty="0"/>
              <a:t> sorunlara daha çok müdahale edilmeli</a:t>
            </a:r>
          </a:p>
          <a:p>
            <a:r>
              <a:rPr lang="tr-TR" dirty="0"/>
              <a:t>Biz müşteri değiliz </a:t>
            </a:r>
            <a:r>
              <a:rPr lang="tr-TR" dirty="0" smtClean="0"/>
              <a:t>öğrenciyiz (bu durum </a:t>
            </a:r>
            <a:r>
              <a:rPr lang="tr-TR" dirty="0" err="1" smtClean="0"/>
              <a:t>kys</a:t>
            </a:r>
            <a:r>
              <a:rPr lang="tr-TR" dirty="0" smtClean="0"/>
              <a:t> ile ilgili bilgilendirmelerin azlığından kaynaklanıyor sanırım)</a:t>
            </a:r>
            <a:endParaRPr lang="tr-TR" dirty="0"/>
          </a:p>
          <a:p>
            <a:endParaRPr lang="tr-TR" dirty="0"/>
          </a:p>
        </p:txBody>
      </p:sp>
    </p:spTree>
    <p:extLst>
      <p:ext uri="{BB962C8B-B14F-4D97-AF65-F5344CB8AC3E}">
        <p14:creationId xmlns:p14="http://schemas.microsoft.com/office/powerpoint/2010/main" val="2508611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İlahiyat </a:t>
            </a:r>
            <a:r>
              <a:rPr lang="tr-TR" dirty="0"/>
              <a:t>Fakültesi </a:t>
            </a:r>
            <a:r>
              <a:rPr lang="tr-TR" dirty="0" smtClean="0"/>
              <a:t>(442 </a:t>
            </a:r>
            <a:r>
              <a:rPr lang="tr-TR" dirty="0"/>
              <a:t>Öğrenci)</a:t>
            </a:r>
            <a:br>
              <a:rPr lang="tr-TR" dirty="0"/>
            </a:br>
            <a:r>
              <a:rPr lang="tr-TR" dirty="0"/>
              <a:t>Genel Memnuniyet % </a:t>
            </a:r>
            <a:r>
              <a:rPr lang="tr-TR" dirty="0" smtClean="0"/>
              <a:t>58</a:t>
            </a:r>
            <a:endParaRPr lang="tr-T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12776"/>
            <a:ext cx="8283883"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89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normAutofit lnSpcReduction="10000"/>
          </a:bodyPr>
          <a:lstStyle/>
          <a:p>
            <a:r>
              <a:rPr lang="tr-TR" dirty="0"/>
              <a:t>Üniversitemizin de dışa açık olmasını öğrenciler olarak çok isteriz, yurtdışında ki </a:t>
            </a:r>
            <a:r>
              <a:rPr lang="tr-TR" dirty="0" err="1"/>
              <a:t>üniversiterle</a:t>
            </a:r>
            <a:r>
              <a:rPr lang="tr-TR" dirty="0"/>
              <a:t> özellikle </a:t>
            </a:r>
            <a:r>
              <a:rPr lang="tr-TR" dirty="0" err="1"/>
              <a:t>mevlana</a:t>
            </a:r>
            <a:r>
              <a:rPr lang="tr-TR" dirty="0"/>
              <a:t> programının kaç yıldır kapalı olması ve üniversitemizin biz ilahiyat öğrencilerinden hiç birini bir kere olsa her hangi bir </a:t>
            </a:r>
            <a:r>
              <a:rPr lang="tr-TR" dirty="0" err="1"/>
              <a:t>arap</a:t>
            </a:r>
            <a:r>
              <a:rPr lang="tr-TR" dirty="0"/>
              <a:t> ülkesine bir süreliğine göndermemesi çok üzücü umarım önümüzdeki senelerde düzelir</a:t>
            </a:r>
          </a:p>
          <a:p>
            <a:r>
              <a:rPr lang="tr-TR" dirty="0" smtClean="0"/>
              <a:t>Final sınavlarının online olması</a:t>
            </a:r>
            <a:endParaRPr lang="tr-TR" dirty="0"/>
          </a:p>
        </p:txBody>
      </p:sp>
    </p:spTree>
    <p:extLst>
      <p:ext uri="{BB962C8B-B14F-4D97-AF65-F5344CB8AC3E}">
        <p14:creationId xmlns:p14="http://schemas.microsoft.com/office/powerpoint/2010/main" val="2508611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Mühendislik Fakültesi (21 </a:t>
            </a:r>
            <a:r>
              <a:rPr lang="tr-TR" dirty="0"/>
              <a:t>Öğrenci)</a:t>
            </a:r>
            <a:br>
              <a:rPr lang="tr-TR" dirty="0"/>
            </a:br>
            <a:r>
              <a:rPr lang="tr-TR" dirty="0"/>
              <a:t>Genel Memnuniyet % </a:t>
            </a:r>
            <a:r>
              <a:rPr lang="tr-TR" dirty="0" smtClean="0"/>
              <a:t>55</a:t>
            </a:r>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148081"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89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lstStyle/>
          <a:p>
            <a:r>
              <a:rPr lang="tr-TR" dirty="0" smtClean="0"/>
              <a:t>yok</a:t>
            </a:r>
            <a:endParaRPr lang="tr-TR" dirty="0"/>
          </a:p>
        </p:txBody>
      </p:sp>
    </p:spTree>
    <p:extLst>
      <p:ext uri="{BB962C8B-B14F-4D97-AF65-F5344CB8AC3E}">
        <p14:creationId xmlns:p14="http://schemas.microsoft.com/office/powerpoint/2010/main" val="2508611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Sağlık Meslek MYO ( 584 Öğrenci</a:t>
            </a:r>
            <a:r>
              <a:rPr lang="tr-TR" dirty="0"/>
              <a:t>)</a:t>
            </a:r>
            <a:br>
              <a:rPr lang="tr-TR" dirty="0"/>
            </a:br>
            <a:r>
              <a:rPr lang="tr-TR" dirty="0"/>
              <a:t>Genel Memnuniyet % </a:t>
            </a:r>
            <a:r>
              <a:rPr lang="tr-TR" dirty="0" smtClean="0"/>
              <a:t>60</a:t>
            </a:r>
            <a:endParaRPr lang="tr-T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012280"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89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normAutofit fontScale="70000" lnSpcReduction="20000"/>
          </a:bodyPr>
          <a:lstStyle/>
          <a:p>
            <a:r>
              <a:rPr lang="tr-TR" dirty="0"/>
              <a:t>Danışmanların daha fazla öğrencilere zaman </a:t>
            </a:r>
            <a:r>
              <a:rPr lang="tr-TR" dirty="0" smtClean="0"/>
              <a:t>ayırması ve ilgili olması</a:t>
            </a:r>
            <a:endParaRPr lang="tr-TR" dirty="0"/>
          </a:p>
          <a:p>
            <a:r>
              <a:rPr lang="tr-TR" dirty="0" err="1"/>
              <a:t>Universitenin</a:t>
            </a:r>
            <a:r>
              <a:rPr lang="tr-TR" dirty="0"/>
              <a:t> yeni </a:t>
            </a:r>
            <a:r>
              <a:rPr lang="tr-TR" dirty="0" err="1"/>
              <a:t>acilan</a:t>
            </a:r>
            <a:r>
              <a:rPr lang="tr-TR" dirty="0"/>
              <a:t> bilgisayar laboratuvarı gibi birimlerinin en </a:t>
            </a:r>
            <a:r>
              <a:rPr lang="tr-TR" dirty="0" err="1"/>
              <a:t>kisa</a:t>
            </a:r>
            <a:r>
              <a:rPr lang="tr-TR" dirty="0"/>
              <a:t> surede </a:t>
            </a:r>
            <a:r>
              <a:rPr lang="tr-TR" dirty="0" err="1"/>
              <a:t>butun</a:t>
            </a:r>
            <a:r>
              <a:rPr lang="tr-TR" dirty="0"/>
              <a:t> </a:t>
            </a:r>
            <a:r>
              <a:rPr lang="tr-TR" dirty="0" err="1"/>
              <a:t>ogrencilere</a:t>
            </a:r>
            <a:r>
              <a:rPr lang="tr-TR" dirty="0"/>
              <a:t> hizmet vermesini </a:t>
            </a:r>
            <a:r>
              <a:rPr lang="tr-TR" dirty="0" err="1"/>
              <a:t>saglamak</a:t>
            </a:r>
            <a:r>
              <a:rPr lang="tr-TR" dirty="0"/>
              <a:t> lavabolardaki </a:t>
            </a:r>
            <a:r>
              <a:rPr lang="tr-TR" dirty="0" err="1"/>
              <a:t>sivi</a:t>
            </a:r>
            <a:r>
              <a:rPr lang="tr-TR" dirty="0"/>
              <a:t> sabun ve tuvalet </a:t>
            </a:r>
            <a:r>
              <a:rPr lang="tr-TR" dirty="0" err="1"/>
              <a:t>kagidina</a:t>
            </a:r>
            <a:r>
              <a:rPr lang="tr-TR" dirty="0"/>
              <a:t> </a:t>
            </a:r>
            <a:r>
              <a:rPr lang="tr-TR" dirty="0" err="1"/>
              <a:t>cozum</a:t>
            </a:r>
            <a:r>
              <a:rPr lang="tr-TR" dirty="0"/>
              <a:t> </a:t>
            </a:r>
            <a:r>
              <a:rPr lang="tr-TR" dirty="0" err="1"/>
              <a:t>bulmaniz</a:t>
            </a:r>
            <a:r>
              <a:rPr lang="tr-TR" dirty="0"/>
              <a:t> iyi olurdu...</a:t>
            </a:r>
          </a:p>
          <a:p>
            <a:r>
              <a:rPr lang="tr-TR" dirty="0"/>
              <a:t>Kesinlikle öğrenci düşünülmüyor , kendilerine göre yürütüyor öğrenciyle ilgili </a:t>
            </a:r>
            <a:r>
              <a:rPr lang="tr-TR" dirty="0" err="1"/>
              <a:t>bı</a:t>
            </a:r>
            <a:r>
              <a:rPr lang="tr-TR" dirty="0"/>
              <a:t> karar alındığında öğrenciye sorulduğu ya da </a:t>
            </a:r>
            <a:r>
              <a:rPr lang="tr-TR" dirty="0" err="1"/>
              <a:t>danisildigini</a:t>
            </a:r>
            <a:r>
              <a:rPr lang="tr-TR" dirty="0"/>
              <a:t> görmedim final sınavlarının </a:t>
            </a:r>
            <a:r>
              <a:rPr lang="tr-TR" dirty="0" err="1"/>
              <a:t>yüzyüze</a:t>
            </a:r>
            <a:r>
              <a:rPr lang="tr-TR" dirty="0"/>
              <a:t> yapılması gibi, final sınavlarının </a:t>
            </a:r>
            <a:r>
              <a:rPr lang="tr-TR" dirty="0" err="1"/>
              <a:t>yüzyüze</a:t>
            </a:r>
            <a:r>
              <a:rPr lang="tr-TR" dirty="0"/>
              <a:t> kararı kime ve neye göre doğru </a:t>
            </a:r>
            <a:r>
              <a:rPr lang="tr-TR" dirty="0" err="1"/>
              <a:t>bı</a:t>
            </a:r>
            <a:r>
              <a:rPr lang="tr-TR" dirty="0"/>
              <a:t> karar bu kadarda eğitimden soğutulmaz bütün eğitimcilerin klasik sözüdür okuyun adam olun hayatınızı kurtarın diye ama bizim hayatımıza yine eğitimciler karışıyor onlar bırakmıyor hayatımızı kurtaralım bu kadar yersiz ve saçma </a:t>
            </a:r>
            <a:r>
              <a:rPr lang="tr-TR" dirty="0" err="1"/>
              <a:t>bı</a:t>
            </a:r>
            <a:r>
              <a:rPr lang="tr-TR" dirty="0"/>
              <a:t> karar görmedim ..</a:t>
            </a:r>
          </a:p>
          <a:p>
            <a:endParaRPr lang="tr-TR" dirty="0"/>
          </a:p>
        </p:txBody>
      </p:sp>
    </p:spTree>
    <p:extLst>
      <p:ext uri="{BB962C8B-B14F-4D97-AF65-F5344CB8AC3E}">
        <p14:creationId xmlns:p14="http://schemas.microsoft.com/office/powerpoint/2010/main" val="2508611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Yüksekova MYO </a:t>
            </a:r>
            <a:r>
              <a:rPr lang="tr-TR" dirty="0"/>
              <a:t>( </a:t>
            </a:r>
            <a:r>
              <a:rPr lang="tr-TR" dirty="0" smtClean="0"/>
              <a:t>64 </a:t>
            </a:r>
            <a:r>
              <a:rPr lang="tr-TR" dirty="0"/>
              <a:t>Öğrenci)</a:t>
            </a:r>
            <a:br>
              <a:rPr lang="tr-TR" dirty="0"/>
            </a:br>
            <a:r>
              <a:rPr lang="tr-TR" dirty="0"/>
              <a:t>Genel Memnuniyet % </a:t>
            </a:r>
            <a:r>
              <a:rPr lang="tr-TR" dirty="0" smtClean="0"/>
              <a:t>64</a:t>
            </a:r>
            <a:endParaRPr lang="tr-T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38769"/>
            <a:ext cx="7992888" cy="4238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89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Müşteri Memnuniyeti</a:t>
            </a:r>
            <a:endParaRPr lang="tr-TR" dirty="0"/>
          </a:p>
        </p:txBody>
      </p:sp>
      <p:sp>
        <p:nvSpPr>
          <p:cNvPr id="3" name="İçerik Yer Tutucusu 2"/>
          <p:cNvSpPr>
            <a:spLocks noGrp="1"/>
          </p:cNvSpPr>
          <p:nvPr>
            <p:ph idx="1"/>
          </p:nvPr>
        </p:nvSpPr>
        <p:spPr/>
        <p:txBody>
          <a:bodyPr/>
          <a:lstStyle/>
          <a:p>
            <a:r>
              <a:rPr lang="tr-TR" dirty="0" smtClean="0"/>
              <a:t>Öğrencilere yapılan anket sonuçları toplam 1873 öğrenci yanıtlarından elde edilmiştir.</a:t>
            </a:r>
          </a:p>
          <a:p>
            <a:endParaRPr lang="tr-TR" dirty="0"/>
          </a:p>
        </p:txBody>
      </p:sp>
    </p:spTree>
    <p:extLst>
      <p:ext uri="{BB962C8B-B14F-4D97-AF65-F5344CB8AC3E}">
        <p14:creationId xmlns:p14="http://schemas.microsoft.com/office/powerpoint/2010/main" val="4151872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lstStyle/>
          <a:p>
            <a:r>
              <a:rPr lang="tr-TR" dirty="0" err="1"/>
              <a:t>pandemi</a:t>
            </a:r>
            <a:r>
              <a:rPr lang="tr-TR" dirty="0"/>
              <a:t> ve ekonomik sıkıntılardan dolayı biraz </a:t>
            </a:r>
            <a:r>
              <a:rPr lang="tr-TR" dirty="0" err="1"/>
              <a:t>okuluzaktan</a:t>
            </a:r>
            <a:r>
              <a:rPr lang="tr-TR" dirty="0"/>
              <a:t> eğitim gören öğrenciler </a:t>
            </a:r>
            <a:r>
              <a:rPr lang="tr-TR" dirty="0" err="1"/>
              <a:t>hakında</a:t>
            </a:r>
            <a:r>
              <a:rPr lang="tr-TR" dirty="0"/>
              <a:t> ilgisiz kaldı.</a:t>
            </a:r>
          </a:p>
          <a:p>
            <a:r>
              <a:rPr lang="tr-TR" dirty="0"/>
              <a:t>online olarak bu yıl ki eğitim öğretim yılı olmalıydı.</a:t>
            </a:r>
          </a:p>
          <a:p>
            <a:endParaRPr lang="tr-TR" dirty="0"/>
          </a:p>
        </p:txBody>
      </p:sp>
    </p:spTree>
    <p:extLst>
      <p:ext uri="{BB962C8B-B14F-4D97-AF65-F5344CB8AC3E}">
        <p14:creationId xmlns:p14="http://schemas.microsoft.com/office/powerpoint/2010/main" val="2508611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Memnuniyet Anketi Sonuçları</a:t>
            </a:r>
            <a:endParaRPr lang="tr-TR" dirty="0"/>
          </a:p>
        </p:txBody>
      </p:sp>
      <p:sp>
        <p:nvSpPr>
          <p:cNvPr id="3" name="Alt Başlık 2"/>
          <p:cNvSpPr>
            <a:spLocks noGrp="1"/>
          </p:cNvSpPr>
          <p:nvPr>
            <p:ph type="subTitle" idx="1"/>
          </p:nvPr>
        </p:nvSpPr>
        <p:spPr>
          <a:xfrm>
            <a:off x="1371600" y="3886200"/>
            <a:ext cx="6400800" cy="2495128"/>
          </a:xfrm>
        </p:spPr>
        <p:txBody>
          <a:bodyPr>
            <a:normAutofit/>
          </a:bodyPr>
          <a:lstStyle/>
          <a:p>
            <a:r>
              <a:rPr lang="tr-TR" b="1" dirty="0" smtClean="0"/>
              <a:t>Hakkari Üniversitesi</a:t>
            </a:r>
          </a:p>
          <a:p>
            <a:r>
              <a:rPr lang="tr-TR" b="1" dirty="0" smtClean="0"/>
              <a:t>Kalite Yönetim Sistemi</a:t>
            </a:r>
          </a:p>
          <a:p>
            <a:r>
              <a:rPr lang="tr-TR" dirty="0" smtClean="0"/>
              <a:t>Dr. Emrah GÜL </a:t>
            </a:r>
          </a:p>
          <a:p>
            <a:r>
              <a:rPr lang="tr-TR" b="1" i="1" smtClean="0"/>
              <a:t>2022</a:t>
            </a:r>
            <a:endParaRPr lang="tr-TR" b="1" i="1" dirty="0"/>
          </a:p>
        </p:txBody>
      </p:sp>
      <p:pic>
        <p:nvPicPr>
          <p:cNvPr id="2050" name="Picture 2" descr="C:\Users\HP\Desktop\logo1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150729"/>
            <a:ext cx="1398711" cy="13987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HP\Desktop\KY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9814" y="1772816"/>
            <a:ext cx="1526282" cy="72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654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Müşteri Memnuniyeti Anketi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68079632"/>
              </p:ext>
            </p:extLst>
          </p:nvPr>
        </p:nvGraphicFramePr>
        <p:xfrm>
          <a:off x="467544" y="1844824"/>
          <a:ext cx="8208912" cy="4320480"/>
        </p:xfrm>
        <a:graphic>
          <a:graphicData uri="http://schemas.openxmlformats.org/drawingml/2006/table">
            <a:tbl>
              <a:tblPr>
                <a:tableStyleId>{5C22544A-7EE6-4342-B048-85BDC9FD1C3A}</a:tableStyleId>
              </a:tblPr>
              <a:tblGrid>
                <a:gridCol w="8208912"/>
              </a:tblGrid>
              <a:tr h="432048">
                <a:tc>
                  <a:txBody>
                    <a:bodyPr/>
                    <a:lstStyle/>
                    <a:p>
                      <a:pPr algn="l" fontAlgn="t"/>
                      <a:r>
                        <a:rPr lang="tr-TR" sz="2000" b="0" i="0" u="none" strike="noStrike" dirty="0">
                          <a:solidFill>
                            <a:srgbClr val="000000"/>
                          </a:solidFill>
                          <a:effectLst/>
                          <a:latin typeface="Arial"/>
                        </a:rPr>
                        <a:t>Üniversitemizin sahip olduğu güvenilirlik imajı</a:t>
                      </a:r>
                    </a:p>
                  </a:txBody>
                  <a:tcPr marL="9525" marR="9525" marT="9525" marB="0"/>
                </a:tc>
              </a:tr>
              <a:tr h="432048">
                <a:tc>
                  <a:txBody>
                    <a:bodyPr/>
                    <a:lstStyle/>
                    <a:p>
                      <a:pPr algn="l" fontAlgn="t"/>
                      <a:r>
                        <a:rPr lang="tr-TR" sz="2000" b="0" i="0" u="none" strike="noStrike">
                          <a:solidFill>
                            <a:srgbClr val="000000"/>
                          </a:solidFill>
                          <a:effectLst/>
                          <a:latin typeface="Arial"/>
                        </a:rPr>
                        <a:t>Hizmet taleplerinizin karşılanabilme yeteneği</a:t>
                      </a:r>
                    </a:p>
                  </a:txBody>
                  <a:tcPr marL="9525" marR="9525" marT="9525" marB="0"/>
                </a:tc>
              </a:tr>
              <a:tr h="432048">
                <a:tc>
                  <a:txBody>
                    <a:bodyPr/>
                    <a:lstStyle/>
                    <a:p>
                      <a:pPr algn="l" fontAlgn="t"/>
                      <a:r>
                        <a:rPr lang="tr-TR" sz="2000" b="0" i="0" u="none" strike="noStrike">
                          <a:solidFill>
                            <a:srgbClr val="000000"/>
                          </a:solidFill>
                          <a:effectLst/>
                          <a:latin typeface="Arial"/>
                        </a:rPr>
                        <a:t>Temin edilen hizmetlerin kalitesi</a:t>
                      </a:r>
                    </a:p>
                  </a:txBody>
                  <a:tcPr marL="9525" marR="9525" marT="9525" marB="0"/>
                </a:tc>
              </a:tr>
              <a:tr h="432048">
                <a:tc>
                  <a:txBody>
                    <a:bodyPr/>
                    <a:lstStyle/>
                    <a:p>
                      <a:pPr algn="l" fontAlgn="t"/>
                      <a:r>
                        <a:rPr lang="tr-TR" sz="2000" b="0" i="0" u="none" strike="noStrike">
                          <a:solidFill>
                            <a:srgbClr val="000000"/>
                          </a:solidFill>
                          <a:effectLst/>
                          <a:latin typeface="Arial"/>
                        </a:rPr>
                        <a:t>Aradığınız zaman ilgili kişilere ulaşabilme</a:t>
                      </a:r>
                    </a:p>
                  </a:txBody>
                  <a:tcPr marL="9525" marR="9525" marT="9525" marB="0"/>
                </a:tc>
              </a:tr>
              <a:tr h="432048">
                <a:tc>
                  <a:txBody>
                    <a:bodyPr/>
                    <a:lstStyle/>
                    <a:p>
                      <a:pPr algn="l" fontAlgn="t"/>
                      <a:r>
                        <a:rPr lang="tr-TR" sz="2000" b="0" i="0" u="none" strike="noStrike">
                          <a:solidFill>
                            <a:srgbClr val="000000"/>
                          </a:solidFill>
                          <a:effectLst/>
                          <a:latin typeface="Arial"/>
                        </a:rPr>
                        <a:t>Taleplerin zamanında karşılanabilmesi</a:t>
                      </a:r>
                    </a:p>
                  </a:txBody>
                  <a:tcPr marL="9525" marR="9525" marT="9525" marB="0"/>
                </a:tc>
              </a:tr>
              <a:tr h="432048">
                <a:tc>
                  <a:txBody>
                    <a:bodyPr/>
                    <a:lstStyle/>
                    <a:p>
                      <a:pPr algn="l" fontAlgn="t"/>
                      <a:r>
                        <a:rPr lang="tr-TR" sz="2000" b="0" i="0" u="none" strike="noStrike">
                          <a:solidFill>
                            <a:srgbClr val="000000"/>
                          </a:solidFill>
                          <a:effectLst/>
                          <a:latin typeface="Arial"/>
                        </a:rPr>
                        <a:t>Bildirdiğiniz taleplere karşı gösterilen ilgi</a:t>
                      </a:r>
                    </a:p>
                  </a:txBody>
                  <a:tcPr marL="9525" marR="9525" marT="9525" marB="0"/>
                </a:tc>
              </a:tr>
              <a:tr h="432048">
                <a:tc>
                  <a:txBody>
                    <a:bodyPr/>
                    <a:lstStyle/>
                    <a:p>
                      <a:pPr algn="l" fontAlgn="t"/>
                      <a:r>
                        <a:rPr lang="tr-TR" sz="2000" b="0" i="0" u="none" strike="noStrike">
                          <a:solidFill>
                            <a:srgbClr val="000000"/>
                          </a:solidFill>
                          <a:effectLst/>
                          <a:latin typeface="Arial"/>
                        </a:rPr>
                        <a:t>Talebinize/sorularınıza karşı aldığınız bilgi</a:t>
                      </a:r>
                    </a:p>
                  </a:txBody>
                  <a:tcPr marL="9525" marR="9525" marT="9525" marB="0"/>
                </a:tc>
              </a:tr>
              <a:tr h="432048">
                <a:tc>
                  <a:txBody>
                    <a:bodyPr/>
                    <a:lstStyle/>
                    <a:p>
                      <a:pPr algn="l" fontAlgn="t"/>
                      <a:r>
                        <a:rPr lang="tr-TR" sz="2000" b="0" i="0" u="none" strike="noStrike">
                          <a:solidFill>
                            <a:srgbClr val="000000"/>
                          </a:solidFill>
                          <a:effectLst/>
                          <a:latin typeface="Arial"/>
                        </a:rPr>
                        <a:t>Üniversitemizin yeniliklere ve gelişmelere karşı gösterdiği açıklık</a:t>
                      </a:r>
                    </a:p>
                  </a:txBody>
                  <a:tcPr marL="9525" marR="9525" marT="9525" marB="0"/>
                </a:tc>
              </a:tr>
              <a:tr h="432048">
                <a:tc>
                  <a:txBody>
                    <a:bodyPr/>
                    <a:lstStyle/>
                    <a:p>
                      <a:pPr algn="l" fontAlgn="t"/>
                      <a:r>
                        <a:rPr lang="tr-TR" sz="2000" b="0" i="0" u="none" strike="noStrike">
                          <a:solidFill>
                            <a:srgbClr val="000000"/>
                          </a:solidFill>
                          <a:effectLst/>
                          <a:latin typeface="Arial"/>
                        </a:rPr>
                        <a:t>Üniversite personelinin yaklaşım şekli</a:t>
                      </a:r>
                    </a:p>
                  </a:txBody>
                  <a:tcPr marL="9525" marR="9525" marT="9525" marB="0"/>
                </a:tc>
              </a:tr>
              <a:tr h="432048">
                <a:tc>
                  <a:txBody>
                    <a:bodyPr/>
                    <a:lstStyle/>
                    <a:p>
                      <a:pPr algn="l" fontAlgn="t"/>
                      <a:r>
                        <a:rPr lang="tr-TR" sz="2000" b="0" i="0" u="none" strike="noStrike" dirty="0">
                          <a:solidFill>
                            <a:srgbClr val="000000"/>
                          </a:solidFill>
                          <a:effectLst/>
                          <a:latin typeface="Arial"/>
                        </a:rPr>
                        <a:t>Üniversitemizden memnuniyet dereceniz</a:t>
                      </a:r>
                    </a:p>
                  </a:txBody>
                  <a:tcPr marL="9525" marR="9525" marT="9525" marB="0"/>
                </a:tc>
              </a:tr>
            </a:tbl>
          </a:graphicData>
        </a:graphic>
      </p:graphicFrame>
    </p:spTree>
    <p:extLst>
      <p:ext uri="{BB962C8B-B14F-4D97-AF65-F5344CB8AC3E}">
        <p14:creationId xmlns:p14="http://schemas.microsoft.com/office/powerpoint/2010/main" val="15939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Müşteri Memnuniyeti Anketi</a:t>
            </a:r>
            <a:br>
              <a:rPr lang="tr-TR" dirty="0" smtClean="0"/>
            </a:br>
            <a:r>
              <a:rPr lang="tr-TR" dirty="0" smtClean="0"/>
              <a:t>(Öğrenci)</a:t>
            </a:r>
            <a:endParaRPr lang="tr-TR" dirty="0"/>
          </a:p>
        </p:txBody>
      </p:sp>
      <p:sp>
        <p:nvSpPr>
          <p:cNvPr id="3" name="İçerik Yer Tutucusu 2"/>
          <p:cNvSpPr>
            <a:spLocks noGrp="1"/>
          </p:cNvSpPr>
          <p:nvPr>
            <p:ph idx="1"/>
          </p:nvPr>
        </p:nvSpPr>
        <p:spPr/>
        <p:txBody>
          <a:bodyPr>
            <a:normAutofit fontScale="92500" lnSpcReduction="20000"/>
          </a:bodyPr>
          <a:lstStyle/>
          <a:p>
            <a:pPr algn="ctr"/>
            <a:r>
              <a:rPr lang="tr-TR" dirty="0" smtClean="0"/>
              <a:t>Memnuniyet Oranı;</a:t>
            </a:r>
          </a:p>
          <a:p>
            <a:pPr algn="ctr"/>
            <a:r>
              <a:rPr lang="tr-TR" sz="4400" b="1" dirty="0" smtClean="0"/>
              <a:t>2016      % 52</a:t>
            </a:r>
          </a:p>
          <a:p>
            <a:pPr algn="ctr"/>
            <a:r>
              <a:rPr lang="tr-TR" sz="4400" b="1" dirty="0" smtClean="0"/>
              <a:t>2017</a:t>
            </a:r>
            <a:r>
              <a:rPr lang="tr-TR" sz="4400" b="1" dirty="0"/>
              <a:t> </a:t>
            </a:r>
            <a:r>
              <a:rPr lang="tr-TR" sz="4400" b="1" dirty="0" smtClean="0"/>
              <a:t>     % 58</a:t>
            </a:r>
          </a:p>
          <a:p>
            <a:pPr algn="ctr"/>
            <a:r>
              <a:rPr lang="tr-TR" sz="4400" b="1" u="sng" dirty="0" smtClean="0"/>
              <a:t>2018      % 59</a:t>
            </a:r>
            <a:endParaRPr lang="tr-TR" sz="4400" b="1" u="sng" dirty="0"/>
          </a:p>
          <a:p>
            <a:pPr algn="ctr"/>
            <a:r>
              <a:rPr lang="tr-TR" sz="4400" b="1" u="sng" dirty="0" smtClean="0">
                <a:solidFill>
                  <a:srgbClr val="FF0000"/>
                </a:solidFill>
              </a:rPr>
              <a:t>2019      % 58</a:t>
            </a:r>
          </a:p>
          <a:p>
            <a:pPr algn="ctr"/>
            <a:r>
              <a:rPr lang="tr-TR" sz="4400" b="1" u="sng" dirty="0" smtClean="0">
                <a:solidFill>
                  <a:srgbClr val="FF0000"/>
                </a:solidFill>
              </a:rPr>
              <a:t>2020 % 60</a:t>
            </a:r>
          </a:p>
          <a:p>
            <a:pPr algn="ctr"/>
            <a:r>
              <a:rPr lang="tr-TR" sz="4400" b="1" u="sng" dirty="0" smtClean="0">
                <a:solidFill>
                  <a:srgbClr val="FF0000"/>
                </a:solidFill>
              </a:rPr>
              <a:t>2022 % 60</a:t>
            </a:r>
            <a:endParaRPr lang="tr-TR" sz="4400" b="1" u="sng" dirty="0">
              <a:solidFill>
                <a:srgbClr val="FF0000"/>
              </a:solidFill>
            </a:endParaRPr>
          </a:p>
        </p:txBody>
      </p:sp>
    </p:spTree>
    <p:extLst>
      <p:ext uri="{BB962C8B-B14F-4D97-AF65-F5344CB8AC3E}">
        <p14:creationId xmlns:p14="http://schemas.microsoft.com/office/powerpoint/2010/main" val="486509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k 2"/>
          <p:cNvGraphicFramePr>
            <a:graphicFrameLocks/>
          </p:cNvGraphicFramePr>
          <p:nvPr>
            <p:extLst>
              <p:ext uri="{D42A27DB-BD31-4B8C-83A1-F6EECF244321}">
                <p14:modId xmlns:p14="http://schemas.microsoft.com/office/powerpoint/2010/main" val="1915711055"/>
              </p:ext>
            </p:extLst>
          </p:nvPr>
        </p:nvGraphicFramePr>
        <p:xfrm>
          <a:off x="0" y="26556"/>
          <a:ext cx="9144000" cy="68314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5802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Açık Uçlu sorulara verilen yanıtlar</a:t>
            </a:r>
            <a:endParaRPr lang="tr-TR" dirty="0"/>
          </a:p>
        </p:txBody>
      </p:sp>
      <p:sp>
        <p:nvSpPr>
          <p:cNvPr id="3" name="İçerik Yer Tutucusu 2"/>
          <p:cNvSpPr>
            <a:spLocks noGrp="1"/>
          </p:cNvSpPr>
          <p:nvPr>
            <p:ph idx="1"/>
          </p:nvPr>
        </p:nvSpPr>
        <p:spPr/>
        <p:txBody>
          <a:bodyPr>
            <a:normAutofit lnSpcReduction="10000"/>
          </a:bodyPr>
          <a:lstStyle/>
          <a:p>
            <a:r>
              <a:rPr lang="tr-TR" dirty="0" smtClean="0"/>
              <a:t>Yeteri kadar etkinlik olmaması</a:t>
            </a:r>
          </a:p>
          <a:p>
            <a:r>
              <a:rPr lang="tr-TR" dirty="0"/>
              <a:t> </a:t>
            </a:r>
            <a:r>
              <a:rPr lang="tr-TR" dirty="0" smtClean="0"/>
              <a:t>Sorunlara daha ilgili olunması</a:t>
            </a:r>
          </a:p>
          <a:p>
            <a:r>
              <a:rPr lang="tr-TR" dirty="0" smtClean="0"/>
              <a:t>Sınavların online olması</a:t>
            </a:r>
          </a:p>
          <a:p>
            <a:r>
              <a:rPr lang="tr-TR" dirty="0" smtClean="0"/>
              <a:t>İnternet hizmetlerinin her yerde olması</a:t>
            </a:r>
          </a:p>
          <a:p>
            <a:r>
              <a:rPr lang="tr-TR" dirty="0" smtClean="0"/>
              <a:t>Uzaktan yapılan sınavlarla ilgili teknik destek</a:t>
            </a:r>
            <a:endParaRPr lang="tr-TR" dirty="0"/>
          </a:p>
          <a:p>
            <a:r>
              <a:rPr lang="tr-TR" dirty="0" smtClean="0"/>
              <a:t>Gezi faaliyetleri</a:t>
            </a:r>
          </a:p>
          <a:p>
            <a:r>
              <a:rPr lang="tr-TR" dirty="0" smtClean="0"/>
              <a:t>Üniversite spor salonunun günün belirli saatlerinde öğrencilere açılması</a:t>
            </a:r>
          </a:p>
        </p:txBody>
      </p:sp>
    </p:spTree>
    <p:extLst>
      <p:ext uri="{BB962C8B-B14F-4D97-AF65-F5344CB8AC3E}">
        <p14:creationId xmlns:p14="http://schemas.microsoft.com/office/powerpoint/2010/main" val="95829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Çölemerik MYO (227 Öğrenci)</a:t>
            </a:r>
            <a:br>
              <a:rPr lang="tr-TR" dirty="0" smtClean="0"/>
            </a:br>
            <a:r>
              <a:rPr lang="tr-TR" dirty="0" smtClean="0"/>
              <a:t>Genel Memnuniyet % 66</a:t>
            </a: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7338"/>
            <a:ext cx="8147052" cy="431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290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lstStyle/>
          <a:p>
            <a:r>
              <a:rPr lang="tr-TR" dirty="0"/>
              <a:t>Bizlere yıl boyunca 1.siniflarinn dersleri </a:t>
            </a:r>
            <a:r>
              <a:rPr lang="tr-TR" dirty="0" err="1"/>
              <a:t>vede</a:t>
            </a:r>
            <a:r>
              <a:rPr lang="tr-TR" dirty="0"/>
              <a:t> vize ve final </a:t>
            </a:r>
            <a:r>
              <a:rPr lang="tr-TR" dirty="0" err="1"/>
              <a:t>sınavlarınin</a:t>
            </a:r>
            <a:r>
              <a:rPr lang="tr-TR" dirty="0"/>
              <a:t> online olması şeklinde kararlar alınmıştır buda ben dahil birçok öğrenciyi mağdur duruma düşürmek demektir</a:t>
            </a:r>
          </a:p>
          <a:p>
            <a:r>
              <a:rPr lang="tr-TR" dirty="0" smtClean="0"/>
              <a:t>İlgi, alaka eksikliği</a:t>
            </a:r>
          </a:p>
          <a:p>
            <a:endParaRPr lang="tr-TR" dirty="0"/>
          </a:p>
        </p:txBody>
      </p:sp>
    </p:spTree>
    <p:extLst>
      <p:ext uri="{BB962C8B-B14F-4D97-AF65-F5344CB8AC3E}">
        <p14:creationId xmlns:p14="http://schemas.microsoft.com/office/powerpoint/2010/main" val="3789354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Eğitim Fakültesi (608 Öğrenci)</a:t>
            </a:r>
            <a:br>
              <a:rPr lang="tr-TR" dirty="0" smtClean="0"/>
            </a:br>
            <a:r>
              <a:rPr lang="tr-TR" dirty="0" smtClean="0"/>
              <a:t>Genel Memnuniyet % 56</a:t>
            </a: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57338"/>
            <a:ext cx="8011250" cy="4247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714016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543</Words>
  <Application>Microsoft Office PowerPoint</Application>
  <PresentationFormat>Ekran Gösterisi (4:3)</PresentationFormat>
  <Paragraphs>69</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Memnuniyet Anketi Sonuçları</vt:lpstr>
      <vt:lpstr>Müşteri Memnuniyeti</vt:lpstr>
      <vt:lpstr>Müşteri Memnuniyeti Anketi</vt:lpstr>
      <vt:lpstr>Müşteri Memnuniyeti Anketi (Öğrenci)</vt:lpstr>
      <vt:lpstr>PowerPoint Sunusu</vt:lpstr>
      <vt:lpstr>Açık Uçlu sorulara verilen yanıtlar</vt:lpstr>
      <vt:lpstr>Çölemerik MYO (227 Öğrenci) Genel Memnuniyet % 66</vt:lpstr>
      <vt:lpstr>Açık Uçlu sorulara verilen yanıtlar</vt:lpstr>
      <vt:lpstr>Eğitim Fakültesi (608 Öğrenci) Genel Memnuniyet % 56</vt:lpstr>
      <vt:lpstr>Açık Uçlu sorulara verilen yanıtlar</vt:lpstr>
      <vt:lpstr>İİB Fakültesi (20 Öğrenci) Genel Memnuniyet % 65</vt:lpstr>
      <vt:lpstr>Açık Uçlu sorulara verilen yanıtlar</vt:lpstr>
      <vt:lpstr>İlahiyat Fakültesi (442 Öğrenci) Genel Memnuniyet % 58</vt:lpstr>
      <vt:lpstr>Açık Uçlu sorulara verilen yanıtlar</vt:lpstr>
      <vt:lpstr>Mühendislik Fakültesi (21 Öğrenci) Genel Memnuniyet % 55</vt:lpstr>
      <vt:lpstr>Açık Uçlu sorulara verilen yanıtlar</vt:lpstr>
      <vt:lpstr>Sağlık Meslek MYO ( 584 Öğrenci) Genel Memnuniyet % 60</vt:lpstr>
      <vt:lpstr>Açık Uçlu sorulara verilen yanıtlar</vt:lpstr>
      <vt:lpstr>Yüksekova MYO ( 64 Öğrenci) Genel Memnuniyet % 64</vt:lpstr>
      <vt:lpstr>Açık Uçlu sorulara verilen yanıtlar</vt:lpstr>
      <vt:lpstr>Memnuniyet Anketi Sonuçları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EG</cp:lastModifiedBy>
  <cp:revision>139</cp:revision>
  <dcterms:created xsi:type="dcterms:W3CDTF">2018-04-06T15:56:19Z</dcterms:created>
  <dcterms:modified xsi:type="dcterms:W3CDTF">2022-08-30T13:21:25Z</dcterms:modified>
</cp:coreProperties>
</file>