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6" r:id="rId3"/>
    <p:sldId id="257" r:id="rId4"/>
    <p:sldId id="258" r:id="rId5"/>
    <p:sldId id="268" r:id="rId6"/>
    <p:sldId id="262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261" r:id="rId19"/>
    <p:sldId id="260" r:id="rId20"/>
    <p:sldId id="259" r:id="rId21"/>
    <p:sldId id="267" r:id="rId22"/>
    <p:sldId id="266" r:id="rId23"/>
    <p:sldId id="265" r:id="rId24"/>
    <p:sldId id="264" r:id="rId25"/>
    <p:sldId id="299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Sayfa1!$I$6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Sayfa1!$H$7:$H$16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Sayfa1!$I$7:$I$16</c:f>
              <c:numCache>
                <c:formatCode>General</c:formatCode>
                <c:ptCount val="10"/>
                <c:pt idx="0">
                  <c:v>54</c:v>
                </c:pt>
                <c:pt idx="1">
                  <c:v>60</c:v>
                </c:pt>
                <c:pt idx="2">
                  <c:v>62</c:v>
                </c:pt>
                <c:pt idx="3">
                  <c:v>58</c:v>
                </c:pt>
                <c:pt idx="4">
                  <c:v>74</c:v>
                </c:pt>
                <c:pt idx="5">
                  <c:v>66</c:v>
                </c:pt>
                <c:pt idx="6">
                  <c:v>61</c:v>
                </c:pt>
                <c:pt idx="7">
                  <c:v>53</c:v>
                </c:pt>
                <c:pt idx="8">
                  <c:v>62</c:v>
                </c:pt>
                <c:pt idx="9">
                  <c:v>65</c:v>
                </c:pt>
              </c:numCache>
            </c:numRef>
          </c:val>
        </c:ser>
        <c:ser>
          <c:idx val="1"/>
          <c:order val="1"/>
          <c:tx>
            <c:strRef>
              <c:f>Sayfa1!$J$6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Sayfa1!$H$7:$H$16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Sayfa1!$J$7:$J$16</c:f>
              <c:numCache>
                <c:formatCode>General</c:formatCode>
                <c:ptCount val="10"/>
                <c:pt idx="0">
                  <c:v>57</c:v>
                </c:pt>
                <c:pt idx="1">
                  <c:v>57</c:v>
                </c:pt>
                <c:pt idx="2">
                  <c:v>59</c:v>
                </c:pt>
                <c:pt idx="3">
                  <c:v>59</c:v>
                </c:pt>
                <c:pt idx="4">
                  <c:v>64</c:v>
                </c:pt>
                <c:pt idx="5">
                  <c:v>55</c:v>
                </c:pt>
                <c:pt idx="6">
                  <c:v>60</c:v>
                </c:pt>
                <c:pt idx="7">
                  <c:v>62</c:v>
                </c:pt>
                <c:pt idx="8">
                  <c:v>63</c:v>
                </c:pt>
                <c:pt idx="9">
                  <c:v>63</c:v>
                </c:pt>
              </c:numCache>
            </c:numRef>
          </c:val>
        </c:ser>
        <c:ser>
          <c:idx val="2"/>
          <c:order val="2"/>
          <c:tx>
            <c:strRef>
              <c:f>Sayfa1!$K$6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Sayfa1!$H$7:$H$16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Sayfa1!$K$7:$K$16</c:f>
              <c:numCache>
                <c:formatCode>General</c:formatCode>
                <c:ptCount val="10"/>
                <c:pt idx="0">
                  <c:v>56</c:v>
                </c:pt>
                <c:pt idx="1">
                  <c:v>58</c:v>
                </c:pt>
                <c:pt idx="2">
                  <c:v>60</c:v>
                </c:pt>
                <c:pt idx="3">
                  <c:v>61</c:v>
                </c:pt>
                <c:pt idx="4">
                  <c:v>65</c:v>
                </c:pt>
                <c:pt idx="5">
                  <c:v>53</c:v>
                </c:pt>
                <c:pt idx="6">
                  <c:v>60</c:v>
                </c:pt>
                <c:pt idx="7">
                  <c:v>44</c:v>
                </c:pt>
                <c:pt idx="8">
                  <c:v>62</c:v>
                </c:pt>
                <c:pt idx="9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01344"/>
        <c:axId val="63827328"/>
      </c:barChart>
      <c:catAx>
        <c:axId val="1278013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63827328"/>
        <c:crosses val="autoZero"/>
        <c:auto val="1"/>
        <c:lblAlgn val="ctr"/>
        <c:lblOffset val="100"/>
        <c:noMultiLvlLbl val="0"/>
      </c:catAx>
      <c:valAx>
        <c:axId val="638273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7801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'Yüksekova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'Yüksekova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'Yüksekova MYO'!$Q$168:$Q$177</c:f>
              <c:numCache>
                <c:formatCode>General</c:formatCode>
                <c:ptCount val="10"/>
                <c:pt idx="0">
                  <c:v>45</c:v>
                </c:pt>
                <c:pt idx="1">
                  <c:v>62</c:v>
                </c:pt>
                <c:pt idx="2">
                  <c:v>60</c:v>
                </c:pt>
                <c:pt idx="3">
                  <c:v>64</c:v>
                </c:pt>
                <c:pt idx="4">
                  <c:v>74</c:v>
                </c:pt>
                <c:pt idx="5">
                  <c:v>68</c:v>
                </c:pt>
                <c:pt idx="6">
                  <c:v>62</c:v>
                </c:pt>
                <c:pt idx="7">
                  <c:v>37</c:v>
                </c:pt>
                <c:pt idx="8">
                  <c:v>59</c:v>
                </c:pt>
                <c:pt idx="9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25696"/>
        <c:axId val="128581632"/>
      </c:barChart>
      <c:catAx>
        <c:axId val="128925696"/>
        <c:scaling>
          <c:orientation val="minMax"/>
        </c:scaling>
        <c:delete val="0"/>
        <c:axPos val="l"/>
        <c:majorTickMark val="out"/>
        <c:minorTickMark val="none"/>
        <c:tickLblPos val="nextTo"/>
        <c:crossAx val="128581632"/>
        <c:crosses val="autoZero"/>
        <c:auto val="1"/>
        <c:lblAlgn val="ctr"/>
        <c:lblOffset val="100"/>
        <c:noMultiLvlLbl val="0"/>
      </c:catAx>
      <c:valAx>
        <c:axId val="128581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8925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'Yabancı DİLLER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'Yabancı DİLLER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'Yabancı DİLLER MYO'!$Q$168:$Q$177</c:f>
              <c:numCache>
                <c:formatCode>General</c:formatCode>
                <c:ptCount val="10"/>
                <c:pt idx="0">
                  <c:v>73</c:v>
                </c:pt>
                <c:pt idx="1">
                  <c:v>74</c:v>
                </c:pt>
                <c:pt idx="2">
                  <c:v>73</c:v>
                </c:pt>
                <c:pt idx="3">
                  <c:v>74</c:v>
                </c:pt>
                <c:pt idx="4">
                  <c:v>73</c:v>
                </c:pt>
                <c:pt idx="5">
                  <c:v>71</c:v>
                </c:pt>
                <c:pt idx="6">
                  <c:v>67</c:v>
                </c:pt>
                <c:pt idx="7">
                  <c:v>64</c:v>
                </c:pt>
                <c:pt idx="8">
                  <c:v>69</c:v>
                </c:pt>
                <c:pt idx="9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28256"/>
        <c:axId val="128583936"/>
      </c:barChart>
      <c:catAx>
        <c:axId val="128928256"/>
        <c:scaling>
          <c:orientation val="minMax"/>
        </c:scaling>
        <c:delete val="0"/>
        <c:axPos val="l"/>
        <c:majorTickMark val="out"/>
        <c:minorTickMark val="none"/>
        <c:tickLblPos val="nextTo"/>
        <c:crossAx val="128583936"/>
        <c:crosses val="autoZero"/>
        <c:auto val="1"/>
        <c:lblAlgn val="ctr"/>
        <c:lblOffset val="100"/>
        <c:noMultiLvlLbl val="0"/>
      </c:catAx>
      <c:valAx>
        <c:axId val="1285839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8928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Akademik!$Q$167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Akademik!$P$168:$P$177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Akademik!$Q$168:$Q$177</c:f>
              <c:numCache>
                <c:formatCode>General</c:formatCode>
                <c:ptCount val="10"/>
                <c:pt idx="0">
                  <c:v>54</c:v>
                </c:pt>
                <c:pt idx="1">
                  <c:v>60</c:v>
                </c:pt>
                <c:pt idx="2">
                  <c:v>62</c:v>
                </c:pt>
                <c:pt idx="3">
                  <c:v>58</c:v>
                </c:pt>
                <c:pt idx="4">
                  <c:v>74</c:v>
                </c:pt>
                <c:pt idx="5">
                  <c:v>66</c:v>
                </c:pt>
                <c:pt idx="6">
                  <c:v>61</c:v>
                </c:pt>
                <c:pt idx="7">
                  <c:v>53</c:v>
                </c:pt>
                <c:pt idx="8">
                  <c:v>62</c:v>
                </c:pt>
                <c:pt idx="9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02880"/>
        <c:axId val="63829632"/>
      </c:barChart>
      <c:catAx>
        <c:axId val="127802880"/>
        <c:scaling>
          <c:orientation val="minMax"/>
        </c:scaling>
        <c:delete val="0"/>
        <c:axPos val="l"/>
        <c:majorTickMark val="out"/>
        <c:minorTickMark val="none"/>
        <c:tickLblPos val="nextTo"/>
        <c:crossAx val="63829632"/>
        <c:crosses val="autoZero"/>
        <c:auto val="1"/>
        <c:lblAlgn val="ctr"/>
        <c:lblOffset val="100"/>
        <c:noMultiLvlLbl val="0"/>
      </c:catAx>
      <c:valAx>
        <c:axId val="63829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7802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İdari!$Q$167</c:f>
              <c:strCache>
                <c:ptCount val="1"/>
                <c:pt idx="0">
                  <c:v>Memnuniyet Oranları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İdari!$P$168:$P$177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İdari!$Q$168:$Q$177</c:f>
              <c:numCache>
                <c:formatCode>General</c:formatCode>
                <c:ptCount val="10"/>
                <c:pt idx="0">
                  <c:v>61</c:v>
                </c:pt>
                <c:pt idx="1">
                  <c:v>66</c:v>
                </c:pt>
                <c:pt idx="2">
                  <c:v>67</c:v>
                </c:pt>
                <c:pt idx="3">
                  <c:v>64</c:v>
                </c:pt>
                <c:pt idx="4">
                  <c:v>74</c:v>
                </c:pt>
                <c:pt idx="5">
                  <c:v>63</c:v>
                </c:pt>
                <c:pt idx="6">
                  <c:v>67</c:v>
                </c:pt>
                <c:pt idx="7">
                  <c:v>55</c:v>
                </c:pt>
                <c:pt idx="8">
                  <c:v>70</c:v>
                </c:pt>
                <c:pt idx="9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94528"/>
        <c:axId val="116613120"/>
      </c:barChart>
      <c:catAx>
        <c:axId val="127894528"/>
        <c:scaling>
          <c:orientation val="minMax"/>
        </c:scaling>
        <c:delete val="0"/>
        <c:axPos val="l"/>
        <c:majorTickMark val="out"/>
        <c:minorTickMark val="none"/>
        <c:tickLblPos val="nextTo"/>
        <c:crossAx val="116613120"/>
        <c:crosses val="autoZero"/>
        <c:auto val="1"/>
        <c:lblAlgn val="ctr"/>
        <c:lblOffset val="100"/>
        <c:noMultiLvlLbl val="0"/>
      </c:catAx>
      <c:valAx>
        <c:axId val="1166131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7894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'Eğitim Fakültesi'!$Q$167</c:f>
              <c:strCache>
                <c:ptCount val="1"/>
                <c:pt idx="0">
                  <c:v>Memnuniyet Oranları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'Eğitim Fakültesi'!$P$168:$P$177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'Eğitim Fakültesi'!$Q$168:$Q$177</c:f>
              <c:numCache>
                <c:formatCode>General</c:formatCode>
                <c:ptCount val="10"/>
                <c:pt idx="0">
                  <c:v>51</c:v>
                </c:pt>
                <c:pt idx="1">
                  <c:v>56</c:v>
                </c:pt>
                <c:pt idx="2">
                  <c:v>55</c:v>
                </c:pt>
                <c:pt idx="3">
                  <c:v>50</c:v>
                </c:pt>
                <c:pt idx="4">
                  <c:v>75</c:v>
                </c:pt>
                <c:pt idx="5">
                  <c:v>61</c:v>
                </c:pt>
                <c:pt idx="6">
                  <c:v>57</c:v>
                </c:pt>
                <c:pt idx="7">
                  <c:v>49</c:v>
                </c:pt>
                <c:pt idx="8">
                  <c:v>61</c:v>
                </c:pt>
                <c:pt idx="9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95552"/>
        <c:axId val="116615424"/>
      </c:barChart>
      <c:catAx>
        <c:axId val="127895552"/>
        <c:scaling>
          <c:orientation val="minMax"/>
        </c:scaling>
        <c:delete val="0"/>
        <c:axPos val="l"/>
        <c:majorTickMark val="out"/>
        <c:minorTickMark val="none"/>
        <c:tickLblPos val="nextTo"/>
        <c:crossAx val="116615424"/>
        <c:crosses val="autoZero"/>
        <c:auto val="1"/>
        <c:lblAlgn val="ctr"/>
        <c:lblOffset val="100"/>
        <c:noMultiLvlLbl val="0"/>
      </c:catAx>
      <c:valAx>
        <c:axId val="116615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7895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İlahiyst!$Q$167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İlahiyst!$P$168:$P$177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İlahiyst!$Q$168:$Q$177</c:f>
              <c:numCache>
                <c:formatCode>General</c:formatCode>
                <c:ptCount val="10"/>
                <c:pt idx="0">
                  <c:v>64</c:v>
                </c:pt>
                <c:pt idx="1">
                  <c:v>70</c:v>
                </c:pt>
                <c:pt idx="2">
                  <c:v>82</c:v>
                </c:pt>
                <c:pt idx="3">
                  <c:v>58</c:v>
                </c:pt>
                <c:pt idx="4">
                  <c:v>81</c:v>
                </c:pt>
                <c:pt idx="5">
                  <c:v>73</c:v>
                </c:pt>
                <c:pt idx="6">
                  <c:v>71</c:v>
                </c:pt>
                <c:pt idx="7">
                  <c:v>77</c:v>
                </c:pt>
                <c:pt idx="8">
                  <c:v>76</c:v>
                </c:pt>
                <c:pt idx="9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97088"/>
        <c:axId val="116617728"/>
      </c:barChart>
      <c:catAx>
        <c:axId val="127897088"/>
        <c:scaling>
          <c:orientation val="minMax"/>
        </c:scaling>
        <c:delete val="0"/>
        <c:axPos val="l"/>
        <c:majorTickMark val="out"/>
        <c:minorTickMark val="none"/>
        <c:tickLblPos val="nextTo"/>
        <c:crossAx val="116617728"/>
        <c:crosses val="autoZero"/>
        <c:auto val="1"/>
        <c:lblAlgn val="ctr"/>
        <c:lblOffset val="100"/>
        <c:noMultiLvlLbl val="0"/>
      </c:catAx>
      <c:valAx>
        <c:axId val="116617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7897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Mühendislik!$Q$167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Mühendislik!$P$168:$P$177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Mühendislik!$Q$168:$Q$177</c:f>
              <c:numCache>
                <c:formatCode>General</c:formatCode>
                <c:ptCount val="10"/>
                <c:pt idx="0">
                  <c:v>65</c:v>
                </c:pt>
                <c:pt idx="1">
                  <c:v>64</c:v>
                </c:pt>
                <c:pt idx="2">
                  <c:v>71</c:v>
                </c:pt>
                <c:pt idx="3">
                  <c:v>73</c:v>
                </c:pt>
                <c:pt idx="4">
                  <c:v>80</c:v>
                </c:pt>
                <c:pt idx="5">
                  <c:v>75</c:v>
                </c:pt>
                <c:pt idx="6">
                  <c:v>78</c:v>
                </c:pt>
                <c:pt idx="7">
                  <c:v>54</c:v>
                </c:pt>
                <c:pt idx="8">
                  <c:v>78</c:v>
                </c:pt>
                <c:pt idx="9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337408"/>
        <c:axId val="116620032"/>
      </c:barChart>
      <c:catAx>
        <c:axId val="128337408"/>
        <c:scaling>
          <c:orientation val="minMax"/>
        </c:scaling>
        <c:delete val="0"/>
        <c:axPos val="l"/>
        <c:majorTickMark val="out"/>
        <c:minorTickMark val="none"/>
        <c:tickLblPos val="nextTo"/>
        <c:crossAx val="116620032"/>
        <c:crosses val="autoZero"/>
        <c:auto val="1"/>
        <c:lblAlgn val="ctr"/>
        <c:lblOffset val="100"/>
        <c:noMultiLvlLbl val="0"/>
      </c:catAx>
      <c:valAx>
        <c:axId val="1166200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8337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İİBF!$Q$167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İİBF!$P$168:$P$177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İİBF!$Q$168:$Q$177</c:f>
              <c:numCache>
                <c:formatCode>General</c:formatCode>
                <c:ptCount val="10"/>
                <c:pt idx="0">
                  <c:v>64</c:v>
                </c:pt>
                <c:pt idx="1">
                  <c:v>51</c:v>
                </c:pt>
                <c:pt idx="2">
                  <c:v>62</c:v>
                </c:pt>
                <c:pt idx="3">
                  <c:v>60</c:v>
                </c:pt>
                <c:pt idx="4">
                  <c:v>56</c:v>
                </c:pt>
                <c:pt idx="5">
                  <c:v>46</c:v>
                </c:pt>
                <c:pt idx="6">
                  <c:v>51</c:v>
                </c:pt>
                <c:pt idx="7">
                  <c:v>42</c:v>
                </c:pt>
                <c:pt idx="8">
                  <c:v>46</c:v>
                </c:pt>
                <c:pt idx="9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338944"/>
        <c:axId val="128476288"/>
      </c:barChart>
      <c:catAx>
        <c:axId val="128338944"/>
        <c:scaling>
          <c:orientation val="minMax"/>
        </c:scaling>
        <c:delete val="0"/>
        <c:axPos val="l"/>
        <c:majorTickMark val="out"/>
        <c:minorTickMark val="none"/>
        <c:tickLblPos val="nextTo"/>
        <c:crossAx val="128476288"/>
        <c:crosses val="autoZero"/>
        <c:auto val="1"/>
        <c:lblAlgn val="ctr"/>
        <c:lblOffset val="100"/>
        <c:noMultiLvlLbl val="0"/>
      </c:catAx>
      <c:valAx>
        <c:axId val="128476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8338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'Sağlık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'Sağlık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'Sağlık MYO'!$Q$168:$Q$177</c:f>
              <c:numCache>
                <c:formatCode>General</c:formatCode>
                <c:ptCount val="10"/>
                <c:pt idx="0">
                  <c:v>45</c:v>
                </c:pt>
                <c:pt idx="1">
                  <c:v>45</c:v>
                </c:pt>
                <c:pt idx="2">
                  <c:v>48</c:v>
                </c:pt>
                <c:pt idx="3">
                  <c:v>38</c:v>
                </c:pt>
                <c:pt idx="4">
                  <c:v>52</c:v>
                </c:pt>
                <c:pt idx="5">
                  <c:v>49</c:v>
                </c:pt>
                <c:pt idx="6">
                  <c:v>55</c:v>
                </c:pt>
                <c:pt idx="7">
                  <c:v>61</c:v>
                </c:pt>
                <c:pt idx="8">
                  <c:v>51</c:v>
                </c:pt>
                <c:pt idx="9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130496"/>
        <c:axId val="128478592"/>
      </c:barChart>
      <c:catAx>
        <c:axId val="129130496"/>
        <c:scaling>
          <c:orientation val="minMax"/>
        </c:scaling>
        <c:delete val="0"/>
        <c:axPos val="l"/>
        <c:majorTickMark val="out"/>
        <c:minorTickMark val="none"/>
        <c:tickLblPos val="nextTo"/>
        <c:crossAx val="128478592"/>
        <c:crosses val="autoZero"/>
        <c:auto val="1"/>
        <c:lblAlgn val="ctr"/>
        <c:lblOffset val="100"/>
        <c:noMultiLvlLbl val="0"/>
      </c:catAx>
      <c:valAx>
        <c:axId val="1284785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9130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'Çölemerik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'Çölemerik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'Çölemerik MYO'!$Q$168:$Q$177</c:f>
              <c:numCache>
                <c:formatCode>General</c:formatCode>
                <c:ptCount val="10"/>
                <c:pt idx="0">
                  <c:v>65</c:v>
                </c:pt>
                <c:pt idx="1">
                  <c:v>72</c:v>
                </c:pt>
                <c:pt idx="2">
                  <c:v>75</c:v>
                </c:pt>
                <c:pt idx="3">
                  <c:v>82</c:v>
                </c:pt>
                <c:pt idx="4">
                  <c:v>79</c:v>
                </c:pt>
                <c:pt idx="5">
                  <c:v>71</c:v>
                </c:pt>
                <c:pt idx="6">
                  <c:v>73</c:v>
                </c:pt>
                <c:pt idx="7">
                  <c:v>61</c:v>
                </c:pt>
                <c:pt idx="8">
                  <c:v>77</c:v>
                </c:pt>
                <c:pt idx="9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132032"/>
        <c:axId val="128480896"/>
      </c:barChart>
      <c:catAx>
        <c:axId val="129132032"/>
        <c:scaling>
          <c:orientation val="minMax"/>
        </c:scaling>
        <c:delete val="0"/>
        <c:axPos val="l"/>
        <c:majorTickMark val="out"/>
        <c:minorTickMark val="none"/>
        <c:tickLblPos val="nextTo"/>
        <c:crossAx val="128480896"/>
        <c:crosses val="autoZero"/>
        <c:auto val="1"/>
        <c:lblAlgn val="ctr"/>
        <c:lblOffset val="100"/>
        <c:noMultiLvlLbl val="0"/>
      </c:catAx>
      <c:valAx>
        <c:axId val="1284808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9132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30.08.2022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2022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Eğitim Fakültesi </a:t>
            </a:r>
            <a:br>
              <a:rPr lang="tr-TR" dirty="0" smtClean="0"/>
            </a:br>
            <a:r>
              <a:rPr lang="tr-TR" dirty="0" smtClean="0"/>
              <a:t>Genel Memnuniyet % 58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050379"/>
              </p:ext>
            </p:extLst>
          </p:nvPr>
        </p:nvGraphicFramePr>
        <p:xfrm>
          <a:off x="683568" y="1628800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44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İlahiyat Fakültesi </a:t>
            </a:r>
            <a:br>
              <a:rPr lang="tr-TR" dirty="0" smtClean="0"/>
            </a:br>
            <a:r>
              <a:rPr lang="tr-TR" dirty="0" smtClean="0"/>
              <a:t>Genel Memnuniyet % 72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210152"/>
              </p:ext>
            </p:extLst>
          </p:nvPr>
        </p:nvGraphicFramePr>
        <p:xfrm>
          <a:off x="539552" y="1568809"/>
          <a:ext cx="8064896" cy="445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9127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Mühendislik Fakültesi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71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987650"/>
              </p:ext>
            </p:extLst>
          </p:nvPr>
        </p:nvGraphicFramePr>
        <p:xfrm>
          <a:off x="683568" y="1484784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685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İİB Fakültesi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53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314043"/>
              </p:ext>
            </p:extLst>
          </p:nvPr>
        </p:nvGraphicFramePr>
        <p:xfrm>
          <a:off x="539552" y="1268760"/>
          <a:ext cx="78488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429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MYO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50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146162"/>
              </p:ext>
            </p:extLst>
          </p:nvPr>
        </p:nvGraphicFramePr>
        <p:xfrm>
          <a:off x="611560" y="1340768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885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Çölemerik MYO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73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188530"/>
              </p:ext>
            </p:extLst>
          </p:nvPr>
        </p:nvGraphicFramePr>
        <p:xfrm>
          <a:off x="683568" y="1340768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8785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Yüksekova MYO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59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904157"/>
              </p:ext>
            </p:extLst>
          </p:nvPr>
        </p:nvGraphicFramePr>
        <p:xfrm>
          <a:off x="827584" y="1412776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68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Yabancı Diller 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71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502018"/>
              </p:ext>
            </p:extLst>
          </p:nvPr>
        </p:nvGraphicFramePr>
        <p:xfrm>
          <a:off x="611560" y="1412776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0746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Sorulara Verilen Yanıtlar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 Yönetimden beklediğiniz sosyal aktiviteler nelerdir</a:t>
            </a:r>
            <a:r>
              <a:rPr lang="tr-TR" b="1" dirty="0" smtClean="0"/>
              <a:t>?</a:t>
            </a:r>
          </a:p>
          <a:p>
            <a:r>
              <a:rPr lang="tr-TR" dirty="0" smtClean="0"/>
              <a:t>spor yapabileceği yer</a:t>
            </a:r>
          </a:p>
          <a:p>
            <a:r>
              <a:rPr lang="tr-TR" dirty="0" smtClean="0"/>
              <a:t>Ortak gezi, piknik ve yemek davetleri</a:t>
            </a:r>
          </a:p>
          <a:p>
            <a:r>
              <a:rPr lang="tr-TR" dirty="0"/>
              <a:t>Konser ve tiyatro gibi kültürel </a:t>
            </a:r>
            <a:r>
              <a:rPr lang="tr-TR" dirty="0" smtClean="0"/>
              <a:t>etkinlikler</a:t>
            </a:r>
          </a:p>
          <a:p>
            <a:r>
              <a:rPr lang="tr-TR" dirty="0"/>
              <a:t>Sosyal </a:t>
            </a:r>
            <a:r>
              <a:rPr lang="tr-TR" dirty="0" err="1"/>
              <a:t>klüpler</a:t>
            </a:r>
            <a:r>
              <a:rPr lang="tr-TR" dirty="0"/>
              <a:t> (tiyatro, </a:t>
            </a:r>
            <a:r>
              <a:rPr lang="tr-TR" dirty="0" err="1"/>
              <a:t>folklör</a:t>
            </a:r>
            <a:r>
              <a:rPr lang="tr-TR" dirty="0"/>
              <a:t>, müzik) ve etkinlikler, </a:t>
            </a:r>
            <a:endParaRPr lang="tr-TR" dirty="0" smtClean="0"/>
          </a:p>
          <a:p>
            <a:r>
              <a:rPr lang="tr-TR" dirty="0" smtClean="0"/>
              <a:t>Mezuniyet törenleri (başarılı </a:t>
            </a:r>
            <a:r>
              <a:rPr lang="tr-TR" dirty="0"/>
              <a:t>olanlara ödül </a:t>
            </a:r>
            <a:r>
              <a:rPr lang="tr-TR" dirty="0" err="1"/>
              <a:t>vs</a:t>
            </a:r>
            <a:r>
              <a:rPr lang="tr-TR" dirty="0"/>
              <a:t>),</a:t>
            </a:r>
            <a:r>
              <a:rPr lang="tr-TR" dirty="0" smtClean="0"/>
              <a:t>Geziler</a:t>
            </a:r>
          </a:p>
        </p:txBody>
      </p:sp>
    </p:spTree>
    <p:extLst>
      <p:ext uri="{BB962C8B-B14F-4D97-AF65-F5344CB8AC3E}">
        <p14:creationId xmlns:p14="http://schemas.microsoft.com/office/powerpoint/2010/main" val="37319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İmkanınız olsa Kurum da neleri değiştirmek </a:t>
            </a:r>
            <a:r>
              <a:rPr lang="tr-TR" b="1" dirty="0" smtClean="0"/>
              <a:t>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Kampüs </a:t>
            </a:r>
            <a:r>
              <a:rPr lang="tr-TR" dirty="0"/>
              <a:t>alanını bir an önce </a:t>
            </a:r>
            <a:r>
              <a:rPr lang="tr-TR" dirty="0" smtClean="0"/>
              <a:t>bitirip personellerin yaşadığı </a:t>
            </a:r>
            <a:r>
              <a:rPr lang="tr-TR" dirty="0"/>
              <a:t>mekan sorununu </a:t>
            </a:r>
            <a:r>
              <a:rPr lang="tr-TR" dirty="0" smtClean="0"/>
              <a:t>çözmek</a:t>
            </a:r>
          </a:p>
          <a:p>
            <a:r>
              <a:rPr lang="tr-TR" dirty="0" smtClean="0"/>
              <a:t>Fiziksel ortamın düzenlenmesi</a:t>
            </a:r>
          </a:p>
          <a:p>
            <a:r>
              <a:rPr lang="tr-TR" dirty="0" smtClean="0"/>
              <a:t>Kampüs alanını</a:t>
            </a:r>
          </a:p>
          <a:p>
            <a:r>
              <a:rPr lang="tr-TR" dirty="0" smtClean="0"/>
              <a:t>Akademik personele adaletli iş yükünü</a:t>
            </a:r>
          </a:p>
          <a:p>
            <a:r>
              <a:rPr lang="tr-TR" dirty="0" smtClean="0"/>
              <a:t>İdari birimlerinde çalışanların akademik personele olan bakış açısı ve tutumunu</a:t>
            </a:r>
          </a:p>
          <a:p>
            <a:r>
              <a:rPr lang="tr-TR" dirty="0" smtClean="0"/>
              <a:t>İş yükünün eşit dağılımını tek bir kişiye yüklenilmemesini</a:t>
            </a:r>
          </a:p>
          <a:p>
            <a:r>
              <a:rPr lang="tr-TR" dirty="0" smtClean="0"/>
              <a:t>Tek oda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8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Çalışan Memnuniyeti Anketi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KYS</a:t>
            </a:r>
          </a:p>
          <a:p>
            <a:r>
              <a:rPr lang="tr-TR" dirty="0" smtClean="0"/>
              <a:t>2022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072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İmkanınız olsa Kurum da neleri değiştirmek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Yemekhane hizmetlerini</a:t>
            </a:r>
          </a:p>
          <a:p>
            <a:r>
              <a:rPr lang="tr-TR" dirty="0" smtClean="0"/>
              <a:t>Kampüste market açılması</a:t>
            </a:r>
          </a:p>
          <a:p>
            <a:r>
              <a:rPr lang="tr-TR" dirty="0" smtClean="0"/>
              <a:t>Bazı memurların tavırları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60304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Hangi eğitimleri almak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Yabancı Dil</a:t>
            </a:r>
          </a:p>
          <a:p>
            <a:r>
              <a:rPr lang="tr-TR" dirty="0" smtClean="0"/>
              <a:t>Web </a:t>
            </a:r>
            <a:r>
              <a:rPr lang="tr-TR" dirty="0"/>
              <a:t>Destek </a:t>
            </a:r>
            <a:r>
              <a:rPr lang="tr-TR" dirty="0" smtClean="0"/>
              <a:t>Eğitimi</a:t>
            </a:r>
          </a:p>
          <a:p>
            <a:r>
              <a:rPr lang="tr-TR" dirty="0" err="1" smtClean="0"/>
              <a:t>Ebys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Eğitimi</a:t>
            </a:r>
          </a:p>
          <a:p>
            <a:r>
              <a:rPr lang="tr-TR" dirty="0" smtClean="0"/>
              <a:t>Müzik eğitimleri</a:t>
            </a:r>
          </a:p>
          <a:p>
            <a:r>
              <a:rPr lang="tr-TR" dirty="0" smtClean="0"/>
              <a:t>Konuşma ileri düzey İngilizce eğitimi</a:t>
            </a:r>
          </a:p>
          <a:p>
            <a:r>
              <a:rPr lang="tr-TR" dirty="0" err="1" smtClean="0"/>
              <a:t>Spss</a:t>
            </a:r>
            <a:endParaRPr lang="tr-TR" dirty="0" smtClean="0"/>
          </a:p>
          <a:p>
            <a:r>
              <a:rPr lang="tr-TR" dirty="0" smtClean="0"/>
              <a:t>Yazılım ile ilgili eğitimler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7425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Kurumda sizi olumsuz etkileyen 3 şey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Fiziki yapının kötülüğü</a:t>
            </a:r>
          </a:p>
          <a:p>
            <a:r>
              <a:rPr lang="tr-TR" dirty="0" smtClean="0"/>
              <a:t>Temizlik ve Hijyen</a:t>
            </a:r>
          </a:p>
          <a:p>
            <a:r>
              <a:rPr lang="tr-TR" dirty="0" smtClean="0"/>
              <a:t>Liyakat ve görev sorumlulukların dağılımı</a:t>
            </a:r>
          </a:p>
          <a:p>
            <a:r>
              <a:rPr lang="tr-TR" dirty="0"/>
              <a:t>Akademik ve İdari arasındaki iletişimsizlik </a:t>
            </a:r>
            <a:endParaRPr lang="tr-TR" dirty="0" smtClean="0"/>
          </a:p>
          <a:p>
            <a:r>
              <a:rPr lang="tr-TR" dirty="0" smtClean="0"/>
              <a:t>İşgüzarlık</a:t>
            </a:r>
          </a:p>
          <a:p>
            <a:r>
              <a:rPr lang="tr-TR" dirty="0"/>
              <a:t>Makine, teçhizat yetersizliği </a:t>
            </a:r>
          </a:p>
          <a:p>
            <a:r>
              <a:rPr lang="tr-TR" dirty="0" smtClean="0"/>
              <a:t>Akademik çalışma </a:t>
            </a:r>
            <a:r>
              <a:rPr lang="tr-TR" dirty="0"/>
              <a:t>ortamının </a:t>
            </a:r>
            <a:r>
              <a:rPr lang="tr-TR" dirty="0" smtClean="0"/>
              <a:t>yetersizliği</a:t>
            </a:r>
          </a:p>
          <a:p>
            <a:r>
              <a:rPr lang="tr-TR" dirty="0" smtClean="0"/>
              <a:t>Yemekler</a:t>
            </a:r>
          </a:p>
          <a:p>
            <a:r>
              <a:rPr lang="tr-TR" dirty="0" smtClean="0"/>
              <a:t>Binaların bakımsızlığı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340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Kurumda sizi olumsuz etkileyen 3 şey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alan eksikliği</a:t>
            </a:r>
          </a:p>
          <a:p>
            <a:r>
              <a:rPr lang="tr-TR" dirty="0" smtClean="0"/>
              <a:t>Odamın olmaması</a:t>
            </a:r>
          </a:p>
          <a:p>
            <a:r>
              <a:rPr lang="tr-TR" dirty="0" smtClean="0"/>
              <a:t>Saygısızlık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361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Kurumda sizi olumlu etkileyen 3 şey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Hiç bir şey veya yok</a:t>
            </a:r>
          </a:p>
          <a:p>
            <a:r>
              <a:rPr lang="tr-TR" dirty="0" smtClean="0"/>
              <a:t>Arkadaş ortamı</a:t>
            </a:r>
          </a:p>
          <a:p>
            <a:r>
              <a:rPr lang="tr-TR" dirty="0" smtClean="0"/>
              <a:t>Maaş</a:t>
            </a:r>
          </a:p>
          <a:p>
            <a:r>
              <a:rPr lang="tr-TR" dirty="0" smtClean="0"/>
              <a:t>İyi niyet, özveri, saygı, hoşgörü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55262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2022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Çalışan Memnuniyeti Anketi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35328"/>
              </p:ext>
            </p:extLst>
          </p:nvPr>
        </p:nvGraphicFramePr>
        <p:xfrm>
          <a:off x="467544" y="1844824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1. İşinizi iyi şekilde yapmak için kullanılan araç-gereç ve donanımlardan;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2. Yönetiminin, personel istek ve ihtiyaçlarına gösterdiği ilgiden;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3. Kurumun birimler arası iletişiminden;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4. Çalıştığınız ortamın temizlik ve hijyeninden;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5. Yönetimin size karşı tutum ve davranışlarından;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6. Yönetimin sorumluluk dağıtımından;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7. Kurumda Çalışanların güvenliği için alınan önlemlerin yeterliliğinden;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8. Kurumun yemekhane hizmetlerinden;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9. Kurumda alınan güvenlik önlemlerinden; 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10. TS EN ISO 9001 Kalite Yönetim Sistemi uygulamaya başladığından beri yapılan çalışmalardan;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17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</a:t>
            </a:r>
            <a:r>
              <a:rPr lang="tr-TR" dirty="0" smtClean="0"/>
              <a:t> yıldır üniversitemizde düzenli bir şekilde uygulanan ve KYS birimi tarafından hazırlanmış bir ankettir. </a:t>
            </a:r>
          </a:p>
          <a:p>
            <a:r>
              <a:rPr lang="tr-TR" dirty="0" smtClean="0"/>
              <a:t>Bu yıl katılım öğrencilerimizin katkısı ile 361 personel ile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200311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dirty="0" smtClean="0"/>
              <a:t>Memnuniyet Oranı;</a:t>
            </a:r>
          </a:p>
          <a:p>
            <a:pPr algn="ctr"/>
            <a:r>
              <a:rPr lang="tr-TR" sz="4400" b="1" dirty="0" smtClean="0"/>
              <a:t>2016      % 61</a:t>
            </a:r>
          </a:p>
          <a:p>
            <a:pPr algn="ctr"/>
            <a:r>
              <a:rPr lang="tr-TR" sz="4400" b="1" dirty="0" smtClean="0"/>
              <a:t>2017</a:t>
            </a:r>
            <a:r>
              <a:rPr lang="tr-TR" sz="4400" b="1" dirty="0"/>
              <a:t> </a:t>
            </a:r>
            <a:r>
              <a:rPr lang="tr-TR" sz="4400" b="1" dirty="0" smtClean="0"/>
              <a:t>     % 55</a:t>
            </a:r>
          </a:p>
          <a:p>
            <a:pPr algn="ctr"/>
            <a:r>
              <a:rPr lang="tr-TR" sz="4400" b="1" u="sng" dirty="0" smtClean="0"/>
              <a:t>2018      % 61</a:t>
            </a:r>
          </a:p>
          <a:p>
            <a:pPr algn="ctr"/>
            <a:r>
              <a:rPr lang="tr-TR" sz="4400" b="1" u="sng" dirty="0" smtClean="0"/>
              <a:t>2020       </a:t>
            </a:r>
            <a:r>
              <a:rPr lang="tr-TR" sz="4400" b="1" u="sng" dirty="0"/>
              <a:t>%58</a:t>
            </a:r>
            <a:endParaRPr lang="tr-TR" sz="4400" b="1" u="sng" dirty="0" smtClean="0"/>
          </a:p>
          <a:p>
            <a:pPr algn="ctr"/>
            <a:r>
              <a:rPr lang="tr-TR" sz="4400" b="1" u="sng" dirty="0" smtClean="0"/>
              <a:t>2021       %</a:t>
            </a:r>
            <a:r>
              <a:rPr lang="tr-TR" sz="4400" b="1" u="sng" dirty="0"/>
              <a:t>60</a:t>
            </a:r>
            <a:endParaRPr lang="tr-TR" sz="4400" b="1" u="sng" dirty="0" smtClean="0"/>
          </a:p>
          <a:p>
            <a:pPr algn="ctr"/>
            <a:r>
              <a:rPr lang="tr-TR" sz="4400" b="1" u="sng" dirty="0" smtClean="0">
                <a:solidFill>
                  <a:srgbClr val="00B050"/>
                </a:solidFill>
              </a:rPr>
              <a:t>2022     %64</a:t>
            </a:r>
            <a:endParaRPr lang="tr-TR" sz="44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92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687489"/>
              </p:ext>
            </p:extLst>
          </p:nvPr>
        </p:nvGraphicFramePr>
        <p:xfrm>
          <a:off x="0" y="0"/>
          <a:ext cx="9144000" cy="681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37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Akademik Personel </a:t>
            </a:r>
            <a:br>
              <a:rPr lang="tr-TR" dirty="0" smtClean="0"/>
            </a:br>
            <a:r>
              <a:rPr lang="tr-TR" dirty="0" smtClean="0"/>
              <a:t>Genel Memnuniyet Oranı % 62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276665"/>
              </p:ext>
            </p:extLst>
          </p:nvPr>
        </p:nvGraphicFramePr>
        <p:xfrm>
          <a:off x="539552" y="1700808"/>
          <a:ext cx="80648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89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İdari Personel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Oranı % </a:t>
            </a:r>
            <a:r>
              <a:rPr lang="tr-TR" dirty="0" smtClean="0"/>
              <a:t>65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724946"/>
              </p:ext>
            </p:extLst>
          </p:nvPr>
        </p:nvGraphicFramePr>
        <p:xfrm>
          <a:off x="539552" y="1556792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045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816" y="5301208"/>
            <a:ext cx="5842992" cy="892696"/>
          </a:xfrm>
        </p:spPr>
        <p:txBody>
          <a:bodyPr/>
          <a:lstStyle/>
          <a:p>
            <a:r>
              <a:rPr lang="tr-TR" dirty="0" smtClean="0"/>
              <a:t>Birim Bazında Değerlendirmeler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85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357</Words>
  <Application>Microsoft Office PowerPoint</Application>
  <PresentationFormat>Ekran Gösterisi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Memnuniyet Anketi Sonuçları</vt:lpstr>
      <vt:lpstr>Çalışan Memnuniyeti Anketi</vt:lpstr>
      <vt:lpstr>Çalışan Memnuniyeti Anketi</vt:lpstr>
      <vt:lpstr>Çalışan Memnuniyeti Anketi</vt:lpstr>
      <vt:lpstr>Çalışan Memnuniyeti Anketi</vt:lpstr>
      <vt:lpstr>PowerPoint Sunusu</vt:lpstr>
      <vt:lpstr>Akademik Personel  Genel Memnuniyet Oranı % 62</vt:lpstr>
      <vt:lpstr>İdari Personel  Genel Memnuniyet Oranı % 65</vt:lpstr>
      <vt:lpstr>Çalışan Memnuniyeti Anketi</vt:lpstr>
      <vt:lpstr>Eğitim Fakültesi  Genel Memnuniyet % 58</vt:lpstr>
      <vt:lpstr>PowerPoint Sunusu</vt:lpstr>
      <vt:lpstr>Mühendislik Fakültesi  Genel Memnuniyet % 71 </vt:lpstr>
      <vt:lpstr>İİB Fakültesi  Genel Memnuniyet % 53 </vt:lpstr>
      <vt:lpstr>Sağlık MYO Genel Memnuniyet % 50 </vt:lpstr>
      <vt:lpstr>Çölemerik MYO Genel Memnuniyet % 73 </vt:lpstr>
      <vt:lpstr>Yüksekova MYO Genel Memnuniyet % 59 </vt:lpstr>
      <vt:lpstr>Yabancı Diller YO Genel Memnuniyet % 71 </vt:lpstr>
      <vt:lpstr>Açık Uçlu Sorulara Verilen Yanıtlar</vt:lpstr>
      <vt:lpstr> İmkanınız olsa Kurum da neleri değiştirmek isterdiniz?</vt:lpstr>
      <vt:lpstr> İmkanınız olsa Kurum da neleri değiştirmek isterdiniz?</vt:lpstr>
      <vt:lpstr>Hangi eğitimleri almak isterdiniz?</vt:lpstr>
      <vt:lpstr>Kurumda sizi olumsuz etkileyen 3 şey nedir?</vt:lpstr>
      <vt:lpstr>Kurumda sizi olumsuz etkileyen 3 şey nedir?</vt:lpstr>
      <vt:lpstr> Kurumda sizi olumlu etkileyen 3 şey nedir</vt:lpstr>
      <vt:lpstr>Memnuniyet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EG</cp:lastModifiedBy>
  <cp:revision>119</cp:revision>
  <dcterms:created xsi:type="dcterms:W3CDTF">2018-04-06T15:56:19Z</dcterms:created>
  <dcterms:modified xsi:type="dcterms:W3CDTF">2022-08-30T13:02:30Z</dcterms:modified>
</cp:coreProperties>
</file>