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6" r:id="rId3"/>
    <p:sldId id="257" r:id="rId4"/>
    <p:sldId id="258" r:id="rId5"/>
    <p:sldId id="268" r:id="rId6"/>
    <p:sldId id="302" r:id="rId7"/>
    <p:sldId id="300" r:id="rId8"/>
    <p:sldId id="301" r:id="rId9"/>
    <p:sldId id="303" r:id="rId10"/>
    <p:sldId id="304" r:id="rId11"/>
    <p:sldId id="315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61" r:id="rId21"/>
    <p:sldId id="260" r:id="rId22"/>
    <p:sldId id="267" r:id="rId23"/>
    <p:sldId id="266" r:id="rId24"/>
    <p:sldId id="264" r:id="rId25"/>
    <p:sldId id="29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Sheet1!$J$250</c:f>
              <c:strCache>
                <c:ptCount val="1"/>
                <c:pt idx="0">
                  <c:v>Tüm Birimler ( % 59 )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0784-4942-9D96-8C25926F19E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Sheet1!$I$251:$I$260</c:f>
              <c:strCache>
                <c:ptCount val="10"/>
                <c:pt idx="0">
                  <c:v>Yönetimin size karşı tutum ve davranışlarından;</c:v>
                </c:pt>
                <c:pt idx="1">
                  <c:v>TS EN ISO 9001 Kalite Yönetim Sistemi uygulamaya başladığından beri yapılan çalışmalardan;</c:v>
                </c:pt>
                <c:pt idx="2">
                  <c:v>Çalıştığınız ortamın temizlik ve hijyeninden;</c:v>
                </c:pt>
                <c:pt idx="3">
                  <c:v>Kurumda alınan güvenlik önlemlerinden;</c:v>
                </c:pt>
                <c:pt idx="4">
                  <c:v>Kurumun birimler arası iletişiminden;</c:v>
                </c:pt>
                <c:pt idx="5">
                  <c:v>Kurumda Çalışanların güvenliği için alınan önlemlerin yeterliliğinden;</c:v>
                </c:pt>
                <c:pt idx="6">
                  <c:v> Yönetiminin, personel istek ve ihtiyaçlarına gösterdiği ilgiden;</c:v>
                </c:pt>
                <c:pt idx="7">
                  <c:v>Yönetimin sorumluluk dağıtımından;</c:v>
                </c:pt>
                <c:pt idx="8">
                  <c:v>İşinizi iyi şekilde yapmak için kullanılan araç-gereç ve donanımlardan;</c:v>
                </c:pt>
                <c:pt idx="9">
                  <c:v>Kurumun yemekhane hizmetlerinden;</c:v>
                </c:pt>
              </c:strCache>
            </c:strRef>
          </c:cat>
          <c:val>
            <c:numRef>
              <c:f>Sheet1!$J$251:$J$260</c:f>
              <c:numCache>
                <c:formatCode>General</c:formatCode>
                <c:ptCount val="10"/>
                <c:pt idx="0">
                  <c:v>64</c:v>
                </c:pt>
                <c:pt idx="1">
                  <c:v>63</c:v>
                </c:pt>
                <c:pt idx="2">
                  <c:v>61</c:v>
                </c:pt>
                <c:pt idx="3">
                  <c:v>60</c:v>
                </c:pt>
                <c:pt idx="4">
                  <c:v>59</c:v>
                </c:pt>
                <c:pt idx="5">
                  <c:v>58</c:v>
                </c:pt>
                <c:pt idx="6">
                  <c:v>57</c:v>
                </c:pt>
                <c:pt idx="7">
                  <c:v>57</c:v>
                </c:pt>
                <c:pt idx="8">
                  <c:v>56</c:v>
                </c:pt>
                <c:pt idx="9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84-4942-9D96-8C25926F1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121088"/>
        <c:axId val="50155456"/>
      </c:barChart>
      <c:catAx>
        <c:axId val="140121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0155456"/>
        <c:crosses val="autoZero"/>
        <c:auto val="1"/>
        <c:lblAlgn val="ctr"/>
        <c:lblOffset val="100"/>
        <c:noMultiLvlLbl val="0"/>
      </c:catAx>
      <c:valAx>
        <c:axId val="50155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0121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856576"/>
        <c:axId val="178984576"/>
      </c:barChart>
      <c:catAx>
        <c:axId val="184856576"/>
        <c:scaling>
          <c:orientation val="minMax"/>
        </c:scaling>
        <c:delete val="0"/>
        <c:axPos val="l"/>
        <c:majorTickMark val="out"/>
        <c:minorTickMark val="none"/>
        <c:tickLblPos val="nextTo"/>
        <c:crossAx val="178984576"/>
        <c:crosses val="autoZero"/>
        <c:auto val="1"/>
        <c:lblAlgn val="ctr"/>
        <c:lblOffset val="100"/>
        <c:noMultiLvlLbl val="0"/>
      </c:catAx>
      <c:valAx>
        <c:axId val="1789845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4856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570636974048623"/>
          <c:y val="1.5369835145407313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Sayfa1!$H$142</c:f>
              <c:strCache>
                <c:ptCount val="1"/>
                <c:pt idx="0">
                  <c:v>Akademik Personel  ( % 54 )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B09E-48F3-A05B-D369E526DF2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Sayfa1!$G$143:$G$152</c:f>
              <c:strCache>
                <c:ptCount val="10"/>
                <c:pt idx="0">
                  <c:v>Yönetimin size karşı tutum ve davranışlarından;</c:v>
                </c:pt>
                <c:pt idx="1">
                  <c:v>TS EN ISO 9001 Kalite Yönetim Sistemi uygulamaya başladığından beri yapılan çalışmalardan;</c:v>
                </c:pt>
                <c:pt idx="2">
                  <c:v>Çalıştığınız ortamın temizlik ve hijyeninden;</c:v>
                </c:pt>
                <c:pt idx="3">
                  <c:v>Yönetimin sorumluluk dağıtımından;</c:v>
                </c:pt>
                <c:pt idx="4">
                  <c:v>Kurumda alınan güvenlik önlemlerinden;</c:v>
                </c:pt>
                <c:pt idx="5">
                  <c:v>Kurumda Çalışanların güvenliği için alınan önlemlerin yeterliliğinden;</c:v>
                </c:pt>
                <c:pt idx="6">
                  <c:v> Yönetiminin, personel istek ve ihtiyaçlarına gösterdiği ilgiden;</c:v>
                </c:pt>
                <c:pt idx="7">
                  <c:v>Kurumun birimler arası iletişiminden;</c:v>
                </c:pt>
                <c:pt idx="8">
                  <c:v>Kurumun yemekhane hizmetlerinden;</c:v>
                </c:pt>
                <c:pt idx="9">
                  <c:v>İşinizi iyi şekilde yapmak için kullanılan araç-gereç ve donanımlardan;</c:v>
                </c:pt>
              </c:strCache>
            </c:strRef>
          </c:cat>
          <c:val>
            <c:numRef>
              <c:f>Sayfa1!$H$143:$H$152</c:f>
              <c:numCache>
                <c:formatCode>General</c:formatCode>
                <c:ptCount val="10"/>
                <c:pt idx="0">
                  <c:v>60</c:v>
                </c:pt>
                <c:pt idx="1">
                  <c:v>60</c:v>
                </c:pt>
                <c:pt idx="2">
                  <c:v>59</c:v>
                </c:pt>
                <c:pt idx="3">
                  <c:v>54</c:v>
                </c:pt>
                <c:pt idx="4">
                  <c:v>54</c:v>
                </c:pt>
                <c:pt idx="5">
                  <c:v>53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  <c:pt idx="9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9E-48F3-A05B-D369E526D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656256"/>
        <c:axId val="139806400"/>
      </c:barChart>
      <c:catAx>
        <c:axId val="1786562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9806400"/>
        <c:crosses val="autoZero"/>
        <c:auto val="1"/>
        <c:lblAlgn val="ctr"/>
        <c:lblOffset val="100"/>
        <c:noMultiLvlLbl val="0"/>
      </c:catAx>
      <c:valAx>
        <c:axId val="1398064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865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Sayfa2!$B$128</c:f>
              <c:strCache>
                <c:ptCount val="1"/>
                <c:pt idx="0">
                  <c:v>İdari Personel ( % 63 )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B48-4000-97CD-68541AAF397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Sayfa2!$A$129:$A$138</c:f>
              <c:strCache>
                <c:ptCount val="10"/>
                <c:pt idx="0">
                  <c:v>Yönetimin size karşı tutum ve davranışlarından;</c:v>
                </c:pt>
                <c:pt idx="1">
                  <c:v>Kurumun birimler arası iletişiminden;</c:v>
                </c:pt>
                <c:pt idx="2">
                  <c:v>İşinizi iyi şekilde yapmak için kullanılan araç-gereç ve donanımlardan;</c:v>
                </c:pt>
                <c:pt idx="3">
                  <c:v>Kurumda alınan güvenlik önlemlerinden;</c:v>
                </c:pt>
                <c:pt idx="4">
                  <c:v>TS EN ISO 9001 Kalite Yönetim Sistemi uygulamaya başladığından beri yapılan çalışmalardan;</c:v>
                </c:pt>
                <c:pt idx="5">
                  <c:v>Kurumda Çalışanların güvenliği için alınan önlemlerin yeterliliğinden;</c:v>
                </c:pt>
                <c:pt idx="6">
                  <c:v>Çalıştığınız ortamın temizlik ve hijyeninden;</c:v>
                </c:pt>
                <c:pt idx="7">
                  <c:v> Yönetiminin, personel istek ve ihtiyaçlarına gösterdiği ilgiden;</c:v>
                </c:pt>
                <c:pt idx="8">
                  <c:v>Yönetimin sorumluluk dağıtımından;</c:v>
                </c:pt>
                <c:pt idx="9">
                  <c:v>Kurumun yemekhane hizmetlerinden;</c:v>
                </c:pt>
              </c:strCache>
            </c:strRef>
          </c:cat>
          <c:val>
            <c:numRef>
              <c:f>Sayfa2!$B$129:$B$138</c:f>
              <c:numCache>
                <c:formatCode>General</c:formatCode>
                <c:ptCount val="10"/>
                <c:pt idx="0">
                  <c:v>68</c:v>
                </c:pt>
                <c:pt idx="1">
                  <c:v>67</c:v>
                </c:pt>
                <c:pt idx="2">
                  <c:v>66</c:v>
                </c:pt>
                <c:pt idx="3">
                  <c:v>65</c:v>
                </c:pt>
                <c:pt idx="4">
                  <c:v>65</c:v>
                </c:pt>
                <c:pt idx="5">
                  <c:v>64</c:v>
                </c:pt>
                <c:pt idx="6">
                  <c:v>63</c:v>
                </c:pt>
                <c:pt idx="7">
                  <c:v>62</c:v>
                </c:pt>
                <c:pt idx="8">
                  <c:v>61</c:v>
                </c:pt>
                <c:pt idx="9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48-4000-97CD-68541AAF3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120064"/>
        <c:axId val="50153152"/>
      </c:barChart>
      <c:catAx>
        <c:axId val="1401200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0153152"/>
        <c:crosses val="autoZero"/>
        <c:auto val="1"/>
        <c:lblAlgn val="ctr"/>
        <c:lblOffset val="100"/>
        <c:noMultiLvlLbl val="0"/>
      </c:catAx>
      <c:valAx>
        <c:axId val="50153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0120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Memnuniyet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C:\Users\EG\Downloads\iinizi-iyi-ekilde-yapmak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7" y="260648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403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G\Downloads\y246netiminin-personel-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4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G\Downloads\kurumun-birimler-aras-i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03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G\Downloads\199altnz-ortamn-temiz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G\Downloads\y246netimin-size-kar-tu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G\Downloads\y246netimin-sorumluluk-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G\Downloads\kurumda-199alanlarn-g2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EG\Downloads\kurumun-yemekhane-hizme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EG\Downloads\kurumda-alnan-g252ven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G\Downloads\ts-en-iso-9001-kalite-y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KYS</a:t>
            </a:r>
          </a:p>
          <a:p>
            <a:r>
              <a:rPr lang="tr-TR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46007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 Uçlu Sorulara Verilen Yanıtlar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 Yönetimden beklediğiniz sosyal aktiviteler nelerdir?</a:t>
            </a:r>
          </a:p>
          <a:p>
            <a:r>
              <a:rPr lang="tr-TR" dirty="0"/>
              <a:t>Gezi, piknik, bilim şenlikleri, mezuniyet- bahar şenlikleri, konserler, spor müsabakaları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31909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Fiziksel koşullar</a:t>
            </a:r>
          </a:p>
          <a:p>
            <a:r>
              <a:rPr lang="tr-TR" dirty="0"/>
              <a:t>Oda, araç gereç </a:t>
            </a:r>
            <a:r>
              <a:rPr lang="tr-TR" dirty="0" err="1"/>
              <a:t>vs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885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Hangi eğitimleri almak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Proje yazma</a:t>
            </a:r>
          </a:p>
          <a:p>
            <a:r>
              <a:rPr lang="tr-TR" dirty="0"/>
              <a:t>Yapay zeka</a:t>
            </a:r>
          </a:p>
          <a:p>
            <a:r>
              <a:rPr lang="tr-TR" dirty="0" err="1"/>
              <a:t>Spss</a:t>
            </a:r>
            <a:endParaRPr lang="tr-TR" dirty="0"/>
          </a:p>
          <a:p>
            <a:r>
              <a:rPr lang="tr-TR" dirty="0"/>
              <a:t>Yazılımlar</a:t>
            </a:r>
          </a:p>
          <a:p>
            <a:r>
              <a:rPr lang="tr-TR" dirty="0"/>
              <a:t>Yabancı dil</a:t>
            </a:r>
          </a:p>
          <a:p>
            <a:r>
              <a:rPr lang="tr-TR" dirty="0"/>
              <a:t>Spor eğitimleri</a:t>
            </a:r>
          </a:p>
        </p:txBody>
      </p:sp>
    </p:spTree>
    <p:extLst>
      <p:ext uri="{BB962C8B-B14F-4D97-AF65-F5344CB8AC3E}">
        <p14:creationId xmlns:p14="http://schemas.microsoft.com/office/powerpoint/2010/main" val="365742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Yetki karmaşası</a:t>
            </a:r>
          </a:p>
          <a:p>
            <a:r>
              <a:rPr lang="tr-TR" dirty="0"/>
              <a:t>Dedikodu</a:t>
            </a:r>
          </a:p>
          <a:p>
            <a:r>
              <a:rPr lang="tr-TR" dirty="0"/>
              <a:t>Fiziksel Koşullar</a:t>
            </a:r>
          </a:p>
          <a:p>
            <a:r>
              <a:rPr lang="tr-TR" dirty="0"/>
              <a:t>Hijyen</a:t>
            </a:r>
          </a:p>
          <a:p>
            <a:r>
              <a:rPr lang="tr-TR" dirty="0"/>
              <a:t>Yemekhane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40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Kurumda sizi olumlu etkileyen 3 şey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İletişim</a:t>
            </a:r>
          </a:p>
          <a:p>
            <a:r>
              <a:rPr lang="tr-TR" dirty="0"/>
              <a:t>İyi niyet</a:t>
            </a:r>
          </a:p>
          <a:p>
            <a:r>
              <a:rPr lang="tr-TR" dirty="0"/>
              <a:t>Hoşgörü</a:t>
            </a:r>
          </a:p>
          <a:p>
            <a:r>
              <a:rPr lang="tr-TR" dirty="0"/>
              <a:t>Maaş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262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Memnuniyet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35328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1. İşinizi iyi şekilde yapmak için kullanılan araç-gereç ve donanımlardan;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2. Yönetiminin, personel istek ve ihtiyaçlarına gösterdiği ilgiden;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3. Kurumun birimler arası iletişiminden;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4. Çalıştığınız ortamın temizlik ve hijyeninden;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5. Yönetimin size karşı tutum ve davranışlarından;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6. Yönetimin sorumluluk dağıtımından;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7. Kurumda Çalışanların güvenliği için alınan önlemlerin yeterliliğinden;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8. Kurumun yemekhane hizmetlerinden;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9. Kurumda alınan güvenlik önlemlerinden; 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7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 yıldır üniversitemizde düzenli bir şekilde uygulanan ve KYS birimi tarafından hazırlanmış bir ankettir. </a:t>
            </a:r>
          </a:p>
          <a:p>
            <a:r>
              <a:rPr lang="tr-TR" dirty="0"/>
              <a:t>Bu yıl katılım öğrencilerimizin katkısı ile 236 personel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Memnuniyet Oranı;</a:t>
            </a:r>
          </a:p>
          <a:p>
            <a:pPr algn="ctr"/>
            <a:r>
              <a:rPr lang="tr-TR" sz="4400" b="1" u="sng" dirty="0"/>
              <a:t>2024 % 59</a:t>
            </a:r>
          </a:p>
        </p:txBody>
      </p:sp>
    </p:spTree>
    <p:extLst>
      <p:ext uri="{BB962C8B-B14F-4D97-AF65-F5344CB8AC3E}">
        <p14:creationId xmlns:p14="http://schemas.microsoft.com/office/powerpoint/2010/main" val="391792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5816"/>
              </p:ext>
            </p:extLst>
          </p:nvPr>
        </p:nvGraphicFramePr>
        <p:xfrm>
          <a:off x="539552" y="1268760"/>
          <a:ext cx="7962900" cy="448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885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Akademik Personel </a:t>
            </a:r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656386"/>
              </p:ext>
            </p:extLst>
          </p:nvPr>
        </p:nvGraphicFramePr>
        <p:xfrm>
          <a:off x="539552" y="1700808"/>
          <a:ext cx="80648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216363"/>
              </p:ext>
            </p:extLst>
          </p:nvPr>
        </p:nvGraphicFramePr>
        <p:xfrm>
          <a:off x="539552" y="1412776"/>
          <a:ext cx="8001001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289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İdari Personel 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264370"/>
              </p:ext>
            </p:extLst>
          </p:nvPr>
        </p:nvGraphicFramePr>
        <p:xfrm>
          <a:off x="107504" y="1268760"/>
          <a:ext cx="8810625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045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5653" y="5301208"/>
            <a:ext cx="8229600" cy="1143000"/>
          </a:xfrm>
        </p:spPr>
        <p:txBody>
          <a:bodyPr/>
          <a:lstStyle/>
          <a:p>
            <a:r>
              <a:rPr lang="tr-TR" dirty="0"/>
              <a:t>Madde Bazında İncelemeler</a:t>
            </a:r>
          </a:p>
        </p:txBody>
      </p:sp>
    </p:spTree>
    <p:extLst>
      <p:ext uri="{BB962C8B-B14F-4D97-AF65-F5344CB8AC3E}">
        <p14:creationId xmlns:p14="http://schemas.microsoft.com/office/powerpoint/2010/main" val="157583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266</Words>
  <Application>Microsoft Office PowerPoint</Application>
  <PresentationFormat>Ekran Gösterisi (4:3)</PresentationFormat>
  <Paragraphs>62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8" baseType="lpstr">
      <vt:lpstr>Arial</vt:lpstr>
      <vt:lpstr>Calibri</vt:lpstr>
      <vt:lpstr>Ofis Teması</vt:lpstr>
      <vt:lpstr>Memnuniyet Anketi Sonuçları</vt:lpstr>
      <vt:lpstr>Çalışan Memnuniyeti Anketi</vt:lpstr>
      <vt:lpstr>Çalışan Memnuniyeti Anketi</vt:lpstr>
      <vt:lpstr>Çalışan Memnuniyeti Anketi</vt:lpstr>
      <vt:lpstr>Çalışan Memnuniyeti Anketi</vt:lpstr>
      <vt:lpstr>Çalışan Memnuniyeti Anketi</vt:lpstr>
      <vt:lpstr>Akademik Personel </vt:lpstr>
      <vt:lpstr>İdari Personel </vt:lpstr>
      <vt:lpstr>Madde Bazında İncelemeler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Açık Uçlu Sorulara Verilen Yanıtlar</vt:lpstr>
      <vt:lpstr> İmkanınız olsa Kurum da neleri değiştirmek isterdiniz?</vt:lpstr>
      <vt:lpstr>Hangi eğitimleri almak isterdiniz?</vt:lpstr>
      <vt:lpstr>Kurumda sizi olumsuz etkileyen 3 şey nedir?</vt:lpstr>
      <vt:lpstr> Kurumda sizi olumlu etkileyen 3 şey nedir</vt:lpstr>
      <vt:lpstr>Memnuniyet Anketi Sonuçları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sevketkobal@gmail.com</cp:lastModifiedBy>
  <cp:revision>139</cp:revision>
  <dcterms:created xsi:type="dcterms:W3CDTF">2018-04-06T15:56:19Z</dcterms:created>
  <dcterms:modified xsi:type="dcterms:W3CDTF">2024-06-28T14:18:03Z</dcterms:modified>
</cp:coreProperties>
</file>