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0" r:id="rId3"/>
    <p:sldId id="312" r:id="rId4"/>
    <p:sldId id="355" r:id="rId5"/>
    <p:sldId id="368" r:id="rId6"/>
    <p:sldId id="369" r:id="rId7"/>
    <p:sldId id="370" r:id="rId8"/>
    <p:sldId id="356" r:id="rId9"/>
    <p:sldId id="359" r:id="rId10"/>
    <p:sldId id="360" r:id="rId11"/>
    <p:sldId id="361" r:id="rId12"/>
    <p:sldId id="362" r:id="rId13"/>
    <p:sldId id="358" r:id="rId14"/>
    <p:sldId id="27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" initials="g" lastIdx="0" clrIdx="0">
    <p:extLst>
      <p:ext uri="{19B8F6BF-5375-455C-9EA6-DF929625EA0E}">
        <p15:presenceInfo xmlns:p15="http://schemas.microsoft.com/office/powerpoint/2012/main" xmlns="" userId="Revi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STRT_D&#305;&#351;_Payda&#351;\Strateji%20Memnuniyet%20Anketi%202022%20(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STRT_D&#305;&#351;_Payda&#351;\Strateji%20Memnuniyet%20Anketi%202022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STRT_D&#305;&#351;_Payda&#351;\Strateji%20Memnuniyet%20Anketi%202022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TÜM!$E$7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TÜM!$D$8:$D$17</c:f>
              <c:strCache>
                <c:ptCount val="10"/>
                <c:pt idx="0">
                  <c:v>İşinizi iyi şekilde yapmak için kullanılan araç-gereç ve donanımlardan;</c:v>
                </c:pt>
                <c:pt idx="1">
                  <c:v>Yönetiminin, personel istek ve ihtiyaçlarına gösterdiği ilgiden;</c:v>
                </c:pt>
                <c:pt idx="2">
                  <c:v>Kurumun birimler arası iletişiminden;</c:v>
                </c:pt>
                <c:pt idx="3">
                  <c:v>Çalıştığınız ortamın temizlik ve hijyeninden;</c:v>
                </c:pt>
                <c:pt idx="4">
                  <c:v>Yönetimin size karşı tutum ve davranışlarından;</c:v>
                </c:pt>
                <c:pt idx="5">
                  <c:v>Yönetimin sorumluluk dağıtımından;</c:v>
                </c:pt>
                <c:pt idx="6">
                  <c:v>Kurumda Çalışanların güvenliği için alınan önlemlerin yeterliliğinden;</c:v>
                </c:pt>
                <c:pt idx="7">
                  <c:v>Kurumun yemekhane hizmetlerinden;</c:v>
                </c:pt>
                <c:pt idx="8">
                  <c:v>Kurumda alınan güvenlik önlemlerinden;</c:v>
                </c:pt>
                <c:pt idx="9">
                  <c:v>TS EN ISO 9001 Kalite Yönetim Sistemi uygulamaya başladığından beri yapılan çalışmalardan;</c:v>
                </c:pt>
              </c:strCache>
            </c:strRef>
          </c:cat>
          <c:val>
            <c:numRef>
              <c:f>TÜM!$E$8:$E$17</c:f>
              <c:numCache>
                <c:formatCode>0</c:formatCode>
                <c:ptCount val="10"/>
                <c:pt idx="0">
                  <c:v>60.465116279069761</c:v>
                </c:pt>
                <c:pt idx="1">
                  <c:v>51.47286821705427</c:v>
                </c:pt>
                <c:pt idx="2">
                  <c:v>49.302325581395344</c:v>
                </c:pt>
                <c:pt idx="3">
                  <c:v>60</c:v>
                </c:pt>
                <c:pt idx="4">
                  <c:v>42.480620155038764</c:v>
                </c:pt>
                <c:pt idx="5">
                  <c:v>50.852713178294572</c:v>
                </c:pt>
                <c:pt idx="6">
                  <c:v>53.643410852713181</c:v>
                </c:pt>
                <c:pt idx="7">
                  <c:v>69.922480620155042</c:v>
                </c:pt>
                <c:pt idx="8">
                  <c:v>53.95348837209302</c:v>
                </c:pt>
                <c:pt idx="9">
                  <c:v>53.643410852713181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06144"/>
        <c:axId val="167800768"/>
      </c:barChart>
      <c:catAx>
        <c:axId val="480061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167800768"/>
        <c:crosses val="autoZero"/>
        <c:auto val="1"/>
        <c:lblAlgn val="ctr"/>
        <c:lblOffset val="100"/>
        <c:noMultiLvlLbl val="0"/>
      </c:catAx>
      <c:valAx>
        <c:axId val="16780076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8006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'Akademik Personel'!$F$10:$F$19</c:f>
              <c:strCache>
                <c:ptCount val="10"/>
                <c:pt idx="0">
                  <c:v>İşinizi iyi şekilde yapmak için kullanılan araç-gereç ve donanımlardan;</c:v>
                </c:pt>
                <c:pt idx="1">
                  <c:v>Yönetiminin, personel istek ve ihtiyaçlarına gösterdiği ilgiden;</c:v>
                </c:pt>
                <c:pt idx="2">
                  <c:v>Kurumun birimler arası iletişiminden;</c:v>
                </c:pt>
                <c:pt idx="3">
                  <c:v>Çalıştığınız ortamın temizlik ve hijyeninden;</c:v>
                </c:pt>
                <c:pt idx="4">
                  <c:v>Yönetimin size karşı tutum ve davranışlarından;</c:v>
                </c:pt>
                <c:pt idx="5">
                  <c:v>Yönetimin sorumluluk dağıtımından;</c:v>
                </c:pt>
                <c:pt idx="6">
                  <c:v>Kurumda Çalışanların güvenliği için alınan önlemlerin yeterliliğinden;</c:v>
                </c:pt>
                <c:pt idx="7">
                  <c:v>Kurumun yemekhane hizmetlerinden;</c:v>
                </c:pt>
                <c:pt idx="8">
                  <c:v>Kurumda alınan güvenlik önlemlerinden;</c:v>
                </c:pt>
                <c:pt idx="9">
                  <c:v>TS EN ISO 9001 Kalite Yönetim Sistemi uygulamaya başladığından beri yapılan çalışmalardan;</c:v>
                </c:pt>
              </c:strCache>
            </c:strRef>
          </c:cat>
          <c:val>
            <c:numRef>
              <c:f>'Akademik Personel'!$G$10:$G$19</c:f>
              <c:numCache>
                <c:formatCode>General</c:formatCode>
                <c:ptCount val="10"/>
                <c:pt idx="0" formatCode="0">
                  <c:v>65.217391304347828</c:v>
                </c:pt>
                <c:pt idx="1">
                  <c:v>52</c:v>
                </c:pt>
                <c:pt idx="2">
                  <c:v>51</c:v>
                </c:pt>
                <c:pt idx="3">
                  <c:v>64</c:v>
                </c:pt>
                <c:pt idx="4">
                  <c:v>41</c:v>
                </c:pt>
                <c:pt idx="5">
                  <c:v>50</c:v>
                </c:pt>
                <c:pt idx="6">
                  <c:v>59</c:v>
                </c:pt>
                <c:pt idx="7">
                  <c:v>71</c:v>
                </c:pt>
                <c:pt idx="8">
                  <c:v>61</c:v>
                </c:pt>
                <c:pt idx="9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112448"/>
        <c:axId val="158877376"/>
      </c:barChart>
      <c:catAx>
        <c:axId val="831124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158877376"/>
        <c:crosses val="autoZero"/>
        <c:auto val="1"/>
        <c:lblAlgn val="ctr"/>
        <c:lblOffset val="100"/>
        <c:noMultiLvlLbl val="0"/>
      </c:catAx>
      <c:valAx>
        <c:axId val="15887737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83112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'İdari Personel_güvenlik_temizli'!$E$8:$E$17</c:f>
              <c:strCache>
                <c:ptCount val="10"/>
                <c:pt idx="0">
                  <c:v>İşinizi iyi şekilde yapmak için kullanılan araç-gereç ve donanımlardan;</c:v>
                </c:pt>
                <c:pt idx="1">
                  <c:v>Yönetiminin, personel istek ve ihtiyaçlarına gösterdiği ilgiden;</c:v>
                </c:pt>
                <c:pt idx="2">
                  <c:v>Kurumun birimler arası iletişiminden;</c:v>
                </c:pt>
                <c:pt idx="3">
                  <c:v>Çalıştığınız ortamın temizlik ve hijyeninden;</c:v>
                </c:pt>
                <c:pt idx="4">
                  <c:v>Yönetimin size karşı tutum ve davranışlarından;</c:v>
                </c:pt>
                <c:pt idx="5">
                  <c:v>Yönetimin sorumluluk dağıtımından;</c:v>
                </c:pt>
                <c:pt idx="6">
                  <c:v>Kurumda Çalışanların güvenliği için alınan önlemlerin yeterliliğinden;</c:v>
                </c:pt>
                <c:pt idx="7">
                  <c:v>Kurumun yemekhane hizmetlerinden;</c:v>
                </c:pt>
                <c:pt idx="8">
                  <c:v>Kurumda alınan güvenlik önlemlerinden;</c:v>
                </c:pt>
                <c:pt idx="9">
                  <c:v>TS EN ISO 9001 Kalite Yönetim Sistemi uygulamaya başladığından beri yapılan çalışmalardan;</c:v>
                </c:pt>
              </c:strCache>
            </c:strRef>
          </c:cat>
          <c:val>
            <c:numRef>
              <c:f>'İdari Personel_güvenlik_temizli'!$F$8:$F$17</c:f>
              <c:numCache>
                <c:formatCode>General</c:formatCode>
                <c:ptCount val="10"/>
                <c:pt idx="0" formatCode="0">
                  <c:v>54.814814814814817</c:v>
                </c:pt>
                <c:pt idx="1">
                  <c:v>50</c:v>
                </c:pt>
                <c:pt idx="2">
                  <c:v>47</c:v>
                </c:pt>
                <c:pt idx="3">
                  <c:v>56</c:v>
                </c:pt>
                <c:pt idx="4">
                  <c:v>46</c:v>
                </c:pt>
                <c:pt idx="5">
                  <c:v>53</c:v>
                </c:pt>
                <c:pt idx="6">
                  <c:v>48</c:v>
                </c:pt>
                <c:pt idx="7">
                  <c:v>69</c:v>
                </c:pt>
                <c:pt idx="8">
                  <c:v>47</c:v>
                </c:pt>
                <c:pt idx="9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95200"/>
        <c:axId val="133654208"/>
      </c:barChart>
      <c:catAx>
        <c:axId val="765952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133654208"/>
        <c:crosses val="autoZero"/>
        <c:auto val="1"/>
        <c:lblAlgn val="ctr"/>
        <c:lblOffset val="100"/>
        <c:noMultiLvlLbl val="0"/>
      </c:catAx>
      <c:valAx>
        <c:axId val="13365420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76595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5053-6C03-4CBB-BDFC-43A0C885AF18}" type="datetimeFigureOut">
              <a:rPr lang="tr-TR" smtClean="0"/>
              <a:t>19.01.2023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BC32-A993-4272-8C3F-3DE1FECE7F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1886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0586D-0D13-4547-BF2D-18E0F01ED548}" type="datetimeFigureOut">
              <a:rPr lang="tr-TR" smtClean="0"/>
              <a:t>19.01.2023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8285-3E2F-4145-A165-4F1B1B5A6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9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9A9C-0007-405B-8C98-A98CAA8BBCE5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48CE-3726-4A4E-9AFA-566B0E4A1B40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FE4-B318-4E86-8C1F-EA44B99B0B34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E6F5-B550-4C71-82E3-187293181B11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4F90-1C71-411D-A3B8-7A4574BB9112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6F3-BDF2-4486-8572-6A87CE1F55EE}" type="datetime1">
              <a:rPr lang="tr-TR" smtClean="0"/>
              <a:t>19.01.2023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D17D-6A81-4636-93DB-13A5F073EE69}" type="datetime1">
              <a:rPr lang="tr-TR" smtClean="0"/>
              <a:t>19.01.2023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D2C-DEDE-4562-B212-E8C976EFEB73}" type="datetime1">
              <a:rPr lang="tr-TR" smtClean="0"/>
              <a:t>19.01.2023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00CC-E110-476F-8F49-85B8EF09E6FB}" type="datetime1">
              <a:rPr lang="tr-TR" smtClean="0"/>
              <a:t>19.01.2023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1D03-9B32-4AC5-BD3F-11C85A362C5C}" type="datetime1">
              <a:rPr lang="tr-TR" smtClean="0"/>
              <a:t>19.01.2023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5CF-7A5B-416F-90D7-E75668CE820D}" type="datetime1">
              <a:rPr lang="tr-TR" smtClean="0"/>
              <a:t>19.01.2023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2621-961F-4428-AE3B-F8A7B8DA8A85}" type="datetime1">
              <a:rPr lang="tr-TR" smtClean="0"/>
              <a:t>19.01.2023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r>
              <a:rPr lang="tr-TR"/>
              <a:t/>
            </a:r>
            <a:br>
              <a:rPr lang="tr-TR"/>
            </a:br>
            <a:r>
              <a:rPr lang="tr-TR" smtClean="0"/>
              <a:t>Çalışan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</a:t>
            </a:r>
            <a:r>
              <a:rPr lang="tr-TR" b="1" dirty="0"/>
              <a:t>Akademik ve İdari Personel)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Memnuniyet Anket Sonuçları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806" y="1556792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3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17E23E6-36A8-4D8E-9F79-A03FB32CB2C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İMKANINIZ OLSA KURUMDA NELERİ DEĞİŞTİRMEK İSTERDİNİZ?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BA7A4CE-DDF0-4843-AAFA-6691C5EC8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32859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Daha </a:t>
            </a:r>
            <a:r>
              <a:rPr lang="tr-TR" dirty="0"/>
              <a:t>adaletli görev dağılımı yapılmasını isterdim.</a:t>
            </a:r>
          </a:p>
          <a:p>
            <a:pPr algn="just"/>
            <a:r>
              <a:rPr lang="tr-TR" dirty="0"/>
              <a:t>Yürütülen görevlerde sorumluluklara sahip çıkılmasını (hizmet içi eğitim vb. ile) isterdim.</a:t>
            </a:r>
          </a:p>
          <a:p>
            <a:pPr algn="just"/>
            <a:r>
              <a:rPr lang="tr-TR" dirty="0" smtClean="0"/>
              <a:t>Kampüsün yaşanabilir hale getirilmesi</a:t>
            </a:r>
          </a:p>
          <a:p>
            <a:pPr algn="just"/>
            <a:r>
              <a:rPr lang="tr-TR" dirty="0" smtClean="0"/>
              <a:t>Öğretim Üyesi için tek kişilik ofis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338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A1D4E7C-5047-4083-95D1-0E69BD152C2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HANGİ EĞİTİMLERİ ALMAK İSTERDİNİZ?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58FB627-8DE2-4C86-9B96-59E631705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Yabancı Dil (İngilizce geliştirme kursları, Farsça, Kürtçe vb.)</a:t>
            </a:r>
          </a:p>
          <a:p>
            <a:pPr algn="just"/>
            <a:r>
              <a:rPr lang="tr-TR" dirty="0" smtClean="0"/>
              <a:t>İstatistik </a:t>
            </a:r>
            <a:r>
              <a:rPr lang="tr-TR" dirty="0"/>
              <a:t>(SPSS vb.)</a:t>
            </a:r>
          </a:p>
          <a:p>
            <a:pPr algn="just"/>
            <a:r>
              <a:rPr lang="tr-TR" dirty="0" smtClean="0"/>
              <a:t>Mevzuat </a:t>
            </a:r>
            <a:r>
              <a:rPr lang="tr-TR" dirty="0"/>
              <a:t>ile ilgili eğitim</a:t>
            </a:r>
          </a:p>
          <a:p>
            <a:pPr algn="just"/>
            <a:r>
              <a:rPr lang="tr-TR" dirty="0" smtClean="0"/>
              <a:t>Dans </a:t>
            </a:r>
            <a:r>
              <a:rPr lang="tr-TR" dirty="0"/>
              <a:t>(Halk oyunları vb.), Tiyatro, Ses, Resim kursu</a:t>
            </a:r>
            <a:r>
              <a:rPr lang="tr-TR" dirty="0" smtClean="0"/>
              <a:t>)</a:t>
            </a:r>
          </a:p>
          <a:p>
            <a:pPr algn="just"/>
            <a:r>
              <a:rPr lang="tr-TR" dirty="0" smtClean="0"/>
              <a:t>Araştırma yöntemleri</a:t>
            </a:r>
          </a:p>
          <a:p>
            <a:pPr algn="just"/>
            <a:r>
              <a:rPr lang="tr-TR" dirty="0" smtClean="0"/>
              <a:t>Makale yazma</a:t>
            </a:r>
          </a:p>
          <a:p>
            <a:pPr algn="just"/>
            <a:r>
              <a:rPr lang="tr-TR" dirty="0" smtClean="0"/>
              <a:t>İşaret Dili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121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550326E-390A-4A78-A7C3-86B0CF9B160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KURUMDA SİZİ OLUMSUZ ETKİLEYEN 3 ŞEY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585044B-4CFA-4BDF-9B3A-901FE9A1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tr-TR" dirty="0" smtClean="0"/>
              <a:t>Donanım ve fiziki alt yapı eksikliği</a:t>
            </a:r>
          </a:p>
          <a:p>
            <a:r>
              <a:rPr lang="tr-TR" dirty="0" smtClean="0"/>
              <a:t>Odaların kalabalık olması</a:t>
            </a:r>
          </a:p>
          <a:p>
            <a:r>
              <a:rPr lang="tr-TR" dirty="0" smtClean="0"/>
              <a:t>Satın almanın daha hızlı olması</a:t>
            </a:r>
          </a:p>
          <a:p>
            <a:r>
              <a:rPr lang="tr-TR" dirty="0" smtClean="0"/>
              <a:t>Güvensizlik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45755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D21F38E-F77B-453D-BA88-2A7EA0C1938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KURUMDA SİZİ OLUMLU ETKİLEYEN 3 ŞEY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FB541B1-3E31-4692-9961-6CB89186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İletişim</a:t>
            </a:r>
          </a:p>
          <a:p>
            <a:pPr algn="just"/>
            <a:r>
              <a:rPr lang="tr-TR" dirty="0" smtClean="0"/>
              <a:t>Çalışma ortamı ve arkadaşlıklar</a:t>
            </a:r>
          </a:p>
          <a:p>
            <a:pPr algn="just"/>
            <a:r>
              <a:rPr lang="tr-TR" dirty="0" smtClean="0"/>
              <a:t>İyi niyetli olunması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131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Kalite Yönetim Sistemi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2023)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6581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34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 Anketi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776890"/>
              </p:ext>
            </p:extLst>
          </p:nvPr>
        </p:nvGraphicFramePr>
        <p:xfrm>
          <a:off x="539552" y="1556794"/>
          <a:ext cx="8136904" cy="4580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1. İşinizi iyi şekilde yapmak için kullanılan araç-gereç ve donanımlardan;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2. Yönetiminin, personel istek ve ihtiyaçlarına gösterdiği ilgiden;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3. Kurumun birimler arası iletişiminden;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4. Çalıştığınız ortamın temizlik ve hijyeninden;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5. Yönetimin size karşı tutum ve davranışlarından;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6. Yönetimin sorumluluk dağıtımından;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7. Kurumda Çalışanların güvenliği için alınan önlemlerin yeterliliğinden;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8. Kurumun yemekhane hizmetlerinden;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endParaRPr lang="tr-TR" sz="1600" b="1" u="none" strike="noStrike" dirty="0">
                        <a:effectLst/>
                      </a:endParaRPr>
                    </a:p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9. Kurumda alınan güvenlik önlemlerinden;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65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u="none" strike="noStrike" dirty="0">
                          <a:effectLst/>
                        </a:rPr>
                        <a:t>10. TS EN ISO 9001 Kalite Yönetim Sistemi uygulamaya başladığından beri yapılan çalışmalardan;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4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Memnuniyet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Memnuniyet anketi maddeleri Kalite Yönetim Sistemi doküman deposu güncel anketler sistemi üzerinden çalışanlarımıza online olarak uygulanmıştır.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Sonuçlar Kalite Yönetim Sistemine uygun olarak 100 üzerinden değerlendirilmiştir.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657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tr-TR" dirty="0"/>
              <a:t>Çalışan memnuniyet oranı:</a:t>
            </a:r>
          </a:p>
          <a:p>
            <a:endParaRPr lang="tr-TR" dirty="0"/>
          </a:p>
          <a:p>
            <a:pPr marL="0" indent="0" algn="ctr">
              <a:buNone/>
            </a:pPr>
            <a:r>
              <a:rPr lang="tr-TR" sz="7200" b="1" dirty="0"/>
              <a:t>% </a:t>
            </a:r>
            <a:r>
              <a:rPr lang="tr-TR" sz="7200" b="1" dirty="0" smtClean="0"/>
              <a:t>55</a:t>
            </a:r>
            <a:endParaRPr lang="tr-TR" sz="7200" b="1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Ankete Katılım : </a:t>
            </a:r>
            <a:r>
              <a:rPr lang="tr-TR" sz="2800" dirty="0" smtClean="0"/>
              <a:t>129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8843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Memnuniyet Düzeyi (% 55)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537925"/>
              </p:ext>
            </p:extLst>
          </p:nvPr>
        </p:nvGraphicFramePr>
        <p:xfrm>
          <a:off x="107504" y="1268760"/>
          <a:ext cx="8877300" cy="5138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70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Akademik Personel Memnuniyeti (% 57)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659906"/>
              </p:ext>
            </p:extLst>
          </p:nvPr>
        </p:nvGraphicFramePr>
        <p:xfrm>
          <a:off x="179512" y="1340768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54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İdari Personel (% 52)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513782"/>
              </p:ext>
            </p:extLst>
          </p:nvPr>
        </p:nvGraphicFramePr>
        <p:xfrm>
          <a:off x="179512" y="1556792"/>
          <a:ext cx="8619306" cy="4771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368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328C79E-69DA-4F66-897C-8A447EB2F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4400" dirty="0"/>
              <a:t>Açık Uçlu Sorulara Verilen Yanıtlar</a:t>
            </a:r>
          </a:p>
        </p:txBody>
      </p:sp>
    </p:spTree>
    <p:extLst>
      <p:ext uri="{BB962C8B-B14F-4D97-AF65-F5344CB8AC3E}">
        <p14:creationId xmlns:p14="http://schemas.microsoft.com/office/powerpoint/2010/main" val="2797593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0588D86-6D31-4ED3-81C9-9E6BAC517C4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/>
              <a:t>YÖNETİMDEN BEKLEDİĞİNİZ SOSYAL AKTİVİTELER NELERDİR?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DEC19-BD07-4CC8-BDAC-884346BB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Gezi-Kültür Turları</a:t>
            </a:r>
          </a:p>
          <a:p>
            <a:pPr algn="just"/>
            <a:r>
              <a:rPr lang="tr-TR" dirty="0"/>
              <a:t>Toplu Sosyal Aktiviteler (Doğa yürüyüşleri, Kamp, Kayak vb.)</a:t>
            </a:r>
          </a:p>
          <a:p>
            <a:pPr algn="just"/>
            <a:r>
              <a:rPr lang="tr-TR" dirty="0"/>
              <a:t>Kayak Merkezinde hafta sonu da hizmet verilmesi</a:t>
            </a:r>
          </a:p>
          <a:p>
            <a:pPr algn="just"/>
            <a:r>
              <a:rPr lang="tr-TR" dirty="0" smtClean="0"/>
              <a:t>Bahar Şenliği</a:t>
            </a:r>
            <a:endParaRPr lang="tr-TR" dirty="0"/>
          </a:p>
          <a:p>
            <a:pPr algn="just"/>
            <a:r>
              <a:rPr lang="tr-TR" dirty="0" smtClean="0"/>
              <a:t>Spor </a:t>
            </a:r>
            <a:r>
              <a:rPr lang="tr-TR" dirty="0"/>
              <a:t>salonu ve Sportif etkinlikler (Halı saha / Voleybol turnuvası, tenis, basketbol vb.)</a:t>
            </a:r>
          </a:p>
        </p:txBody>
      </p:sp>
    </p:spTree>
    <p:extLst>
      <p:ext uri="{BB962C8B-B14F-4D97-AF65-F5344CB8AC3E}">
        <p14:creationId xmlns:p14="http://schemas.microsoft.com/office/powerpoint/2010/main" val="40211472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</TotalTime>
  <Words>327</Words>
  <Application>Microsoft Office PowerPoint</Application>
  <PresentationFormat>Ekran Gösterisi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       Hakkari Üniversitesi Çalışan (Akademik ve İdari Personel) Memnuniyet Anket Sonuçları (2023)</vt:lpstr>
      <vt:lpstr>Çalışan Memnuniyet Anketi</vt:lpstr>
      <vt:lpstr>Memnuniyet Anketi</vt:lpstr>
      <vt:lpstr>Çalışan Memnuniyet Anketi</vt:lpstr>
      <vt:lpstr>Genel Memnuniyet Düzeyi (% 55)</vt:lpstr>
      <vt:lpstr>Akademik Personel Memnuniyeti (% 57)</vt:lpstr>
      <vt:lpstr>İdari Personel (% 52)</vt:lpstr>
      <vt:lpstr>PowerPoint Sunusu</vt:lpstr>
      <vt:lpstr>YÖNETİMDEN BEKLEDİĞİNİZ SOSYAL AKTİVİTELER NELERDİR?</vt:lpstr>
      <vt:lpstr>İMKANINIZ OLSA KURUMDA NELERİ DEĞİŞTİRMEK İSTERDİNİZ?</vt:lpstr>
      <vt:lpstr>HANGİ EĞİTİMLERİ ALMAK İSTERDİNİZ?</vt:lpstr>
      <vt:lpstr>KURUMDA SİZİ OLUMSUZ ETKİLEYEN 3 ŞEY NEDİR?</vt:lpstr>
      <vt:lpstr>KURUMDA SİZİ OLUMLU ETKİLEYEN 3 ŞEY NEDİR?</vt:lpstr>
      <vt:lpstr>      Hakkari Üniversitesi Kalite Yönetim Sistemi (2023)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Hakkari Üniversitesi Öğrenci Memnuniyet Anketi Sonuçları</dc:title>
  <dc:creator>HP</dc:creator>
  <cp:lastModifiedBy>EG</cp:lastModifiedBy>
  <cp:revision>534</cp:revision>
  <dcterms:created xsi:type="dcterms:W3CDTF">2016-06-19T07:30:34Z</dcterms:created>
  <dcterms:modified xsi:type="dcterms:W3CDTF">2023-01-19T13:41:18Z</dcterms:modified>
</cp:coreProperties>
</file>