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310" r:id="rId3"/>
    <p:sldId id="312" r:id="rId4"/>
    <p:sldId id="355" r:id="rId5"/>
    <p:sldId id="368" r:id="rId6"/>
    <p:sldId id="369" r:id="rId7"/>
    <p:sldId id="370" r:id="rId8"/>
    <p:sldId id="356" r:id="rId9"/>
    <p:sldId id="359" r:id="rId10"/>
    <p:sldId id="360" r:id="rId11"/>
    <p:sldId id="361" r:id="rId12"/>
    <p:sldId id="362" r:id="rId13"/>
    <p:sldId id="358" r:id="rId14"/>
    <p:sldId id="273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view" initials="g" lastIdx="0" clrIdx="0">
    <p:extLst>
      <p:ext uri="{19B8F6BF-5375-455C-9EA6-DF929625EA0E}">
        <p15:presenceInfo xmlns:p15="http://schemas.microsoft.com/office/powerpoint/2012/main" xmlns="" userId="Review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17" d="100"/>
          <a:sy n="117" d="100"/>
        </p:scale>
        <p:origin x="-14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G\Desktop\STRT_D&#305;&#351;_Payda&#351;\Strateji%20Memnuniyet%20Anketi%202022%20(3)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G\Desktop\STRT_D&#305;&#351;_Payda&#351;\Strateji%20Memnuniyet%20Anketi%202022%20(3)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G\Desktop\STRT_D&#305;&#351;_Payda&#351;\Strateji%20Memnuniyet%20Anketi%202022%20(3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TÜM!$E$7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Pt>
            <c:idx val="2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4"/>
            <c:invertIfNegative val="0"/>
            <c:bubble3D val="0"/>
            <c:spPr>
              <a:solidFill>
                <a:srgbClr val="FF0000"/>
              </a:solidFill>
            </c:spPr>
          </c:dPt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TÜM!$D$8:$D$17</c:f>
              <c:strCache>
                <c:ptCount val="10"/>
                <c:pt idx="0">
                  <c:v>İşinizi iyi şekilde yapmak için kullanılan araç-gereç ve donanımlardan;</c:v>
                </c:pt>
                <c:pt idx="1">
                  <c:v>Yönetiminin, personel istek ve ihtiyaçlarına gösterdiği ilgiden;</c:v>
                </c:pt>
                <c:pt idx="2">
                  <c:v>Kurumun birimler arası iletişiminden;</c:v>
                </c:pt>
                <c:pt idx="3">
                  <c:v>Çalıştığınız ortamın temizlik ve hijyeninden;</c:v>
                </c:pt>
                <c:pt idx="4">
                  <c:v>Yönetimin size karşı tutum ve davranışlarından;</c:v>
                </c:pt>
                <c:pt idx="5">
                  <c:v>Yönetimin sorumluluk dağıtımından;</c:v>
                </c:pt>
                <c:pt idx="6">
                  <c:v>Kurumda Çalışanların güvenliği için alınan önlemlerin yeterliliğinden;</c:v>
                </c:pt>
                <c:pt idx="7">
                  <c:v>Kurumun yemekhane hizmetlerinden;</c:v>
                </c:pt>
                <c:pt idx="8">
                  <c:v>Kurumda alınan güvenlik önlemlerinden;</c:v>
                </c:pt>
                <c:pt idx="9">
                  <c:v>TS EN ISO 9001 Kalite Yönetim Sistemi uygulamaya başladığından beri yapılan çalışmalardan;</c:v>
                </c:pt>
              </c:strCache>
            </c:strRef>
          </c:cat>
          <c:val>
            <c:numRef>
              <c:f>TÜM!$E$8:$E$17</c:f>
              <c:numCache>
                <c:formatCode>0</c:formatCode>
                <c:ptCount val="10"/>
                <c:pt idx="0">
                  <c:v>60.465116279069761</c:v>
                </c:pt>
                <c:pt idx="1">
                  <c:v>51.47286821705427</c:v>
                </c:pt>
                <c:pt idx="2">
                  <c:v>49.302325581395344</c:v>
                </c:pt>
                <c:pt idx="3">
                  <c:v>60</c:v>
                </c:pt>
                <c:pt idx="4">
                  <c:v>42.480620155038764</c:v>
                </c:pt>
                <c:pt idx="5">
                  <c:v>50.852713178294572</c:v>
                </c:pt>
                <c:pt idx="6">
                  <c:v>53.643410852713181</c:v>
                </c:pt>
                <c:pt idx="7">
                  <c:v>69.922480620155042</c:v>
                </c:pt>
                <c:pt idx="8">
                  <c:v>53.95348837209302</c:v>
                </c:pt>
                <c:pt idx="9">
                  <c:v>53.643410852713181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8006144"/>
        <c:axId val="167800768"/>
      </c:barChart>
      <c:catAx>
        <c:axId val="48006144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tr-TR"/>
          </a:p>
        </c:txPr>
        <c:crossAx val="167800768"/>
        <c:crosses val="autoZero"/>
        <c:auto val="1"/>
        <c:lblAlgn val="ctr"/>
        <c:lblOffset val="100"/>
        <c:noMultiLvlLbl val="0"/>
      </c:catAx>
      <c:valAx>
        <c:axId val="167800768"/>
        <c:scaling>
          <c:orientation val="minMax"/>
        </c:scaling>
        <c:delete val="0"/>
        <c:axPos val="b"/>
        <c:majorGridlines/>
        <c:numFmt formatCode="0" sourceLinked="1"/>
        <c:majorTickMark val="out"/>
        <c:minorTickMark val="none"/>
        <c:tickLblPos val="nextTo"/>
        <c:crossAx val="4800614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B050"/>
            </a:solidFill>
          </c:spPr>
          <c:invertIfNegative val="0"/>
          <c:dPt>
            <c:idx val="4"/>
            <c:invertIfNegative val="0"/>
            <c:bubble3D val="0"/>
            <c:spPr>
              <a:solidFill>
                <a:srgbClr val="FF0000"/>
              </a:solidFill>
            </c:spPr>
          </c:dPt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'Akademik Personel'!$F$10:$F$19</c:f>
              <c:strCache>
                <c:ptCount val="10"/>
                <c:pt idx="0">
                  <c:v>İşinizi iyi şekilde yapmak için kullanılan araç-gereç ve donanımlardan;</c:v>
                </c:pt>
                <c:pt idx="1">
                  <c:v>Yönetiminin, personel istek ve ihtiyaçlarına gösterdiği ilgiden;</c:v>
                </c:pt>
                <c:pt idx="2">
                  <c:v>Kurumun birimler arası iletişiminden;</c:v>
                </c:pt>
                <c:pt idx="3">
                  <c:v>Çalıştığınız ortamın temizlik ve hijyeninden;</c:v>
                </c:pt>
                <c:pt idx="4">
                  <c:v>Yönetimin size karşı tutum ve davranışlarından;</c:v>
                </c:pt>
                <c:pt idx="5">
                  <c:v>Yönetimin sorumluluk dağıtımından;</c:v>
                </c:pt>
                <c:pt idx="6">
                  <c:v>Kurumda Çalışanların güvenliği için alınan önlemlerin yeterliliğinden;</c:v>
                </c:pt>
                <c:pt idx="7">
                  <c:v>Kurumun yemekhane hizmetlerinden;</c:v>
                </c:pt>
                <c:pt idx="8">
                  <c:v>Kurumda alınan güvenlik önlemlerinden;</c:v>
                </c:pt>
                <c:pt idx="9">
                  <c:v>TS EN ISO 9001 Kalite Yönetim Sistemi uygulamaya başladığından beri yapılan çalışmalardan;</c:v>
                </c:pt>
              </c:strCache>
            </c:strRef>
          </c:cat>
          <c:val>
            <c:numRef>
              <c:f>'Akademik Personel'!$G$10:$G$19</c:f>
              <c:numCache>
                <c:formatCode>General</c:formatCode>
                <c:ptCount val="10"/>
                <c:pt idx="0" formatCode="0">
                  <c:v>65.217391304347828</c:v>
                </c:pt>
                <c:pt idx="1">
                  <c:v>52</c:v>
                </c:pt>
                <c:pt idx="2">
                  <c:v>51</c:v>
                </c:pt>
                <c:pt idx="3">
                  <c:v>64</c:v>
                </c:pt>
                <c:pt idx="4">
                  <c:v>41</c:v>
                </c:pt>
                <c:pt idx="5">
                  <c:v>50</c:v>
                </c:pt>
                <c:pt idx="6">
                  <c:v>59</c:v>
                </c:pt>
                <c:pt idx="7">
                  <c:v>71</c:v>
                </c:pt>
                <c:pt idx="8">
                  <c:v>61</c:v>
                </c:pt>
                <c:pt idx="9">
                  <c:v>55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3112448"/>
        <c:axId val="158877376"/>
      </c:barChart>
      <c:catAx>
        <c:axId val="83112448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tr-TR"/>
          </a:p>
        </c:txPr>
        <c:crossAx val="158877376"/>
        <c:crosses val="autoZero"/>
        <c:auto val="1"/>
        <c:lblAlgn val="ctr"/>
        <c:lblOffset val="100"/>
        <c:noMultiLvlLbl val="0"/>
      </c:catAx>
      <c:valAx>
        <c:axId val="158877376"/>
        <c:scaling>
          <c:orientation val="minMax"/>
        </c:scaling>
        <c:delete val="0"/>
        <c:axPos val="b"/>
        <c:majorGridlines/>
        <c:numFmt formatCode="0" sourceLinked="1"/>
        <c:majorTickMark val="out"/>
        <c:minorTickMark val="none"/>
        <c:tickLblPos val="nextTo"/>
        <c:crossAx val="8311244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FF000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3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5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7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9"/>
            <c:invertIfNegative val="0"/>
            <c:bubble3D val="0"/>
            <c:spPr>
              <a:solidFill>
                <a:srgbClr val="00B050"/>
              </a:solidFill>
            </c:spPr>
          </c:dPt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'İdari Personel_güvenlik_temizli'!$E$8:$E$17</c:f>
              <c:strCache>
                <c:ptCount val="10"/>
                <c:pt idx="0">
                  <c:v>İşinizi iyi şekilde yapmak için kullanılan araç-gereç ve donanımlardan;</c:v>
                </c:pt>
                <c:pt idx="1">
                  <c:v>Yönetiminin, personel istek ve ihtiyaçlarına gösterdiği ilgiden;</c:v>
                </c:pt>
                <c:pt idx="2">
                  <c:v>Kurumun birimler arası iletişiminden;</c:v>
                </c:pt>
                <c:pt idx="3">
                  <c:v>Çalıştığınız ortamın temizlik ve hijyeninden;</c:v>
                </c:pt>
                <c:pt idx="4">
                  <c:v>Yönetimin size karşı tutum ve davranışlarından;</c:v>
                </c:pt>
                <c:pt idx="5">
                  <c:v>Yönetimin sorumluluk dağıtımından;</c:v>
                </c:pt>
                <c:pt idx="6">
                  <c:v>Kurumda Çalışanların güvenliği için alınan önlemlerin yeterliliğinden;</c:v>
                </c:pt>
                <c:pt idx="7">
                  <c:v>Kurumun yemekhane hizmetlerinden;</c:v>
                </c:pt>
                <c:pt idx="8">
                  <c:v>Kurumda alınan güvenlik önlemlerinden;</c:v>
                </c:pt>
                <c:pt idx="9">
                  <c:v>TS EN ISO 9001 Kalite Yönetim Sistemi uygulamaya başladığından beri yapılan çalışmalardan;</c:v>
                </c:pt>
              </c:strCache>
            </c:strRef>
          </c:cat>
          <c:val>
            <c:numRef>
              <c:f>'İdari Personel_güvenlik_temizli'!$F$8:$F$17</c:f>
              <c:numCache>
                <c:formatCode>General</c:formatCode>
                <c:ptCount val="10"/>
                <c:pt idx="0" formatCode="0">
                  <c:v>54.814814814814817</c:v>
                </c:pt>
                <c:pt idx="1">
                  <c:v>50</c:v>
                </c:pt>
                <c:pt idx="2">
                  <c:v>47</c:v>
                </c:pt>
                <c:pt idx="3">
                  <c:v>56</c:v>
                </c:pt>
                <c:pt idx="4">
                  <c:v>46</c:v>
                </c:pt>
                <c:pt idx="5">
                  <c:v>53</c:v>
                </c:pt>
                <c:pt idx="6">
                  <c:v>48</c:v>
                </c:pt>
                <c:pt idx="7">
                  <c:v>69</c:v>
                </c:pt>
                <c:pt idx="8">
                  <c:v>47</c:v>
                </c:pt>
                <c:pt idx="9">
                  <c:v>53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6595200"/>
        <c:axId val="133654208"/>
      </c:barChart>
      <c:catAx>
        <c:axId val="76595200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tr-TR"/>
          </a:p>
        </c:txPr>
        <c:crossAx val="133654208"/>
        <c:crosses val="autoZero"/>
        <c:auto val="1"/>
        <c:lblAlgn val="ctr"/>
        <c:lblOffset val="100"/>
        <c:noMultiLvlLbl val="0"/>
      </c:catAx>
      <c:valAx>
        <c:axId val="133654208"/>
        <c:scaling>
          <c:orientation val="minMax"/>
        </c:scaling>
        <c:delete val="0"/>
        <c:axPos val="b"/>
        <c:majorGridlines/>
        <c:numFmt formatCode="0" sourceLinked="1"/>
        <c:majorTickMark val="out"/>
        <c:minorTickMark val="none"/>
        <c:tickLblPos val="nextTo"/>
        <c:crossAx val="7659520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425053-6C03-4CBB-BDFC-43A0C885AF18}" type="datetimeFigureOut">
              <a:rPr lang="tr-TR" smtClean="0"/>
              <a:t>19.01.2023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67BC32-A993-4272-8C3F-3DE1FECE7F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718861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B0586D-0D13-4547-BF2D-18E0F01ED548}" type="datetimeFigureOut">
              <a:rPr lang="tr-TR" smtClean="0"/>
              <a:t>19.01.2023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7B8285-3E2F-4145-A165-4F1B1B5A6C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549824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9A9C-0007-405B-8C98-A98CAA8BBCE5}" type="datetime1">
              <a:rPr lang="tr-TR" smtClean="0"/>
              <a:t>19.01.2023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548CE-3726-4A4E-9AFA-566B0E4A1B40}" type="datetime1">
              <a:rPr lang="tr-TR" smtClean="0"/>
              <a:t>19.01.2023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D2FE4-B318-4E86-8C1F-EA44B99B0B34}" type="datetime1">
              <a:rPr lang="tr-TR" smtClean="0"/>
              <a:t>19.01.2023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DE6F5-B550-4C71-82E3-187293181B11}" type="datetime1">
              <a:rPr lang="tr-TR" smtClean="0"/>
              <a:t>19.01.2023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04F90-1C71-411D-A3B8-7A4574BB9112}" type="datetime1">
              <a:rPr lang="tr-TR" smtClean="0"/>
              <a:t>19.01.2023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5E6F3-BDF2-4486-8572-6A87CE1F55EE}" type="datetime1">
              <a:rPr lang="tr-TR" smtClean="0"/>
              <a:t>19.01.2023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6D17D-6A81-4636-93DB-13A5F073EE69}" type="datetime1">
              <a:rPr lang="tr-TR" smtClean="0"/>
              <a:t>19.01.2023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25D2C-DEDE-4562-B212-E8C976EFEB73}" type="datetime1">
              <a:rPr lang="tr-TR" smtClean="0"/>
              <a:t>19.01.2023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600CC-E110-476F-8F49-85B8EF09E6FB}" type="datetime1">
              <a:rPr lang="tr-TR" smtClean="0"/>
              <a:t>19.01.2023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01D03-9B32-4AC5-BD3F-11C85A362C5C}" type="datetime1">
              <a:rPr lang="tr-TR" smtClean="0"/>
              <a:t>19.01.2023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CC5CF-7A5B-416F-90D7-E75668CE820D}" type="datetime1">
              <a:rPr lang="tr-TR" smtClean="0"/>
              <a:t>19.01.2023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4D2621-961F-4428-AE3B-F8A7B8DA8A85}" type="datetime1">
              <a:rPr lang="tr-TR" smtClean="0"/>
              <a:t>19.01.2023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755576" y="119675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>Hakkari Üniversitesi</a:t>
            </a:r>
            <a:r>
              <a:rPr lang="tr-TR"/>
              <a:t/>
            </a:r>
            <a:br>
              <a:rPr lang="tr-TR"/>
            </a:br>
            <a:r>
              <a:rPr lang="tr-TR" smtClean="0"/>
              <a:t>Çalışan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(</a:t>
            </a:r>
            <a:r>
              <a:rPr lang="tr-TR" b="1" dirty="0"/>
              <a:t>Akademik ve İdari Personel)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Memnuniyet Anket Sonuçları</a:t>
            </a:r>
            <a:br>
              <a:rPr lang="tr-TR" dirty="0"/>
            </a:br>
            <a:r>
              <a:rPr lang="tr-TR" dirty="0"/>
              <a:t>(</a:t>
            </a:r>
            <a:r>
              <a:rPr lang="tr-TR" dirty="0" smtClean="0"/>
              <a:t>2023)</a:t>
            </a:r>
            <a:endParaRPr lang="tr-TR" dirty="0"/>
          </a:p>
        </p:txBody>
      </p:sp>
      <p:pic>
        <p:nvPicPr>
          <p:cNvPr id="1026" name="Picture 2" descr="C:\Users\HP\Desktop\indi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116632"/>
            <a:ext cx="1238250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HP\Desktop\KY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7806" y="1556792"/>
            <a:ext cx="1526282" cy="72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46355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F17E23E6-36A8-4D8E-9F79-A03FB32CB2C6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tr-TR" dirty="0"/>
              <a:t>İMKANINIZ OLSA KURUMDA NELERİ DEĞİŞTİRMEK İSTERDİNİZ?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FBA7A4CE-DDF0-4843-AAFA-6691C5EC8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484784"/>
            <a:ext cx="8784976" cy="5328592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/>
              <a:t>Daha </a:t>
            </a:r>
            <a:r>
              <a:rPr lang="tr-TR" dirty="0"/>
              <a:t>adaletli görev dağılımı yapılmasını isterdim.</a:t>
            </a:r>
          </a:p>
          <a:p>
            <a:pPr algn="just"/>
            <a:r>
              <a:rPr lang="tr-TR" dirty="0"/>
              <a:t>Yürütülen görevlerde sorumluluklara sahip çıkılmasını (hizmet içi eğitim vb. ile) isterdim.</a:t>
            </a:r>
          </a:p>
          <a:p>
            <a:pPr algn="just"/>
            <a:r>
              <a:rPr lang="tr-TR" dirty="0" smtClean="0"/>
              <a:t>Kampüsün yaşanabilir hale getirilmesi</a:t>
            </a:r>
          </a:p>
          <a:p>
            <a:pPr algn="just"/>
            <a:r>
              <a:rPr lang="tr-TR" dirty="0" smtClean="0"/>
              <a:t>Öğretim Üyesi için tek kişilik ofis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533882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7A1D4E7C-5047-4083-95D1-0E69BD152C21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tr-TR" dirty="0"/>
              <a:t>HANGİ EĞİTİMLERİ ALMAK İSTERDİNİZ?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E58FB627-8DE2-4C86-9B96-59E631705E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373216"/>
          </a:xfrm>
        </p:spPr>
        <p:txBody>
          <a:bodyPr>
            <a:normAutofit/>
          </a:bodyPr>
          <a:lstStyle/>
          <a:p>
            <a:pPr algn="just"/>
            <a:r>
              <a:rPr lang="tr-TR" dirty="0"/>
              <a:t>Yabancı Dil (İngilizce geliştirme kursları, Farsça, Kürtçe vb.)</a:t>
            </a:r>
          </a:p>
          <a:p>
            <a:pPr algn="just"/>
            <a:r>
              <a:rPr lang="tr-TR" dirty="0" smtClean="0"/>
              <a:t>İstatistik </a:t>
            </a:r>
            <a:r>
              <a:rPr lang="tr-TR" dirty="0"/>
              <a:t>(SPSS vb.)</a:t>
            </a:r>
          </a:p>
          <a:p>
            <a:pPr algn="just"/>
            <a:r>
              <a:rPr lang="tr-TR" dirty="0" smtClean="0"/>
              <a:t>Mevzuat </a:t>
            </a:r>
            <a:r>
              <a:rPr lang="tr-TR" dirty="0"/>
              <a:t>ile ilgili eğitim</a:t>
            </a:r>
          </a:p>
          <a:p>
            <a:pPr algn="just"/>
            <a:r>
              <a:rPr lang="tr-TR" dirty="0" smtClean="0"/>
              <a:t>Dans </a:t>
            </a:r>
            <a:r>
              <a:rPr lang="tr-TR" dirty="0"/>
              <a:t>(Halk oyunları vb.), Tiyatro, Ses, Resim kursu</a:t>
            </a:r>
            <a:r>
              <a:rPr lang="tr-TR" dirty="0" smtClean="0"/>
              <a:t>)</a:t>
            </a:r>
          </a:p>
          <a:p>
            <a:pPr algn="just"/>
            <a:r>
              <a:rPr lang="tr-TR" dirty="0" smtClean="0"/>
              <a:t>Araştırma yöntemleri</a:t>
            </a:r>
          </a:p>
          <a:p>
            <a:pPr algn="just"/>
            <a:r>
              <a:rPr lang="tr-TR" dirty="0" smtClean="0"/>
              <a:t>Makale yazma</a:t>
            </a:r>
          </a:p>
          <a:p>
            <a:pPr algn="just"/>
            <a:r>
              <a:rPr lang="tr-TR" dirty="0" smtClean="0"/>
              <a:t>İşaret Dili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612149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B550326E-390A-4A78-A7C3-86B0CF9B1605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tr-TR" dirty="0"/>
              <a:t>KURUMDA SİZİ OLUMSUZ ETKİLEYEN 3 ŞEY NEDİR?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7585044B-4CFA-4BDF-9B3A-901FE9A172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301208"/>
          </a:xfrm>
        </p:spPr>
        <p:txBody>
          <a:bodyPr>
            <a:normAutofit/>
          </a:bodyPr>
          <a:lstStyle/>
          <a:p>
            <a:r>
              <a:rPr lang="tr-TR" dirty="0" smtClean="0"/>
              <a:t>Donanım ve fiziki alt yapı eksikliği</a:t>
            </a:r>
          </a:p>
          <a:p>
            <a:r>
              <a:rPr lang="tr-TR" dirty="0" smtClean="0"/>
              <a:t>Odaların kalabalık olması</a:t>
            </a:r>
          </a:p>
          <a:p>
            <a:r>
              <a:rPr lang="tr-TR" dirty="0" smtClean="0"/>
              <a:t>Satın almanın daha hızlı olması</a:t>
            </a:r>
          </a:p>
          <a:p>
            <a:r>
              <a:rPr lang="tr-TR" dirty="0" smtClean="0"/>
              <a:t>Güvensizlik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0457553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0D21F38E-F77B-453D-BA88-2A7EA0C19382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tr-TR" dirty="0"/>
              <a:t>KURUMDA SİZİ OLUMLU ETKİLEYEN 3 ŞEY NEDİR?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5FB541B1-3E31-4692-9961-6CB8918603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251722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/>
              <a:t>İletişim</a:t>
            </a:r>
          </a:p>
          <a:p>
            <a:pPr algn="just"/>
            <a:r>
              <a:rPr lang="tr-TR" dirty="0" smtClean="0"/>
              <a:t>Çalışma ortamı ve arkadaşlıklar</a:t>
            </a:r>
          </a:p>
          <a:p>
            <a:pPr algn="just"/>
            <a:r>
              <a:rPr lang="tr-TR" dirty="0" smtClean="0"/>
              <a:t>İyi niyetli olunması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881313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755576" y="16288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>Hakkari Üniversitesi</a:t>
            </a:r>
            <a:br>
              <a:rPr lang="tr-TR" dirty="0"/>
            </a:br>
            <a:r>
              <a:rPr lang="tr-TR" dirty="0"/>
              <a:t>Kalite Yönetim Sistemi</a:t>
            </a:r>
            <a:br>
              <a:rPr lang="tr-TR" dirty="0"/>
            </a:br>
            <a:r>
              <a:rPr lang="tr-TR" dirty="0"/>
              <a:t>(</a:t>
            </a:r>
            <a:r>
              <a:rPr lang="tr-TR" dirty="0" smtClean="0"/>
              <a:t>2023)</a:t>
            </a:r>
            <a:endParaRPr lang="tr-TR" dirty="0"/>
          </a:p>
        </p:txBody>
      </p:sp>
      <p:pic>
        <p:nvPicPr>
          <p:cNvPr id="1026" name="Picture 2" descr="C:\Users\HP\Desktop\indi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60648"/>
            <a:ext cx="1656184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HP\Desktop\KY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2132856"/>
            <a:ext cx="1965819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2634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Çalışan Memnuniyet Anketi</a:t>
            </a: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3776890"/>
              </p:ext>
            </p:extLst>
          </p:nvPr>
        </p:nvGraphicFramePr>
        <p:xfrm>
          <a:off x="539552" y="1556794"/>
          <a:ext cx="8136904" cy="45800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13690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453650">
                <a:tc>
                  <a:txBody>
                    <a:bodyPr/>
                    <a:lstStyle/>
                    <a:p>
                      <a:pPr algn="just" fontAlgn="b"/>
                      <a:r>
                        <a:rPr lang="tr-TR" sz="1600" b="1" u="none" strike="noStrike" dirty="0">
                          <a:effectLst/>
                        </a:rPr>
                        <a:t>1. İşinizi iyi şekilde yapmak için kullanılan araç-gereç ve donanımlardan;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53650">
                <a:tc>
                  <a:txBody>
                    <a:bodyPr/>
                    <a:lstStyle/>
                    <a:p>
                      <a:pPr algn="just" fontAlgn="b"/>
                      <a:r>
                        <a:rPr lang="tr-TR" sz="1600" b="1" u="none" strike="noStrike" dirty="0">
                          <a:effectLst/>
                        </a:rPr>
                        <a:t>2. Yönetiminin, personel istek ve ihtiyaçlarına gösterdiği ilgiden;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53650">
                <a:tc>
                  <a:txBody>
                    <a:bodyPr/>
                    <a:lstStyle/>
                    <a:p>
                      <a:pPr algn="just" fontAlgn="b"/>
                      <a:r>
                        <a:rPr lang="tr-TR" sz="1600" b="1" u="none" strike="noStrike" dirty="0">
                          <a:effectLst/>
                        </a:rPr>
                        <a:t>3. Kurumun birimler arası iletişiminden;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53650">
                <a:tc>
                  <a:txBody>
                    <a:bodyPr/>
                    <a:lstStyle/>
                    <a:p>
                      <a:pPr algn="just" fontAlgn="b"/>
                      <a:r>
                        <a:rPr lang="tr-TR" sz="1600" b="1" u="none" strike="noStrike" dirty="0">
                          <a:effectLst/>
                        </a:rPr>
                        <a:t>4. Çalıştığınız ortamın temizlik ve hijyeninden;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53650">
                <a:tc>
                  <a:txBody>
                    <a:bodyPr/>
                    <a:lstStyle/>
                    <a:p>
                      <a:pPr algn="just" fontAlgn="b"/>
                      <a:r>
                        <a:rPr lang="tr-TR" sz="1600" b="1" u="none" strike="noStrike" dirty="0">
                          <a:effectLst/>
                        </a:rPr>
                        <a:t>5. Yönetimin size karşı tutum ve davranışlarından;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53650">
                <a:tc>
                  <a:txBody>
                    <a:bodyPr/>
                    <a:lstStyle/>
                    <a:p>
                      <a:pPr algn="just" fontAlgn="b"/>
                      <a:r>
                        <a:rPr lang="tr-TR" sz="1600" b="1" u="none" strike="noStrike" dirty="0">
                          <a:effectLst/>
                        </a:rPr>
                        <a:t>6. Yönetimin sorumluluk dağıtımından;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3650">
                <a:tc>
                  <a:txBody>
                    <a:bodyPr/>
                    <a:lstStyle/>
                    <a:p>
                      <a:pPr algn="just" fontAlgn="b"/>
                      <a:r>
                        <a:rPr lang="tr-TR" sz="1600" b="1" u="none" strike="noStrike" dirty="0">
                          <a:effectLst/>
                        </a:rPr>
                        <a:t>7. Kurumda Çalışanların güvenliği için alınan önlemlerin yeterliliğinden;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53650">
                <a:tc>
                  <a:txBody>
                    <a:bodyPr/>
                    <a:lstStyle/>
                    <a:p>
                      <a:pPr algn="just" fontAlgn="b"/>
                      <a:r>
                        <a:rPr lang="tr-TR" sz="1600" b="1" u="none" strike="noStrike" dirty="0">
                          <a:effectLst/>
                        </a:rPr>
                        <a:t>8. Kurumun yemekhane hizmetlerinden;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53650">
                <a:tc>
                  <a:txBody>
                    <a:bodyPr/>
                    <a:lstStyle/>
                    <a:p>
                      <a:pPr algn="just" fontAlgn="b"/>
                      <a:endParaRPr lang="tr-TR" sz="1600" b="1" u="none" strike="noStrike" dirty="0">
                        <a:effectLst/>
                      </a:endParaRPr>
                    </a:p>
                    <a:p>
                      <a:pPr algn="just" fontAlgn="b"/>
                      <a:r>
                        <a:rPr lang="tr-TR" sz="1600" b="1" u="none" strike="noStrike" dirty="0">
                          <a:effectLst/>
                        </a:rPr>
                        <a:t>9. Kurumda alınan güvenlik önlemlerinden; </a:t>
                      </a:r>
                      <a:endParaRPr lang="tr-T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53650">
                <a:tc>
                  <a:txBody>
                    <a:bodyPr/>
                    <a:lstStyle/>
                    <a:p>
                      <a:pPr algn="just" fontAlgn="b"/>
                      <a:r>
                        <a:rPr lang="tr-TR" sz="1600" b="1" u="none" strike="noStrike" dirty="0">
                          <a:effectLst/>
                        </a:rPr>
                        <a:t>10. TS EN ISO 9001 Kalite Yönetim Sistemi uygulamaya başladığından beri yapılan çalışmalardan;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0148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Memnuniyet Anketi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Memnuniyet anketi maddeleri Kalite Yönetim Sistemi doküman deposu güncel anketler sistemi üzerinden çalışanlarımıza online olarak uygulanmıştır.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Sonuçlar Kalite Yönetim Sistemine uygun olarak 100 üzerinden değerlendirilmiştir.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36571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Çalışan Memnuniyet Anketi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328592"/>
          </a:xfrm>
        </p:spPr>
        <p:txBody>
          <a:bodyPr>
            <a:normAutofit/>
          </a:bodyPr>
          <a:lstStyle/>
          <a:p>
            <a:r>
              <a:rPr lang="tr-TR" dirty="0"/>
              <a:t>Çalışan memnuniyet oranı:</a:t>
            </a:r>
          </a:p>
          <a:p>
            <a:endParaRPr lang="tr-TR" dirty="0"/>
          </a:p>
          <a:p>
            <a:pPr marL="0" indent="0" algn="ctr">
              <a:buNone/>
            </a:pPr>
            <a:r>
              <a:rPr lang="tr-TR" sz="7200" b="1" dirty="0"/>
              <a:t>% </a:t>
            </a:r>
            <a:r>
              <a:rPr lang="tr-TR" sz="7200" b="1" dirty="0" smtClean="0"/>
              <a:t>55</a:t>
            </a:r>
            <a:endParaRPr lang="tr-TR" sz="7200" b="1" dirty="0"/>
          </a:p>
          <a:p>
            <a:pPr marL="0" indent="0" algn="ctr">
              <a:buNone/>
            </a:pPr>
            <a:endParaRPr lang="tr-TR" sz="2800" dirty="0"/>
          </a:p>
          <a:p>
            <a:pPr marL="0" indent="0" algn="ctr">
              <a:buNone/>
            </a:pPr>
            <a:endParaRPr lang="tr-TR" sz="2800" dirty="0"/>
          </a:p>
          <a:p>
            <a:pPr marL="0" indent="0" algn="ctr">
              <a:buNone/>
            </a:pPr>
            <a:endParaRPr lang="tr-TR" sz="2800" dirty="0"/>
          </a:p>
          <a:p>
            <a:pPr marL="0" indent="0" algn="ctr">
              <a:buNone/>
            </a:pPr>
            <a:r>
              <a:rPr lang="tr-TR" sz="2800" dirty="0"/>
              <a:t>Ankete Katılım : </a:t>
            </a:r>
            <a:r>
              <a:rPr lang="tr-TR" sz="2800" dirty="0" smtClean="0"/>
              <a:t>129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988435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Genel Memnuniyet Düzeyi (% 55)</a:t>
            </a:r>
            <a:endParaRPr lang="tr-TR" dirty="0"/>
          </a:p>
        </p:txBody>
      </p:sp>
      <p:graphicFrame>
        <p:nvGraphicFramePr>
          <p:cNvPr id="4" name="Grafik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4537925"/>
              </p:ext>
            </p:extLst>
          </p:nvPr>
        </p:nvGraphicFramePr>
        <p:xfrm>
          <a:off x="107504" y="1268760"/>
          <a:ext cx="8877300" cy="51387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297025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114300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Akademik Personel Memnuniyeti (% 57)</a:t>
            </a:r>
            <a:endParaRPr lang="tr-TR" dirty="0"/>
          </a:p>
        </p:txBody>
      </p:sp>
      <p:graphicFrame>
        <p:nvGraphicFramePr>
          <p:cNvPr id="4" name="Grafik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3659906"/>
              </p:ext>
            </p:extLst>
          </p:nvPr>
        </p:nvGraphicFramePr>
        <p:xfrm>
          <a:off x="179512" y="1340768"/>
          <a:ext cx="8424936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80547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İdari Personel (% 52)</a:t>
            </a:r>
            <a:endParaRPr lang="tr-TR" dirty="0"/>
          </a:p>
        </p:txBody>
      </p:sp>
      <p:graphicFrame>
        <p:nvGraphicFramePr>
          <p:cNvPr id="4" name="Grafik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59513782"/>
              </p:ext>
            </p:extLst>
          </p:nvPr>
        </p:nvGraphicFramePr>
        <p:xfrm>
          <a:off x="179512" y="1556792"/>
          <a:ext cx="8619306" cy="47719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336845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3328C79E-69DA-4F66-897C-8A447EB2FE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sz="4400" dirty="0"/>
              <a:t>Açık Uçlu Sorulara Verilen Yanıtlar</a:t>
            </a:r>
          </a:p>
        </p:txBody>
      </p:sp>
    </p:spTree>
    <p:extLst>
      <p:ext uri="{BB962C8B-B14F-4D97-AF65-F5344CB8AC3E}">
        <p14:creationId xmlns:p14="http://schemas.microsoft.com/office/powerpoint/2010/main" val="27975938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80588D86-6D31-4ED3-81C9-9E6BAC517C47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tr-TR" dirty="0"/>
              <a:t>YÖNETİMDEN BEKLEDİĞİNİZ SOSYAL AKTİVİTELER NELERDİR?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361DEC19-BD07-4CC8-BDAC-884346BB1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>
            <a:normAutofit/>
          </a:bodyPr>
          <a:lstStyle/>
          <a:p>
            <a:pPr algn="just"/>
            <a:r>
              <a:rPr lang="tr-TR" dirty="0"/>
              <a:t>Gezi-Kültür Turları</a:t>
            </a:r>
          </a:p>
          <a:p>
            <a:pPr algn="just"/>
            <a:r>
              <a:rPr lang="tr-TR" dirty="0"/>
              <a:t>Toplu Sosyal Aktiviteler (Doğa yürüyüşleri, Kamp, Kayak vb.)</a:t>
            </a:r>
          </a:p>
          <a:p>
            <a:pPr algn="just"/>
            <a:r>
              <a:rPr lang="tr-TR" dirty="0"/>
              <a:t>Kayak Merkezinde hafta sonu da hizmet verilmesi</a:t>
            </a:r>
          </a:p>
          <a:p>
            <a:pPr algn="just"/>
            <a:r>
              <a:rPr lang="tr-TR" dirty="0" smtClean="0"/>
              <a:t>Bahar Şenliği</a:t>
            </a:r>
            <a:endParaRPr lang="tr-TR" dirty="0"/>
          </a:p>
          <a:p>
            <a:pPr algn="just"/>
            <a:r>
              <a:rPr lang="tr-TR" dirty="0" smtClean="0"/>
              <a:t>Spor </a:t>
            </a:r>
            <a:r>
              <a:rPr lang="tr-TR" dirty="0"/>
              <a:t>salonu ve Sportif etkinlikler (Halı saha / Voleybol turnuvası, tenis, basketbol vb.)</a:t>
            </a:r>
          </a:p>
        </p:txBody>
      </p:sp>
    </p:spTree>
    <p:extLst>
      <p:ext uri="{BB962C8B-B14F-4D97-AF65-F5344CB8AC3E}">
        <p14:creationId xmlns:p14="http://schemas.microsoft.com/office/powerpoint/2010/main" val="4021147208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5029</TotalTime>
  <Words>327</Words>
  <Application>Microsoft Office PowerPoint</Application>
  <PresentationFormat>Ekran Gösterisi (4:3)</PresentationFormat>
  <Paragraphs>60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Ofis Teması</vt:lpstr>
      <vt:lpstr>       Hakkari Üniversitesi Çalışan (Akademik ve İdari Personel) Memnuniyet Anket Sonuçları (2023)</vt:lpstr>
      <vt:lpstr>Çalışan Memnuniyet Anketi</vt:lpstr>
      <vt:lpstr>Memnuniyet Anketi</vt:lpstr>
      <vt:lpstr>Çalışan Memnuniyet Anketi</vt:lpstr>
      <vt:lpstr>Genel Memnuniyet Düzeyi (% 55)</vt:lpstr>
      <vt:lpstr>Akademik Personel Memnuniyeti (% 57)</vt:lpstr>
      <vt:lpstr>İdari Personel (% 52)</vt:lpstr>
      <vt:lpstr>PowerPoint Sunusu</vt:lpstr>
      <vt:lpstr>YÖNETİMDEN BEKLEDİĞİNİZ SOSYAL AKTİVİTELER NELERDİR?</vt:lpstr>
      <vt:lpstr>İMKANINIZ OLSA KURUMDA NELERİ DEĞİŞTİRMEK İSTERDİNİZ?</vt:lpstr>
      <vt:lpstr>HANGİ EĞİTİMLERİ ALMAK İSTERDİNİZ?</vt:lpstr>
      <vt:lpstr>KURUMDA SİZİ OLUMSUZ ETKİLEYEN 3 ŞEY NEDİR?</vt:lpstr>
      <vt:lpstr>KURUMDA SİZİ OLUMLU ETKİLEYEN 3 ŞEY NEDİR?</vt:lpstr>
      <vt:lpstr>      Hakkari Üniversitesi Kalite Yönetim Sistemi (2023)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Hakkari Üniversitesi Öğrenci Memnuniyet Anketi Sonuçları</dc:title>
  <dc:creator>HP</dc:creator>
  <cp:lastModifiedBy>EG</cp:lastModifiedBy>
  <cp:revision>534</cp:revision>
  <dcterms:created xsi:type="dcterms:W3CDTF">2016-06-19T07:30:34Z</dcterms:created>
  <dcterms:modified xsi:type="dcterms:W3CDTF">2023-01-19T13:41:18Z</dcterms:modified>
</cp:coreProperties>
</file>